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1.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4.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 id="2147483685" r:id="rId3"/>
    <p:sldMasterId id="2147483698" r:id="rId4"/>
    <p:sldMasterId id="2147483711" r:id="rId5"/>
    <p:sldMasterId id="2147483724" r:id="rId6"/>
    <p:sldMasterId id="2147483737" r:id="rId7"/>
    <p:sldMasterId id="2147483750" r:id="rId8"/>
    <p:sldMasterId id="2147483762" r:id="rId9"/>
    <p:sldMasterId id="2147483774" r:id="rId10"/>
    <p:sldMasterId id="2147483786" r:id="rId11"/>
    <p:sldMasterId id="2147483798" r:id="rId12"/>
    <p:sldMasterId id="2147483810" r:id="rId13"/>
    <p:sldMasterId id="2147483822" r:id="rId14"/>
    <p:sldMasterId id="2147483834" r:id="rId15"/>
  </p:sldMasterIdLst>
  <p:notesMasterIdLst>
    <p:notesMasterId r:id="rId102"/>
  </p:notesMasterIdLst>
  <p:sldIdLst>
    <p:sldId id="256" r:id="rId16"/>
    <p:sldId id="258" r:id="rId17"/>
    <p:sldId id="1684" r:id="rId18"/>
    <p:sldId id="257" r:id="rId19"/>
    <p:sldId id="1685" r:id="rId20"/>
    <p:sldId id="259" r:id="rId21"/>
    <p:sldId id="1686" r:id="rId22"/>
    <p:sldId id="1693" r:id="rId23"/>
    <p:sldId id="260" r:id="rId24"/>
    <p:sldId id="284" r:id="rId25"/>
    <p:sldId id="287" r:id="rId26"/>
    <p:sldId id="1280" r:id="rId27"/>
    <p:sldId id="1288" r:id="rId28"/>
    <p:sldId id="289" r:id="rId29"/>
    <p:sldId id="290" r:id="rId30"/>
    <p:sldId id="288" r:id="rId31"/>
    <p:sldId id="1329" r:id="rId32"/>
    <p:sldId id="1483" r:id="rId33"/>
    <p:sldId id="2252" r:id="rId34"/>
    <p:sldId id="1330" r:id="rId35"/>
    <p:sldId id="1448" r:id="rId36"/>
    <p:sldId id="1449" r:id="rId37"/>
    <p:sldId id="1326" r:id="rId38"/>
    <p:sldId id="1325" r:id="rId39"/>
    <p:sldId id="1460" r:id="rId40"/>
    <p:sldId id="1465" r:id="rId41"/>
    <p:sldId id="1466" r:id="rId42"/>
    <p:sldId id="1335" r:id="rId43"/>
    <p:sldId id="1324" r:id="rId44"/>
    <p:sldId id="1342" r:id="rId45"/>
    <p:sldId id="1476" r:id="rId46"/>
    <p:sldId id="1474" r:id="rId47"/>
    <p:sldId id="1477" r:id="rId48"/>
    <p:sldId id="1480" r:id="rId49"/>
    <p:sldId id="1407" r:id="rId50"/>
    <p:sldId id="1292" r:id="rId51"/>
    <p:sldId id="286" r:id="rId52"/>
    <p:sldId id="1683" r:id="rId53"/>
    <p:sldId id="1680" r:id="rId54"/>
    <p:sldId id="1681" r:id="rId55"/>
    <p:sldId id="1682" r:id="rId56"/>
    <p:sldId id="1481" r:id="rId57"/>
    <p:sldId id="1522" r:id="rId58"/>
    <p:sldId id="2253" r:id="rId59"/>
    <p:sldId id="850" r:id="rId60"/>
    <p:sldId id="2147" r:id="rId61"/>
    <p:sldId id="2254" r:id="rId62"/>
    <p:sldId id="2255" r:id="rId63"/>
    <p:sldId id="405" r:id="rId64"/>
    <p:sldId id="300" r:id="rId65"/>
    <p:sldId id="380" r:id="rId66"/>
    <p:sldId id="381" r:id="rId67"/>
    <p:sldId id="410" r:id="rId68"/>
    <p:sldId id="1484" r:id="rId69"/>
    <p:sldId id="2256" r:id="rId70"/>
    <p:sldId id="2164" r:id="rId71"/>
    <p:sldId id="2257" r:id="rId72"/>
    <p:sldId id="278" r:id="rId73"/>
    <p:sldId id="283" r:id="rId74"/>
    <p:sldId id="282" r:id="rId75"/>
    <p:sldId id="1688" r:id="rId76"/>
    <p:sldId id="1687" r:id="rId77"/>
    <p:sldId id="1689" r:id="rId78"/>
    <p:sldId id="1695" r:id="rId79"/>
    <p:sldId id="1694" r:id="rId80"/>
    <p:sldId id="1696" r:id="rId81"/>
    <p:sldId id="268" r:id="rId82"/>
    <p:sldId id="261" r:id="rId83"/>
    <p:sldId id="262" r:id="rId84"/>
    <p:sldId id="1297" r:id="rId85"/>
    <p:sldId id="1296" r:id="rId86"/>
    <p:sldId id="271" r:id="rId87"/>
    <p:sldId id="274" r:id="rId88"/>
    <p:sldId id="263" r:id="rId89"/>
    <p:sldId id="1298" r:id="rId90"/>
    <p:sldId id="1690" r:id="rId91"/>
    <p:sldId id="273" r:id="rId92"/>
    <p:sldId id="1692" r:id="rId93"/>
    <p:sldId id="275" r:id="rId94"/>
    <p:sldId id="272" r:id="rId95"/>
    <p:sldId id="280" r:id="rId96"/>
    <p:sldId id="269" r:id="rId97"/>
    <p:sldId id="279" r:id="rId98"/>
    <p:sldId id="270" r:id="rId99"/>
    <p:sldId id="264" r:id="rId100"/>
    <p:sldId id="265" r:id="rId10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69" autoAdjust="0"/>
    <p:restoredTop sz="94796" autoAdjust="0"/>
  </p:normalViewPr>
  <p:slideViewPr>
    <p:cSldViewPr snapToGrid="0">
      <p:cViewPr varScale="1">
        <p:scale>
          <a:sx n="65" d="100"/>
          <a:sy n="65" d="100"/>
        </p:scale>
        <p:origin x="11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12.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3" Type="http://schemas.openxmlformats.org/officeDocument/2006/relationships/slideMaster" Target="slideMasters/slideMaster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A0FB3-26FA-4E5A-86CF-C9B130B0FBA6}" type="datetimeFigureOut">
              <a:rPr lang="zh-TW" altLang="en-US" smtClean="0"/>
              <a:t>2025/3/2</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94C28B-4FD2-41BB-9A26-CFEEFC6A9A6A}" type="slidenum">
              <a:rPr lang="zh-TW" altLang="en-US" smtClean="0"/>
              <a:t>‹#›</a:t>
            </a:fld>
            <a:endParaRPr lang="zh-TW" altLang="en-US"/>
          </a:p>
        </p:txBody>
      </p:sp>
    </p:spTree>
    <p:extLst>
      <p:ext uri="{BB962C8B-B14F-4D97-AF65-F5344CB8AC3E}">
        <p14:creationId xmlns:p14="http://schemas.microsoft.com/office/powerpoint/2010/main" val="149996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self-attention layer calculates attention weights for each pixel in the image based on its relationship with all other pixels, while the feed-forward layer applies a non-linear transformation to the output of the self-attention layer</a:t>
            </a:r>
          </a:p>
          <a:p>
            <a:r>
              <a:rPr lang="en-US" altLang="zh-TW" dirty="0"/>
              <a:t>Read more at: https://viso.ai/deep-learning/vision-transformer-vit/</a:t>
            </a:r>
          </a:p>
          <a:p>
            <a:r>
              <a:rPr lang="en-US" altLang="zh-TW" dirty="0"/>
              <a:t>https://www.v7labs.com/blog/vision-transformer-guide</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542F74-D5A2-41E3-9379-F23C8772DD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9138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two main approaches to exploiting global context</a:t>
            </a:r>
          </a:p>
          <a:p>
            <a:r>
              <a:rPr lang="en-US" altLang="zh-TW" dirty="0"/>
              <a:t>information:</a:t>
            </a:r>
          </a:p>
          <a:p>
            <a:pPr marL="228600" indent="-228600">
              <a:buAutoNum type="arabicPeriod"/>
            </a:pPr>
            <a:r>
              <a:rPr lang="en-US" altLang="zh-TW" dirty="0"/>
              <a:t>the encoder-decoder architecture and </a:t>
            </a:r>
          </a:p>
          <a:p>
            <a:pPr marL="228600" indent="-228600">
              <a:buAutoNum type="arabicPeriod"/>
            </a:pPr>
            <a:r>
              <a:rPr lang="en-US" altLang="zh-TW" dirty="0"/>
              <a:t>Pyramid</a:t>
            </a:r>
            <a:r>
              <a:rPr lang="en-US" altLang="zh-TW" baseline="0" dirty="0"/>
              <a:t> </a:t>
            </a:r>
            <a:r>
              <a:rPr lang="en-US" altLang="zh-TW" dirty="0"/>
              <a:t>pooling.</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83516-4548-4358-83E6-BEFD934D6F0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27355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two main approaches to exploiting global context</a:t>
            </a:r>
          </a:p>
          <a:p>
            <a:r>
              <a:rPr lang="en-US" altLang="zh-TW" dirty="0"/>
              <a:t>information:</a:t>
            </a:r>
          </a:p>
          <a:p>
            <a:pPr marL="228600" indent="-228600">
              <a:buAutoNum type="arabicPeriod"/>
            </a:pPr>
            <a:r>
              <a:rPr lang="en-US" altLang="zh-TW" dirty="0"/>
              <a:t>the encoder-decoder architecture and </a:t>
            </a:r>
          </a:p>
          <a:p>
            <a:pPr marL="228600" indent="-228600">
              <a:buAutoNum type="arabicPeriod"/>
            </a:pPr>
            <a:r>
              <a:rPr lang="en-US" altLang="zh-TW" dirty="0"/>
              <a:t>Pyramid</a:t>
            </a:r>
            <a:r>
              <a:rPr lang="en-US" altLang="zh-TW" baseline="0" dirty="0"/>
              <a:t> </a:t>
            </a:r>
            <a:r>
              <a:rPr lang="en-US" altLang="zh-TW" dirty="0"/>
              <a:t>pooling.</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83516-4548-4358-83E6-BEFD934D6F0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79379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Eye in hand and eye to hand </a:t>
            </a:r>
            <a:r>
              <a:rPr lang="zh-CN" altLang="en-US" dirty="0"/>
              <a:t>的矯正</a:t>
            </a:r>
            <a:endParaRPr lang="zh-TW" altLang="en-US" dirty="0"/>
          </a:p>
        </p:txBody>
      </p:sp>
      <p:sp>
        <p:nvSpPr>
          <p:cNvPr id="4" name="投影片編號版面配置區 3"/>
          <p:cNvSpPr>
            <a:spLocks noGrp="1"/>
          </p:cNvSpPr>
          <p:nvPr>
            <p:ph type="sldNum" sz="quarter" idx="5"/>
          </p:nvPr>
        </p:nvSpPr>
        <p:spPr/>
        <p:txBody>
          <a:bodyPr/>
          <a:lstStyle/>
          <a:p>
            <a:fld id="{6ED83516-4548-4358-83E6-BEFD934D6F0D}" type="slidenum">
              <a:rPr lang="zh-TW" altLang="en-US" smtClean="0"/>
              <a:t>28</a:t>
            </a:fld>
            <a:endParaRPr lang="zh-TW" altLang="en-US"/>
          </a:p>
        </p:txBody>
      </p:sp>
    </p:spTree>
    <p:extLst>
      <p:ext uri="{BB962C8B-B14F-4D97-AF65-F5344CB8AC3E}">
        <p14:creationId xmlns:p14="http://schemas.microsoft.com/office/powerpoint/2010/main" val="3053281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two main approaches to exploiting global context</a:t>
            </a:r>
          </a:p>
          <a:p>
            <a:r>
              <a:rPr lang="en-US" altLang="zh-TW" dirty="0"/>
              <a:t>information:</a:t>
            </a:r>
          </a:p>
          <a:p>
            <a:pPr marL="228600" indent="-228600">
              <a:buAutoNum type="arabicPeriod"/>
            </a:pPr>
            <a:r>
              <a:rPr lang="en-US" altLang="zh-TW" dirty="0"/>
              <a:t>the encoder-decoder architecture and </a:t>
            </a:r>
          </a:p>
          <a:p>
            <a:pPr marL="228600" indent="-228600">
              <a:buAutoNum type="arabicPeriod"/>
            </a:pPr>
            <a:r>
              <a:rPr lang="en-US" altLang="zh-TW" dirty="0"/>
              <a:t>Pyramid</a:t>
            </a:r>
            <a:r>
              <a:rPr lang="en-US" altLang="zh-TW" baseline="0" dirty="0"/>
              <a:t> </a:t>
            </a:r>
            <a:r>
              <a:rPr lang="en-US" altLang="zh-TW" dirty="0"/>
              <a:t>pooling.</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83516-4548-4358-83E6-BEFD934D6F0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77114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Eye in hand and eye to hand </a:t>
            </a:r>
            <a:r>
              <a:rPr lang="zh-CN" altLang="en-US" dirty="0"/>
              <a:t>的矯正</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83516-4548-4358-83E6-BEFD934D6F0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03402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83516-4548-4358-83E6-BEFD934D6F0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08281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https://andy6804tw.github.io/2021/05/03/ntu-multi-head-self-attention/#self-attention-%E8%88%87-cnn-%E6%AF%94%E8%BC%83</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542F74-D5A2-41E3-9379-F23C8772DD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30928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39BA2-DE2C-3B12-54EF-81838F917A9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1645CE-B7D2-9D30-AAA6-61263BAD0A6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0207CA2F-EE2F-E79E-8F66-F0509ED7F9FB}"/>
                  </a:ext>
                </a:extLst>
              </p:cNvPr>
              <p:cNvSpPr>
                <a:spLocks noGrp="1"/>
              </p:cNvSpPr>
              <p:nvPr>
                <p:ph type="body" idx="1"/>
              </p:nvPr>
            </p:nvSpPr>
            <p:spPr/>
            <p:txBody>
              <a:bodyPr/>
              <a:lstStyle/>
              <a:p>
                <a:endParaRPr lang="ko-KR" altLang="en-US" dirty="0"/>
              </a:p>
            </p:txBody>
          </p:sp>
        </mc:Choice>
        <mc:Fallback xmlns="">
          <p:sp>
            <p:nvSpPr>
              <p:cNvPr id="3" name="슬라이드 노트 개체 틀 2"/>
              <p:cNvSpPr>
                <a:spLocks noGrp="1"/>
              </p:cNvSpPr>
              <p:nvPr>
                <p:ph type="body" idx="1"/>
              </p:nvPr>
            </p:nvSpPr>
            <p:spPr/>
            <p:txBody>
              <a:bodyPr/>
              <a:lstStyle/>
              <a:p>
                <a:r>
                  <a:rPr lang="el-GR" altLang="ko-KR" sz="1200" i="0">
                    <a:latin typeface="Cambria Math" panose="02040503050406030204" pitchFamily="18" charset="0"/>
                    <a:ea typeface="Cambria Math" panose="02040503050406030204" pitchFamily="18" charset="0"/>
                  </a:rPr>
                  <a:t>Ψ</a:t>
                </a:r>
                <a:r>
                  <a:rPr lang="en-US" altLang="ko-KR" dirty="0"/>
                  <a:t>: psi</a:t>
                </a:r>
                <a:endParaRPr lang="ko-KR" altLang="en-US" dirty="0"/>
              </a:p>
            </p:txBody>
          </p:sp>
        </mc:Fallback>
      </mc:AlternateContent>
      <p:sp>
        <p:nvSpPr>
          <p:cNvPr id="4" name="슬라이드 번호 개체 틀 3">
            <a:extLst>
              <a:ext uri="{FF2B5EF4-FFF2-40B4-BE49-F238E27FC236}">
                <a16:creationId xmlns:a16="http://schemas.microsoft.com/office/drawing/2014/main" id="{9DC135C5-01C8-7DC1-A302-82ABC4D90EF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0E8606-ACD6-464B-B315-6229932B8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294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55A5C-2B9F-0C3C-A10E-DE83AEDE9C4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E2C08D-FE2E-3721-F1E9-A7ACC39872D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C4850001-1669-5890-A1BD-41A8B72BAFC0}"/>
                  </a:ext>
                </a:extLst>
              </p:cNvPr>
              <p:cNvSpPr>
                <a:spLocks noGrp="1"/>
              </p:cNvSpPr>
              <p:nvPr>
                <p:ph type="body" idx="1"/>
              </p:nvPr>
            </p:nvSpPr>
            <p:spPr/>
            <p:txBody>
              <a:bodyPr/>
              <a:lstStyle/>
              <a:p>
                <a:endParaRPr lang="ko-KR" altLang="en-US" dirty="0"/>
              </a:p>
            </p:txBody>
          </p:sp>
        </mc:Choice>
        <mc:Fallback xmlns="">
          <p:sp>
            <p:nvSpPr>
              <p:cNvPr id="3" name="슬라이드 노트 개체 틀 2"/>
              <p:cNvSpPr>
                <a:spLocks noGrp="1"/>
              </p:cNvSpPr>
              <p:nvPr>
                <p:ph type="body" idx="1"/>
              </p:nvPr>
            </p:nvSpPr>
            <p:spPr/>
            <p:txBody>
              <a:bodyPr/>
              <a:lstStyle/>
              <a:p>
                <a:r>
                  <a:rPr lang="el-GR" altLang="ko-KR" sz="1200" i="0">
                    <a:latin typeface="Cambria Math" panose="02040503050406030204" pitchFamily="18" charset="0"/>
                    <a:ea typeface="Cambria Math" panose="02040503050406030204" pitchFamily="18" charset="0"/>
                  </a:rPr>
                  <a:t>Ψ</a:t>
                </a:r>
                <a:r>
                  <a:rPr lang="en-US" altLang="ko-KR" dirty="0"/>
                  <a:t>: psi</a:t>
                </a:r>
                <a:endParaRPr lang="ko-KR" altLang="en-US" dirty="0"/>
              </a:p>
            </p:txBody>
          </p:sp>
        </mc:Fallback>
      </mc:AlternateContent>
      <p:sp>
        <p:nvSpPr>
          <p:cNvPr id="4" name="슬라이드 번호 개체 틀 3">
            <a:extLst>
              <a:ext uri="{FF2B5EF4-FFF2-40B4-BE49-F238E27FC236}">
                <a16:creationId xmlns:a16="http://schemas.microsoft.com/office/drawing/2014/main" id="{D97732F8-2FA2-EC44-A63C-A094B46BD1B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0E8606-ACD6-464B-B315-6229932B8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928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2482-7CF8-BF9E-C2A4-569E901463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2F5FC8-82E5-9173-FBCE-49006C9BFE8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6B76622D-6AF0-E255-899A-7701A11E5657}"/>
                  </a:ext>
                </a:extLst>
              </p:cNvPr>
              <p:cNvSpPr>
                <a:spLocks noGrp="1"/>
              </p:cNvSpPr>
              <p:nvPr>
                <p:ph type="body" idx="1"/>
              </p:nvPr>
            </p:nvSpPr>
            <p:spPr/>
            <p:txBody>
              <a:bodyPr/>
              <a:lstStyle/>
              <a:p>
                <a:endParaRPr lang="ko-KR" altLang="en-US" dirty="0"/>
              </a:p>
            </p:txBody>
          </p:sp>
        </mc:Choice>
        <mc:Fallback xmlns="">
          <p:sp>
            <p:nvSpPr>
              <p:cNvPr id="3" name="슬라이드 노트 개체 틀 2"/>
              <p:cNvSpPr>
                <a:spLocks noGrp="1"/>
              </p:cNvSpPr>
              <p:nvPr>
                <p:ph type="body" idx="1"/>
              </p:nvPr>
            </p:nvSpPr>
            <p:spPr/>
            <p:txBody>
              <a:bodyPr/>
              <a:lstStyle/>
              <a:p>
                <a:r>
                  <a:rPr lang="el-GR" altLang="ko-KR" sz="1200" i="0">
                    <a:latin typeface="Cambria Math" panose="02040503050406030204" pitchFamily="18" charset="0"/>
                    <a:ea typeface="Cambria Math" panose="02040503050406030204" pitchFamily="18" charset="0"/>
                  </a:rPr>
                  <a:t>Ψ</a:t>
                </a:r>
                <a:r>
                  <a:rPr lang="en-US" altLang="ko-KR" dirty="0"/>
                  <a:t>: psi</a:t>
                </a:r>
                <a:endParaRPr lang="ko-KR" altLang="en-US" dirty="0"/>
              </a:p>
            </p:txBody>
          </p:sp>
        </mc:Fallback>
      </mc:AlternateContent>
      <p:sp>
        <p:nvSpPr>
          <p:cNvPr id="4" name="슬라이드 번호 개체 틀 3">
            <a:extLst>
              <a:ext uri="{FF2B5EF4-FFF2-40B4-BE49-F238E27FC236}">
                <a16:creationId xmlns:a16="http://schemas.microsoft.com/office/drawing/2014/main" id="{279629CD-ABE1-47CE-FFAF-AFDAA155C3E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0E8606-ACD6-464B-B315-6229932B8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029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542F74-D5A2-41E3-9379-F23C8772DD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9479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B2944-C13E-9A15-A0BB-1103A1D10B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0ED1316-0195-AB7E-DF23-A6C3BA19A5D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9FD033D1-F441-31DC-267E-5EA91B91BA4F}"/>
                  </a:ext>
                </a:extLst>
              </p:cNvPr>
              <p:cNvSpPr>
                <a:spLocks noGrp="1"/>
              </p:cNvSpPr>
              <p:nvPr>
                <p:ph type="body" idx="1"/>
              </p:nvPr>
            </p:nvSpPr>
            <p:spPr/>
            <p:txBody>
              <a:bodyPr/>
              <a:lstStyle/>
              <a:p>
                <a:endParaRPr lang="ko-KR" altLang="en-US" dirty="0"/>
              </a:p>
            </p:txBody>
          </p:sp>
        </mc:Choice>
        <mc:Fallback xmlns="">
          <p:sp>
            <p:nvSpPr>
              <p:cNvPr id="3" name="슬라이드 노트 개체 틀 2"/>
              <p:cNvSpPr>
                <a:spLocks noGrp="1"/>
              </p:cNvSpPr>
              <p:nvPr>
                <p:ph type="body" idx="1"/>
              </p:nvPr>
            </p:nvSpPr>
            <p:spPr/>
            <p:txBody>
              <a:bodyPr/>
              <a:lstStyle/>
              <a:p>
                <a:r>
                  <a:rPr lang="el-GR" altLang="ko-KR" sz="1200" i="0">
                    <a:latin typeface="Cambria Math" panose="02040503050406030204" pitchFamily="18" charset="0"/>
                    <a:ea typeface="Cambria Math" panose="02040503050406030204" pitchFamily="18" charset="0"/>
                  </a:rPr>
                  <a:t>Ψ</a:t>
                </a:r>
                <a:r>
                  <a:rPr lang="en-US" altLang="ko-KR" dirty="0"/>
                  <a:t>: psi</a:t>
                </a:r>
                <a:endParaRPr lang="ko-KR" altLang="en-US" dirty="0"/>
              </a:p>
            </p:txBody>
          </p:sp>
        </mc:Fallback>
      </mc:AlternateContent>
      <p:sp>
        <p:nvSpPr>
          <p:cNvPr id="4" name="슬라이드 번호 개체 틀 3">
            <a:extLst>
              <a:ext uri="{FF2B5EF4-FFF2-40B4-BE49-F238E27FC236}">
                <a16:creationId xmlns:a16="http://schemas.microsoft.com/office/drawing/2014/main" id="{1F88539D-D5C5-EECF-C549-6E029829F2A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0E8606-ACD6-464B-B315-6229932B8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881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0790224-170C-4622-972E-6CDC0D73E172}"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92555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85CDA-C6F5-BEC1-3367-67ADC5E7C14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EC27DC8-8545-85B1-D327-D34DFB733ED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A0F0945-3BC7-10DB-95E1-1A4356B00AF9}"/>
              </a:ext>
            </a:extLst>
          </p:cNvPr>
          <p:cNvSpPr>
            <a:spLocks noGrp="1"/>
          </p:cNvSpPr>
          <p:nvPr>
            <p:ph type="body" idx="1"/>
          </p:nvPr>
        </p:nvSpPr>
        <p:spPr/>
        <p:txBody>
          <a:bodyPr/>
          <a:lstStyle/>
          <a:p>
            <a:endParaRPr lang="en-US" dirty="0"/>
          </a:p>
        </p:txBody>
      </p:sp>
      <p:sp>
        <p:nvSpPr>
          <p:cNvPr id="4" name="投影片編號版面配置區 3">
            <a:extLst>
              <a:ext uri="{FF2B5EF4-FFF2-40B4-BE49-F238E27FC236}">
                <a16:creationId xmlns:a16="http://schemas.microsoft.com/office/drawing/2014/main" id="{2C5A5DA8-A0C4-CBED-A0A7-A0E871343B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BA7BC0-64F7-4D96-BAD8-908E443CB47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80204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181416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6C746-369D-C4C7-2013-0A70BC1002D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BE4A383-DE45-5B91-1E00-93396F26B10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08B7399-2B4B-6757-D2D3-40B705B8053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C4560BA9-5F08-23AF-7767-7A037DB914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9801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5225" y="1241425"/>
            <a:ext cx="4467225" cy="3349625"/>
          </a:xfrm>
        </p:spPr>
      </p:sp>
      <p:sp>
        <p:nvSpPr>
          <p:cNvPr id="3" name="Notes Placeholder 2"/>
          <p:cNvSpPr>
            <a:spLocks noGrp="1"/>
          </p:cNvSpPr>
          <p:nvPr>
            <p:ph type="body" idx="1"/>
          </p:nvPr>
        </p:nvSpPr>
        <p:spPr/>
        <p:txBody>
          <a:bodyPr/>
          <a:lstStyle/>
          <a:p>
            <a:r>
              <a:rPr lang="en-GB" dirty="0"/>
              <a:t>1. Pooling and conv. with stride &gt; 1:</a:t>
            </a:r>
          </a:p>
          <a:p>
            <a:r>
              <a:rPr lang="en-GB" dirty="0"/>
              <a:t>   1.1) invariance to small translations </a:t>
            </a:r>
            <a:r>
              <a:rPr lang="en-GB" dirty="0">
                <a:sym typeface="Wingdings" panose="05000000000000000000" pitchFamily="2" charset="2"/>
              </a:rPr>
              <a:t> good for classification</a:t>
            </a:r>
          </a:p>
          <a:p>
            <a:r>
              <a:rPr lang="en-GB" dirty="0">
                <a:sym typeface="Wingdings" panose="05000000000000000000" pitchFamily="2" charset="2"/>
              </a:rPr>
              <a:t>   1.2) reduce number of </a:t>
            </a:r>
            <a:r>
              <a:rPr lang="en-GB" dirty="0" err="1">
                <a:sym typeface="Wingdings" panose="05000000000000000000" pitchFamily="2" charset="2"/>
              </a:rPr>
              <a:t>paramerters</a:t>
            </a:r>
            <a:endParaRPr lang="en-GB" dirty="0">
              <a:sym typeface="Wingdings" panose="05000000000000000000" pitchFamily="2" charset="2"/>
            </a:endParaRPr>
          </a:p>
          <a:p>
            <a:r>
              <a:rPr lang="en-GB" dirty="0">
                <a:sym typeface="Wingdings" panose="05000000000000000000" pitchFamily="2" charset="2"/>
              </a:rPr>
              <a:t>   1.3) avoid overfitting</a:t>
            </a:r>
            <a:endParaRPr lang="en-US" dirty="0">
              <a:sym typeface="Wingdings" panose="05000000000000000000" pitchFamily="2" charset="2"/>
            </a:endParaRPr>
          </a:p>
          <a:p>
            <a:r>
              <a:rPr lang="en-US" dirty="0">
                <a:sym typeface="Wingdings" panose="05000000000000000000" pitchFamily="2" charset="2"/>
              </a:rPr>
              <a:t>   1.4) reduce resolution  loss of info.  harms subpixel accuracy (semantic segmentation)</a:t>
            </a:r>
          </a:p>
          <a:p>
            <a:r>
              <a:rPr lang="en-US" dirty="0">
                <a:sym typeface="Wingdings" panose="05000000000000000000" pitchFamily="2" charset="2"/>
              </a:rPr>
              <a:t>2. Atrous conv.:</a:t>
            </a:r>
          </a:p>
          <a:p>
            <a:r>
              <a:rPr lang="en-US" dirty="0">
                <a:sym typeface="Wingdings" panose="05000000000000000000" pitchFamily="2" charset="2"/>
              </a:rPr>
              <a:t>    2.1) preserve resolution</a:t>
            </a:r>
          </a:p>
          <a:p>
            <a:r>
              <a:rPr lang="en-US" dirty="0">
                <a:sym typeface="Wingdings" panose="05000000000000000000" pitchFamily="2" charset="2"/>
              </a:rPr>
              <a:t>    2.2) enlarge receptive field, with the same parameters</a:t>
            </a:r>
          </a:p>
          <a:p>
            <a:endParaRPr lang="en-US" dirty="0">
              <a:sym typeface="Wingdings" panose="05000000000000000000" pitchFamily="2" charset="2"/>
            </a:endParaRPr>
          </a:p>
          <a:p>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E013A6-0B0F-41D6-A5C9-0548B2A68D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83516-4548-4358-83E6-BEFD934D6F0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6251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en-US" altLang="zh-TW" b="0" i="0" dirty="0">
                <a:solidFill>
                  <a:srgbClr val="303233"/>
                </a:solidFill>
                <a:effectLst/>
                <a:latin typeface="Lato" panose="020F0502020204030203" pitchFamily="34" charset="0"/>
              </a:rPr>
              <a:t>CNN </a:t>
            </a:r>
            <a:r>
              <a:rPr lang="zh-TW" altLang="en-US" b="0" i="0" dirty="0">
                <a:solidFill>
                  <a:srgbClr val="303233"/>
                </a:solidFill>
                <a:effectLst/>
                <a:latin typeface="Lato" panose="020F0502020204030203" pitchFamily="34" charset="0"/>
              </a:rPr>
              <a:t>取代 </a:t>
            </a:r>
            <a:r>
              <a:rPr lang="en-US" altLang="zh-TW" b="0" i="0" dirty="0">
                <a:solidFill>
                  <a:srgbClr val="303233"/>
                </a:solidFill>
                <a:effectLst/>
                <a:latin typeface="Lato" panose="020F0502020204030203" pitchFamily="34" charset="0"/>
              </a:rPr>
              <a:t>RNN </a:t>
            </a:r>
            <a:r>
              <a:rPr lang="zh-TW" altLang="en-US" b="0" i="0" dirty="0">
                <a:solidFill>
                  <a:srgbClr val="303233"/>
                </a:solidFill>
                <a:effectLst/>
                <a:latin typeface="Lato" panose="020F0502020204030203" pitchFamily="34" charset="0"/>
              </a:rPr>
              <a:t>的方法，一個三角形代表一個 </a:t>
            </a:r>
            <a:r>
              <a:rPr lang="en-US" altLang="zh-TW" b="0" i="0" dirty="0">
                <a:solidFill>
                  <a:srgbClr val="303233"/>
                </a:solidFill>
                <a:effectLst/>
                <a:latin typeface="Lato" panose="020F0502020204030203" pitchFamily="34" charset="0"/>
              </a:rPr>
              <a:t>filter</a:t>
            </a:r>
            <a:r>
              <a:rPr lang="zh-TW" altLang="en-US" b="0" i="0" dirty="0">
                <a:solidFill>
                  <a:srgbClr val="303233"/>
                </a:solidFill>
                <a:effectLst/>
                <a:latin typeface="Lato" panose="020F0502020204030203" pitchFamily="34" charset="0"/>
              </a:rPr>
              <a:t>，每個 </a:t>
            </a:r>
            <a:r>
              <a:rPr lang="en-US" altLang="zh-TW" b="0" i="0" dirty="0">
                <a:solidFill>
                  <a:srgbClr val="303233"/>
                </a:solidFill>
                <a:effectLst/>
                <a:latin typeface="Lato" panose="020F0502020204030203" pitchFamily="34" charset="0"/>
              </a:rPr>
              <a:t>filter </a:t>
            </a:r>
            <a:r>
              <a:rPr lang="zh-TW" altLang="en-US" b="0" i="0" dirty="0">
                <a:solidFill>
                  <a:srgbClr val="303233"/>
                </a:solidFill>
                <a:effectLst/>
                <a:latin typeface="Lato" panose="020F0502020204030203" pitchFamily="34" charset="0"/>
              </a:rPr>
              <a:t>的輸入就是 </a:t>
            </a:r>
            <a:r>
              <a:rPr lang="en-US" altLang="zh-TW" b="0" i="0" dirty="0">
                <a:solidFill>
                  <a:srgbClr val="303233"/>
                </a:solidFill>
                <a:effectLst/>
                <a:latin typeface="Lato" panose="020F0502020204030203" pitchFamily="34" charset="0"/>
              </a:rPr>
              <a:t>Sequence </a:t>
            </a:r>
            <a:r>
              <a:rPr lang="zh-TW" altLang="en-US" b="0" i="0" dirty="0">
                <a:solidFill>
                  <a:srgbClr val="303233"/>
                </a:solidFill>
                <a:effectLst/>
                <a:latin typeface="Lato" panose="020F0502020204030203" pitchFamily="34" charset="0"/>
              </a:rPr>
              <a:t>的其中一小段，不同的 </a:t>
            </a:r>
            <a:r>
              <a:rPr lang="en-US" altLang="zh-TW" b="0" i="0" dirty="0">
                <a:solidFill>
                  <a:srgbClr val="303233"/>
                </a:solidFill>
                <a:effectLst/>
                <a:latin typeface="Lato" panose="020F0502020204030203" pitchFamily="34" charset="0"/>
              </a:rPr>
              <a:t>filter </a:t>
            </a:r>
            <a:r>
              <a:rPr lang="zh-TW" altLang="en-US" b="0" i="0" dirty="0">
                <a:solidFill>
                  <a:srgbClr val="303233"/>
                </a:solidFill>
                <a:effectLst/>
                <a:latin typeface="Lato" panose="020F0502020204030203" pitchFamily="34" charset="0"/>
              </a:rPr>
              <a:t>對應 </a:t>
            </a:r>
            <a:r>
              <a:rPr lang="en-US" altLang="zh-TW" b="0" i="0" dirty="0">
                <a:solidFill>
                  <a:srgbClr val="303233"/>
                </a:solidFill>
                <a:effectLst/>
                <a:latin typeface="Lato" panose="020F0502020204030203" pitchFamily="34" charset="0"/>
              </a:rPr>
              <a:t>Sequence </a:t>
            </a:r>
            <a:r>
              <a:rPr lang="zh-TW" altLang="en-US" b="0" i="0" dirty="0">
                <a:solidFill>
                  <a:srgbClr val="303233"/>
                </a:solidFill>
                <a:effectLst/>
                <a:latin typeface="Lato" panose="020F0502020204030203" pitchFamily="34" charset="0"/>
              </a:rPr>
              <a:t>中不同的部分。但是 </a:t>
            </a:r>
            <a:r>
              <a:rPr lang="en-US" altLang="zh-TW" b="0" i="0" dirty="0">
                <a:solidFill>
                  <a:srgbClr val="303233"/>
                </a:solidFill>
                <a:effectLst/>
                <a:latin typeface="Lato" panose="020F0502020204030203" pitchFamily="34" charset="0"/>
              </a:rPr>
              <a:t>CNN </a:t>
            </a:r>
            <a:r>
              <a:rPr lang="zh-TW" altLang="en-US" b="0" i="0" dirty="0">
                <a:solidFill>
                  <a:srgbClr val="303233"/>
                </a:solidFill>
                <a:effectLst/>
                <a:latin typeface="Lato" panose="020F0502020204030203" pitchFamily="34" charset="0"/>
              </a:rPr>
              <a:t>需要疊很多層的才能涵蓋句子的所有資訊，而且後來的表現也不比 </a:t>
            </a:r>
            <a:r>
              <a:rPr lang="en-US" altLang="zh-TW" b="0" i="0" dirty="0">
                <a:solidFill>
                  <a:srgbClr val="303233"/>
                </a:solidFill>
                <a:effectLst/>
                <a:latin typeface="Lato" panose="020F0502020204030203" pitchFamily="34" charset="0"/>
              </a:rPr>
              <a:t>RNN </a:t>
            </a:r>
            <a:r>
              <a:rPr lang="zh-TW" altLang="en-US" b="0" i="0" dirty="0">
                <a:solidFill>
                  <a:srgbClr val="303233"/>
                </a:solidFill>
                <a:effectLst/>
                <a:latin typeface="Lato" panose="020F0502020204030203" pitchFamily="34" charset="0"/>
              </a:rPr>
              <a:t>佳，因此出現了</a:t>
            </a:r>
            <a:r>
              <a:rPr lang="en-US" altLang="zh-TW" b="0" i="0" dirty="0">
                <a:solidFill>
                  <a:srgbClr val="303233"/>
                </a:solidFill>
                <a:effectLst/>
                <a:latin typeface="Lato" panose="020F0502020204030203" pitchFamily="34" charset="0"/>
              </a:rPr>
              <a:t>Self-Attention </a:t>
            </a:r>
            <a:r>
              <a:rPr lang="zh-TW" altLang="en-US" b="0" i="0" dirty="0">
                <a:solidFill>
                  <a:srgbClr val="303233"/>
                </a:solidFill>
                <a:effectLst/>
                <a:latin typeface="Lato" panose="020F0502020204030203" pitchFamily="34" charset="0"/>
              </a:rPr>
              <a:t>機制可以平行化運算，且每一個輸出的向量，都看過整個輸入的序列。因此不用像 </a:t>
            </a:r>
            <a:r>
              <a:rPr lang="en-US" altLang="zh-TW" b="0" i="0" dirty="0">
                <a:solidFill>
                  <a:srgbClr val="303233"/>
                </a:solidFill>
                <a:effectLst/>
                <a:latin typeface="Lato" panose="020F0502020204030203" pitchFamily="34" charset="0"/>
              </a:rPr>
              <a:t>CNN </a:t>
            </a:r>
            <a:r>
              <a:rPr lang="zh-TW" altLang="en-US" b="0" i="0" dirty="0">
                <a:solidFill>
                  <a:srgbClr val="303233"/>
                </a:solidFill>
                <a:effectLst/>
                <a:latin typeface="Lato" panose="020F0502020204030203" pitchFamily="34" charset="0"/>
              </a:rPr>
              <a:t>那樣堆好幾層。</a:t>
            </a: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542F74-D5A2-41E3-9379-F23C8772DD80}"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63012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200" dirty="0"/>
                  <a:t>We suspect that for </a:t>
                </a:r>
                <a:r>
                  <a:rPr lang="en-US" altLang="zh-TW" sz="1200" dirty="0">
                    <a:solidFill>
                      <a:schemeClr val="tx1"/>
                    </a:solidFill>
                  </a:rPr>
                  <a:t>large values of </a:t>
                </a:r>
                <a14:m>
                  <m:oMath xmlns:m="http://schemas.openxmlformats.org/officeDocument/2006/math">
                    <m:sSub>
                      <m:sSubPr>
                        <m:ctrlPr>
                          <a:rPr kumimoji="0" lang="en-US" altLang="zh-TW" sz="12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altLang="zh-TW" sz="1200" b="0" i="1" u="none" strike="noStrike" kern="1200" cap="none" spc="0" normalizeH="0" baseline="0" noProof="0" smtClean="0">
                            <a:ln>
                              <a:noFill/>
                            </a:ln>
                            <a:solidFill>
                              <a:schemeClr val="tx1"/>
                            </a:solidFill>
                            <a:effectLst/>
                            <a:uLnTx/>
                            <a:uFillTx/>
                            <a:latin typeface="Cambria Math" panose="02040503050406030204" pitchFamily="18" charset="0"/>
                          </a:rPr>
                          <m:t>𝑑</m:t>
                        </m:r>
                      </m:e>
                      <m:sub>
                        <m:r>
                          <a:rPr kumimoji="0" lang="en-US" altLang="zh-TW" sz="1200" b="0" i="1" u="none" strike="noStrike" kern="1200" cap="none" spc="0" normalizeH="0" baseline="0" noProof="0" smtClean="0">
                            <a:ln>
                              <a:noFill/>
                            </a:ln>
                            <a:solidFill>
                              <a:schemeClr val="tx1"/>
                            </a:solidFill>
                            <a:effectLst/>
                            <a:uLnTx/>
                            <a:uFillTx/>
                            <a:latin typeface="Cambria Math" panose="02040503050406030204" pitchFamily="18" charset="0"/>
                          </a:rPr>
                          <m:t>𝑘</m:t>
                        </m:r>
                      </m:sub>
                    </m:sSub>
                  </m:oMath>
                </a14:m>
                <a:r>
                  <a:rPr lang="en-US" altLang="zh-TW" sz="1200" dirty="0">
                    <a:solidFill>
                      <a:schemeClr val="tx1"/>
                    </a:solidFill>
                  </a:rPr>
                  <a:t>, the dot products grow large in magnitude, pushing the </a:t>
                </a:r>
                <a:r>
                  <a:rPr lang="en-US" altLang="zh-TW" sz="1200" dirty="0" err="1">
                    <a:solidFill>
                      <a:schemeClr val="tx1"/>
                    </a:solidFill>
                  </a:rPr>
                  <a:t>softmax</a:t>
                </a:r>
                <a:r>
                  <a:rPr lang="en-US" altLang="zh-TW" sz="1200" dirty="0">
                    <a:solidFill>
                      <a:schemeClr val="tx1"/>
                    </a:solidFill>
                  </a:rPr>
                  <a:t> function into regions where </a:t>
                </a:r>
                <a:r>
                  <a:rPr lang="en-US" altLang="zh-TW" sz="1200" dirty="0"/>
                  <a:t>it has extremely small gradients. </a:t>
                </a:r>
                <a:endParaRPr lang="zh-TW" altLang="en-US" dirty="0"/>
              </a:p>
            </p:txBody>
          </p:sp>
        </mc:Choice>
        <mc:Fallback xmlns="">
          <p:sp>
            <p:nvSpPr>
              <p:cNvPr id="3" name="備忘稿版面配置區 2"/>
              <p:cNvSpPr>
                <a:spLocks noGrp="1"/>
              </p:cNvSpPr>
              <p:nvPr>
                <p:ph type="body" idx="1"/>
              </p:nvPr>
            </p:nvSpPr>
            <p:spPr/>
            <p:txBody>
              <a:bodyPr/>
              <a:lstStyle/>
              <a:p>
                <a:r>
                  <a:rPr lang="en-US" altLang="zh-TW" sz="1200" dirty="0"/>
                  <a:t>We suspect that for </a:t>
                </a:r>
                <a:r>
                  <a:rPr lang="en-US" altLang="zh-TW" sz="1200" dirty="0">
                    <a:solidFill>
                      <a:schemeClr val="tx1"/>
                    </a:solidFill>
                  </a:rPr>
                  <a:t>large values of </a:t>
                </a:r>
                <a:r>
                  <a:rPr kumimoji="0" lang="en-US" altLang="zh-TW" sz="1200" b="0" i="0" u="none" strike="noStrike" kern="1200" cap="none" spc="0" normalizeH="0" baseline="0" noProof="0">
                    <a:ln>
                      <a:noFill/>
                    </a:ln>
                    <a:solidFill>
                      <a:schemeClr val="tx1"/>
                    </a:solidFill>
                    <a:effectLst/>
                    <a:uLnTx/>
                    <a:uFillTx/>
                    <a:latin typeface="Cambria Math" panose="02040503050406030204" pitchFamily="18" charset="0"/>
                  </a:rPr>
                  <a:t>𝑑_𝑘</a:t>
                </a:r>
                <a:r>
                  <a:rPr lang="en-US" altLang="zh-TW" sz="1200" dirty="0">
                    <a:solidFill>
                      <a:schemeClr val="tx1"/>
                    </a:solidFill>
                  </a:rPr>
                  <a:t>, the dot products grow large in magnitude, pushing the </a:t>
                </a:r>
                <a:r>
                  <a:rPr lang="en-US" altLang="zh-TW" sz="1200" dirty="0" err="1">
                    <a:solidFill>
                      <a:schemeClr val="tx1"/>
                    </a:solidFill>
                  </a:rPr>
                  <a:t>softmax</a:t>
                </a:r>
                <a:r>
                  <a:rPr lang="en-US" altLang="zh-TW" sz="1200" dirty="0">
                    <a:solidFill>
                      <a:schemeClr val="tx1"/>
                    </a:solidFill>
                  </a:rPr>
                  <a:t> function into regions where </a:t>
                </a:r>
                <a:r>
                  <a:rPr lang="en-US" altLang="zh-TW" sz="1200" dirty="0"/>
                  <a:t>it has extremely small gradients. </a:t>
                </a:r>
                <a:endParaRPr lang="zh-TW" altLang="en-US" dirty="0"/>
              </a:p>
            </p:txBody>
          </p:sp>
        </mc:Fallback>
      </mc:AlternateContent>
      <p:sp>
        <p:nvSpPr>
          <p:cNvPr id="4" name="投影片編號版面配置區 3"/>
          <p:cNvSpPr>
            <a:spLocks noGrp="1"/>
          </p:cNvSpPr>
          <p:nvPr>
            <p:ph type="sldNum" sz="quarter" idx="5"/>
          </p:nvPr>
        </p:nvSpPr>
        <p:spPr/>
        <p:txBody>
          <a:bodyPr/>
          <a:lstStyle/>
          <a:p>
            <a:fld id="{7B94C28B-4FD2-41BB-9A26-CFEEFC6A9A6A}" type="slidenum">
              <a:rPr lang="zh-TW" altLang="en-US" smtClean="0"/>
              <a:t>61</a:t>
            </a:fld>
            <a:endParaRPr lang="zh-TW" altLang="en-US"/>
          </a:p>
        </p:txBody>
      </p:sp>
    </p:spTree>
    <p:extLst>
      <p:ext uri="{BB962C8B-B14F-4D97-AF65-F5344CB8AC3E}">
        <p14:creationId xmlns:p14="http://schemas.microsoft.com/office/powerpoint/2010/main" val="2513148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"encoder-decoder attention" layers, the queries come from the previous decoder layer, and the memory keys and values come from the output of the encoder. This allows every position in the decoder to attend over all positions in the input sequence. This mimics the typical encoder-decoder attention mechanisms in sequence-to-sequence models such as [31, 2, 8].</a:t>
            </a:r>
            <a:endParaRPr lang="zh-TW" altLang="en-US" dirty="0"/>
          </a:p>
        </p:txBody>
      </p:sp>
      <p:sp>
        <p:nvSpPr>
          <p:cNvPr id="4" name="投影片編號版面配置區 3"/>
          <p:cNvSpPr>
            <a:spLocks noGrp="1"/>
          </p:cNvSpPr>
          <p:nvPr>
            <p:ph type="sldNum" sz="quarter" idx="5"/>
          </p:nvPr>
        </p:nvSpPr>
        <p:spPr/>
        <p:txBody>
          <a:bodyPr/>
          <a:lstStyle/>
          <a:p>
            <a:fld id="{7B94C28B-4FD2-41BB-9A26-CFEEFC6A9A6A}" type="slidenum">
              <a:rPr lang="zh-TW" altLang="en-US" smtClean="0"/>
              <a:t>63</a:t>
            </a:fld>
            <a:endParaRPr lang="zh-TW" altLang="en-US"/>
          </a:p>
        </p:txBody>
      </p:sp>
    </p:spTree>
    <p:extLst>
      <p:ext uri="{BB962C8B-B14F-4D97-AF65-F5344CB8AC3E}">
        <p14:creationId xmlns:p14="http://schemas.microsoft.com/office/powerpoint/2010/main" val="306500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two main approaches to exploiting global context</a:t>
            </a:r>
          </a:p>
          <a:p>
            <a:r>
              <a:rPr lang="en-US" altLang="zh-TW" dirty="0"/>
              <a:t>information:</a:t>
            </a:r>
          </a:p>
          <a:p>
            <a:pPr marL="228600" indent="-228600">
              <a:buAutoNum type="arabicPeriod"/>
            </a:pPr>
            <a:r>
              <a:rPr lang="en-US" altLang="zh-TW" dirty="0"/>
              <a:t>the encoder-decoder architecture and </a:t>
            </a:r>
          </a:p>
          <a:p>
            <a:pPr marL="228600" indent="-228600">
              <a:buAutoNum type="arabicPeriod"/>
            </a:pPr>
            <a:r>
              <a:rPr lang="en-US" altLang="zh-TW" dirty="0"/>
              <a:t>Pyramid</a:t>
            </a:r>
            <a:r>
              <a:rPr lang="en-US" altLang="zh-TW" baseline="0" dirty="0"/>
              <a:t> </a:t>
            </a:r>
            <a:r>
              <a:rPr lang="en-US" altLang="zh-TW" dirty="0"/>
              <a:t>pooling.</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83516-4548-4358-83E6-BEFD934D6F0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59019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542F74-D5A2-41E3-9379-F23C8772DD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0892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Eye in hand and eye to hand </a:t>
            </a:r>
            <a:r>
              <a:rPr lang="zh-CN" altLang="en-US" dirty="0"/>
              <a:t>的矯正</a:t>
            </a:r>
            <a:endParaRPr lang="zh-TW" altLang="en-US" dirty="0"/>
          </a:p>
        </p:txBody>
      </p:sp>
      <p:sp>
        <p:nvSpPr>
          <p:cNvPr id="4" name="投影片編號版面配置區 3"/>
          <p:cNvSpPr>
            <a:spLocks noGrp="1"/>
          </p:cNvSpPr>
          <p:nvPr>
            <p:ph type="sldNum" sz="quarter" idx="5"/>
          </p:nvPr>
        </p:nvSpPr>
        <p:spPr/>
        <p:txBody>
          <a:bodyPr/>
          <a:lstStyle/>
          <a:p>
            <a:fld id="{6ED83516-4548-4358-83E6-BEFD934D6F0D}" type="slidenum">
              <a:rPr lang="zh-TW" altLang="en-US" smtClean="0"/>
              <a:t>20</a:t>
            </a:fld>
            <a:endParaRPr lang="zh-TW" altLang="en-US"/>
          </a:p>
        </p:txBody>
      </p:sp>
    </p:spTree>
    <p:extLst>
      <p:ext uri="{BB962C8B-B14F-4D97-AF65-F5344CB8AC3E}">
        <p14:creationId xmlns:p14="http://schemas.microsoft.com/office/powerpoint/2010/main" val="106904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self-attention layer calculates attention weights for each pixel in the image based on its relationship with all other pixels, while the feed-forward layer applies a non-linear transformation to the output of the self-attention layer</a:t>
            </a:r>
          </a:p>
          <a:p>
            <a:r>
              <a:rPr lang="en-US" altLang="zh-TW" dirty="0"/>
              <a:t>Read more at: https://viso.ai/deep-learning/vision-transformer-vit/</a:t>
            </a:r>
          </a:p>
          <a:p>
            <a:r>
              <a:rPr lang="en-US" altLang="zh-TW" dirty="0"/>
              <a:t>https://www.v7labs.com/blog/vision-transformer-guide</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542F74-D5A2-41E3-9379-F23C8772DD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61235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self-attention layer calculates attention weights for each pixel in the image based on its relationship with all other pixels, while the feed-forward layer applies a non-linear transformation to the output of the self-attention layer</a:t>
            </a:r>
          </a:p>
          <a:p>
            <a:r>
              <a:rPr lang="en-US" altLang="zh-TW" dirty="0"/>
              <a:t>Read more at: https://viso.ai/deep-learning/vision-transformer-vit/</a:t>
            </a:r>
          </a:p>
          <a:p>
            <a:r>
              <a:rPr lang="en-US" altLang="zh-TW" dirty="0"/>
              <a:t>https://www.v7labs.com/blog/vision-transformer-guide</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542F74-D5A2-41E3-9379-F23C8772DD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53665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two main approaches to exploiting global context</a:t>
            </a:r>
          </a:p>
          <a:p>
            <a:r>
              <a:rPr lang="en-US" altLang="zh-TW" dirty="0"/>
              <a:t>information:</a:t>
            </a:r>
          </a:p>
          <a:p>
            <a:pPr marL="228600" indent="-228600">
              <a:buAutoNum type="arabicPeriod"/>
            </a:pPr>
            <a:r>
              <a:rPr lang="en-US" altLang="zh-TW" dirty="0"/>
              <a:t>the encoder-decoder architecture and </a:t>
            </a:r>
          </a:p>
          <a:p>
            <a:pPr marL="228600" indent="-228600">
              <a:buAutoNum type="arabicPeriod"/>
            </a:pPr>
            <a:r>
              <a:rPr lang="en-US" altLang="zh-TW" dirty="0"/>
              <a:t>Pyramid</a:t>
            </a:r>
            <a:r>
              <a:rPr lang="en-US" altLang="zh-TW" baseline="0" dirty="0"/>
              <a:t> </a:t>
            </a:r>
            <a:r>
              <a:rPr lang="en-US" altLang="zh-TW" dirty="0"/>
              <a:t>pooling.</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83516-4548-4358-83E6-BEFD934D6F0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7259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two main approaches to exploiting global context</a:t>
            </a:r>
          </a:p>
          <a:p>
            <a:r>
              <a:rPr lang="en-US" altLang="zh-TW" dirty="0"/>
              <a:t>information:</a:t>
            </a:r>
          </a:p>
          <a:p>
            <a:pPr marL="228600" indent="-228600">
              <a:buAutoNum type="arabicPeriod"/>
            </a:pPr>
            <a:r>
              <a:rPr lang="en-US" altLang="zh-TW" dirty="0"/>
              <a:t>the encoder-decoder architecture and </a:t>
            </a:r>
          </a:p>
          <a:p>
            <a:pPr marL="228600" indent="-228600">
              <a:buAutoNum type="arabicPeriod"/>
            </a:pPr>
            <a:r>
              <a:rPr lang="en-US" altLang="zh-TW" dirty="0"/>
              <a:t>Pyramid</a:t>
            </a:r>
            <a:r>
              <a:rPr lang="en-US" altLang="zh-TW" baseline="0" dirty="0"/>
              <a:t> </a:t>
            </a:r>
            <a:r>
              <a:rPr lang="en-US" altLang="zh-TW" dirty="0"/>
              <a:t>pooling.</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83516-4548-4358-83E6-BEFD934D6F0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20436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851616-C1D1-4E40-8408-4C6F421AEA1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554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93DCAAB3-D7E5-4E0D-9E7F-26012E5C3138}"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3057802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BBA0B5B-5432-4624-BD9B-9B39CD584329}"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23477838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B286198-E9AF-4B76-BD7F-294068E4C117}" type="datetime1">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77491671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7FF38-D4BB-4D7C-87F5-EDBE71C195AA}" type="datetime1">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7765054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FD28D3B-33C1-4115-B918-32C4A50B6DF1}"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2778058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1BEF107-A389-4FE2-B921-479C1F2B2B86}"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8401378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EE51C73-ABC8-4D56-9C1E-A2BB6D625412}"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298867371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79B4E39-C45D-4FD7-8831-FFCB3FF06189}"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7627462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Date Placeholder 3"/>
          <p:cNvSpPr>
            <a:spLocks noGrp="1"/>
          </p:cNvSpPr>
          <p:nvPr>
            <p:ph type="dt" sz="half" idx="10"/>
          </p:nvPr>
        </p:nvSpPr>
        <p:spPr/>
        <p:txBody>
          <a:bodyPr/>
          <a:lstStyle/>
          <a:p>
            <a:fld id="{92822C9F-F44B-4C42-8C0D-E0BBB144A0BC}"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4369192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E3ADC652-5D39-4852-A532-9E7EACBC749C}"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796281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C436E42-45F4-486B-AFA8-B89E7383447D}"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9127066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4260D90D-FA4A-429B-A614-64605C0F710B}"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315252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3BC60EA-032F-45ED-8B93-C3F09BA91EEC}"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29692438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EA1DFB34-674E-43F9-9E4B-78A4BEF9A871}" type="datetime1">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47919577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38BFF66D-801E-426D-8F0C-3A3CF21CE401}" type="datetime1">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66466298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F960E-A22E-47DA-A4D7-9046D268B034}" type="datetime1">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a:xfrm>
            <a:off x="7086600" y="6486004"/>
            <a:ext cx="2057400" cy="365125"/>
          </a:xfrm>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42220169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91A77A8-278C-4DE3-B569-0A17306BCD36}"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2998309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EA35D8F-A777-44F6-8E1A-B317471A660E}"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45322252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407F35D-6EB1-40C5-B8C0-113984C8E27F}"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89127566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B209641C-6BA9-4B6C-B081-851506283B63}"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4294202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103401205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0" y="34940"/>
            <a:ext cx="7886700" cy="748363"/>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283772" y="718835"/>
            <a:ext cx="8576456" cy="542033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12" name="投影片編號版面配置區 11">
            <a:extLst>
              <a:ext uri="{FF2B5EF4-FFF2-40B4-BE49-F238E27FC236}">
                <a16:creationId xmlns:a16="http://schemas.microsoft.com/office/drawing/2014/main" id="{BE975B77-198E-16EC-42B0-2F855D0E9812}"/>
              </a:ext>
            </a:extLst>
          </p:cNvPr>
          <p:cNvSpPr>
            <a:spLocks noGrp="1"/>
          </p:cNvSpPr>
          <p:nvPr>
            <p:ph type="sldNum" sz="quarter" idx="12"/>
          </p:nvPr>
        </p:nvSpPr>
        <p:spPr>
          <a:xfrm>
            <a:off x="7041986" y="6457935"/>
            <a:ext cx="2057400" cy="365125"/>
          </a:xfrm>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163388811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63421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2069037-4096-45A6-AAF0-7E565F5145F9}"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21350338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3256799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1606041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5175469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6252720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5540438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89396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2596023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0556058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FD03F7-EB2A-44AC-A49E-47E967C4DC22}" type="datetime1">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19848552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3815"/>
            <a:ext cx="9144000" cy="535258"/>
          </a:xfrm>
        </p:spPr>
        <p:txBody>
          <a:bodyPr>
            <a:normAutofit/>
          </a:bodyPr>
          <a:lstStyle>
            <a:lvl1pPr>
              <a:defRPr sz="2800"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0" y="911530"/>
            <a:ext cx="8899301" cy="5444822"/>
          </a:xfrm>
        </p:spPr>
        <p:txBody>
          <a:bodyPr>
            <a:normAutofit/>
          </a:bodyPr>
          <a:lstStyle>
            <a:lvl1pPr marL="401955" indent="401955">
              <a:spcAft>
                <a:spcPts val="1100"/>
              </a:spcAft>
              <a:buFont typeface="+mj-lt"/>
              <a:buAutoNum type="arabicParenR"/>
              <a:tabLst>
                <a:tab pos="460375" algn="l"/>
              </a:tabLst>
              <a:defRPr sz="2000">
                <a:latin typeface="Times New Roman" panose="02020603050405020304" pitchFamily="18" charset="0"/>
                <a:cs typeface="Times New Roman" panose="02020603050405020304" pitchFamily="18" charset="0"/>
              </a:defRPr>
            </a:lvl1pPr>
            <a:lvl2pPr marL="803275" indent="161925">
              <a:spcAft>
                <a:spcPts val="1100"/>
              </a:spcAft>
              <a:defRPr sz="2000">
                <a:latin typeface="Times New Roman" panose="02020603050405020304" pitchFamily="18" charset="0"/>
                <a:cs typeface="Times New Roman" panose="02020603050405020304" pitchFamily="18" charset="0"/>
              </a:defRPr>
            </a:lvl2pPr>
            <a:lvl3pPr marL="1025525" indent="231775">
              <a:spcAft>
                <a:spcPts val="1100"/>
              </a:spcAft>
              <a:defRPr sz="2000">
                <a:latin typeface="Times New Roman" panose="02020603050405020304" pitchFamily="18" charset="0"/>
                <a:cs typeface="Times New Roman" panose="02020603050405020304" pitchFamily="18" charset="0"/>
              </a:defRPr>
            </a:lvl3pPr>
            <a:lvl4pPr marL="1256030" indent="231775">
              <a:spcAft>
                <a:spcPts val="1100"/>
              </a:spcAft>
              <a:defRPr sz="2000">
                <a:latin typeface="Times New Roman" panose="02020603050405020304" pitchFamily="18" charset="0"/>
                <a:cs typeface="Times New Roman" panose="02020603050405020304" pitchFamily="18" charset="0"/>
              </a:defRPr>
            </a:lvl4pPr>
            <a:lvl5pPr marL="1487805" indent="222250">
              <a:spcAft>
                <a:spcPts val="1100"/>
              </a:spcAft>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1EE89C6-D638-4AFC-B3E1-57BE148ED226}" type="datetime1">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3870875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790575"/>
          </a:xfrm>
        </p:spPr>
        <p:txBody>
          <a:bodyPr>
            <a:normAutofit/>
          </a:bodyPr>
          <a:lstStyle>
            <a:lvl1pPr>
              <a:defRPr sz="2800" b="1">
                <a:solidFill>
                  <a:schemeClr val="tx1"/>
                </a:solidFill>
                <a:latin typeface="Times New Roman" panose="02020603050405020304" pitchFamily="18" charset="0"/>
                <a:cs typeface="Times New Roman" panose="02020603050405020304" pitchFamily="18" charset="0"/>
              </a:defRPr>
            </a:lvl1pPr>
          </a:lstStyle>
          <a:p>
            <a:r>
              <a:rPr lang="zh-TW" altLang="en-US"/>
              <a:t>按一下以編輯母片標題樣式</a:t>
            </a:r>
            <a:endParaRPr lang="en-US" dirty="0"/>
          </a:p>
        </p:txBody>
      </p:sp>
      <p:sp>
        <p:nvSpPr>
          <p:cNvPr id="3" name="Content Placeholder 2"/>
          <p:cNvSpPr>
            <a:spLocks noGrp="1"/>
          </p:cNvSpPr>
          <p:nvPr>
            <p:ph idx="1"/>
          </p:nvPr>
        </p:nvSpPr>
        <p:spPr>
          <a:xfrm>
            <a:off x="133350" y="1009650"/>
            <a:ext cx="8896350" cy="5346701"/>
          </a:xfrm>
        </p:spPr>
        <p:txBody>
          <a:bodyPr/>
          <a:lstStyle>
            <a:lvl1pPr marL="447675" indent="-447675">
              <a:buFont typeface="Wingdings" panose="05000000000000000000" pitchFamily="2" charset="2"/>
              <a:buChar char="q"/>
              <a:defRPr/>
            </a:lvl1pPr>
            <a:lvl2pPr marL="809625" indent="-361950" defTabSz="895350">
              <a:buFont typeface="Wingdings" panose="05000000000000000000" pitchFamily="2" charset="2"/>
              <a:buChar char="Ø"/>
              <a:defRPr/>
            </a:lvl2pPr>
            <a:lvl3pPr marL="1076325" indent="-266700">
              <a:defRPr/>
            </a:lvl3pPr>
            <a:lvl4pPr marL="1257300" indent="-180975">
              <a:buNone/>
              <a:defRPr/>
            </a:lvl4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247674B-A6EF-4CC5-99C0-AE8A1354224F}"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a:xfrm>
            <a:off x="6972300" y="6499226"/>
            <a:ext cx="2057400" cy="365125"/>
          </a:xfrm>
        </p:spPr>
        <p:txBody>
          <a:bodyPr/>
          <a:lstStyle>
            <a:lvl1pPr>
              <a:defRPr>
                <a:solidFill>
                  <a:schemeClr val="tx1"/>
                </a:solidFill>
              </a:defRPr>
            </a:lvl1p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8083708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283310-D8C5-42D7-8E9D-98B67AD961F7}" type="datetime1">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1230002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231834-C60E-42E5-8B4A-D9811172E758}" type="datetime1">
              <a:rPr lang="en-US" smtClean="0"/>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3257071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37FE89-97FB-487A-8A78-BA159ED82268}" type="datetime1">
              <a:rPr lang="en-US" smtClean="0"/>
              <a:t>3/2/2025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22475097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46CFF4-9E01-44F2-952D-E2FA612ACD6D}" type="datetime1">
              <a:rPr lang="en-US" smtClean="0"/>
              <a:t>3/2/2025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7373022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C6167-BE64-4219-8E9B-382AD60FA9AF}" type="datetime1">
              <a:rPr lang="en-US" smtClean="0"/>
              <a:t>3/2/2025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24855572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5E1E03-B2BF-4B2F-8B74-81C1BBC15D09}" type="datetime1">
              <a:rPr lang="en-US" smtClean="0"/>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230303959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278B08-6C2B-47A8-A4B5-8C9C423142A1}" type="datetime1">
              <a:rPr lang="en-US" smtClean="0"/>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2137376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73B8E-C79F-4A4E-A267-1A5ECD16FCB2}" type="datetime1">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172040768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B7619-403D-4CE6-BB03-31E7F2CF47FC}" type="datetime1">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41388334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DA85B1D9-2623-4304-B4D3-8166CBCECC02}"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953048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72840AB-3E78-476A-8EA9-DD7F8973AFE5}"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18794152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A1862B3-CA25-4B83-827D-80E79F0E48A2}"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0506858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3888" y="4589468"/>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76B0176-D435-4681-AC71-3862ED6E1D6C}"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8680402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24FB6F9-86BC-4A8D-8DD6-676A61F3F2BF}"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49458742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hasCustomPrompt="1"/>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hasCustomPrompt="1"/>
          </p:nvPr>
        </p:nvSpPr>
        <p:spPr>
          <a:xfrm>
            <a:off x="4629152"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EA0CFD7-C0C7-4685-A777-902BC1F9A156}"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9862229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2A94EE8-ADEF-4A65-A88B-A0B955EAB8F5}"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0462141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363A9-27B0-4321-BEF3-6BD85ED8A698}"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66267811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0ED48234-33E1-426B-BE96-8089FD1F0401}"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1903286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35F0B77-A4E5-401D-A057-CDE01ECB5819}"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23988554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4D47D68-E1AC-4EBB-A1C2-380761BBA235}"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83880122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628652"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3AFEBBD-9E66-4E72-A324-3CC905E567EE}"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67666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033AD0F-AF2C-4914-9754-2C56F10F7461}"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dirty="0"/>
          </a:p>
        </p:txBody>
      </p:sp>
      <p:sp>
        <p:nvSpPr>
          <p:cNvPr id="7" name="Slide Number Placeholder 6"/>
          <p:cNvSpPr>
            <a:spLocks noGrp="1"/>
          </p:cNvSpPr>
          <p:nvPr>
            <p:ph type="sldNum" sz="quarter" idx="12"/>
          </p:nvPr>
        </p:nvSpPr>
        <p:spPr/>
        <p:txBody>
          <a:body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70658063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FD03F7-EB2A-44AC-A49E-47E967C4DC22}"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354269109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3815"/>
            <a:ext cx="9144000" cy="535258"/>
          </a:xfrm>
        </p:spPr>
        <p:txBody>
          <a:bodyPr>
            <a:normAutofit/>
          </a:bodyPr>
          <a:lstStyle>
            <a:lvl1pPr>
              <a:defRPr sz="2800"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0" y="911530"/>
            <a:ext cx="8899301" cy="5444822"/>
          </a:xfrm>
        </p:spPr>
        <p:txBody>
          <a:bodyPr>
            <a:normAutofit/>
          </a:bodyPr>
          <a:lstStyle>
            <a:lvl1pPr marL="401955" indent="401955">
              <a:spcAft>
                <a:spcPts val="1100"/>
              </a:spcAft>
              <a:buFont typeface="+mj-lt"/>
              <a:buAutoNum type="arabicParenR"/>
              <a:tabLst>
                <a:tab pos="460375" algn="l"/>
              </a:tabLst>
              <a:defRPr sz="2000">
                <a:latin typeface="Times New Roman" panose="02020603050405020304" pitchFamily="18" charset="0"/>
                <a:cs typeface="Times New Roman" panose="02020603050405020304" pitchFamily="18" charset="0"/>
              </a:defRPr>
            </a:lvl1pPr>
            <a:lvl2pPr marL="803275" indent="161925">
              <a:spcAft>
                <a:spcPts val="1100"/>
              </a:spcAft>
              <a:defRPr sz="2000">
                <a:latin typeface="Times New Roman" panose="02020603050405020304" pitchFamily="18" charset="0"/>
                <a:cs typeface="Times New Roman" panose="02020603050405020304" pitchFamily="18" charset="0"/>
              </a:defRPr>
            </a:lvl2pPr>
            <a:lvl3pPr marL="1025525" indent="231775">
              <a:spcAft>
                <a:spcPts val="1100"/>
              </a:spcAft>
              <a:defRPr sz="2000">
                <a:latin typeface="Times New Roman" panose="02020603050405020304" pitchFamily="18" charset="0"/>
                <a:cs typeface="Times New Roman" panose="02020603050405020304" pitchFamily="18" charset="0"/>
              </a:defRPr>
            </a:lvl3pPr>
            <a:lvl4pPr marL="1256030" indent="231775">
              <a:spcAft>
                <a:spcPts val="1100"/>
              </a:spcAft>
              <a:defRPr sz="2000">
                <a:latin typeface="Times New Roman" panose="02020603050405020304" pitchFamily="18" charset="0"/>
                <a:cs typeface="Times New Roman" panose="02020603050405020304" pitchFamily="18" charset="0"/>
              </a:defRPr>
            </a:lvl4pPr>
            <a:lvl5pPr marL="1487805" indent="222250">
              <a:spcAft>
                <a:spcPts val="1100"/>
              </a:spcAft>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1EE89C6-D638-4AFC-B3E1-57BE148ED226}"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339667" y="6416246"/>
            <a:ext cx="742950" cy="365125"/>
          </a:xfrm>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6456062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283310-D8C5-42D7-8E9D-98B67AD961F7}"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62344309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231834-C60E-42E5-8B4A-D9811172E758}" type="datetime1">
              <a:rPr lang="en-US" smtClean="0">
                <a:solidFill>
                  <a:prstClr val="black">
                    <a:tint val="75000"/>
                  </a:prstClr>
                </a:solidFill>
              </a:rPr>
              <a:t>3/2/2025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33547628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37FE89-97FB-487A-8A78-BA159ED82268}" type="datetime1">
              <a:rPr lang="en-US" smtClean="0">
                <a:solidFill>
                  <a:prstClr val="black">
                    <a:tint val="75000"/>
                  </a:prstClr>
                </a:solidFill>
              </a:rPr>
              <a:t>3/2/2025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33693859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46CFF4-9E01-44F2-952D-E2FA612ACD6D}" type="datetime1">
              <a:rPr lang="en-US" smtClean="0">
                <a:solidFill>
                  <a:prstClr val="black">
                    <a:tint val="75000"/>
                  </a:prstClr>
                </a:solidFill>
              </a:rPr>
              <a:t>3/2/2025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45435070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C6167-BE64-4219-8E9B-382AD60FA9AF}" type="datetime1">
              <a:rPr lang="en-US" smtClean="0">
                <a:solidFill>
                  <a:prstClr val="black">
                    <a:tint val="75000"/>
                  </a:prstClr>
                </a:solidFill>
              </a:rPr>
              <a:t>3/2/2025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220592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5E1E03-B2BF-4B2F-8B74-81C1BBC15D09}" type="datetime1">
              <a:rPr lang="en-US" smtClean="0">
                <a:solidFill>
                  <a:prstClr val="black">
                    <a:tint val="75000"/>
                  </a:prstClr>
                </a:solidFill>
              </a:rPr>
              <a:t>3/2/2025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04793392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278B08-6C2B-47A8-A4B5-8C9C423142A1}" type="datetime1">
              <a:rPr lang="en-US" smtClean="0">
                <a:solidFill>
                  <a:prstClr val="black">
                    <a:tint val="75000"/>
                  </a:prstClr>
                </a:solidFill>
              </a:rPr>
              <a:t>3/2/2025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1339540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73B8E-C79F-4A4E-A267-1A5ECD16FCB2}"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3114688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6FC1122-5A46-4059-9869-1DE28DDCB824}" type="datetime1">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dirty="0"/>
          </a:p>
        </p:txBody>
      </p:sp>
      <p:sp>
        <p:nvSpPr>
          <p:cNvPr id="9" name="Slide Number Placeholder 8"/>
          <p:cNvSpPr>
            <a:spLocks noGrp="1"/>
          </p:cNvSpPr>
          <p:nvPr>
            <p:ph type="sldNum" sz="quarter" idx="12"/>
          </p:nvPr>
        </p:nvSpPr>
        <p:spPr/>
        <p:txBody>
          <a:body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41577078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B7619-403D-4CE6-BB03-31E7F2CF47FC}"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67790571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TW"/>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275045457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24977723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TW"/>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TW"/>
              <a:t>Click to edit Master text styles</a:t>
            </a:r>
          </a:p>
        </p:txBody>
      </p:sp>
      <p:sp>
        <p:nvSpPr>
          <p:cNvPr id="4" name="Date Placeholder 3"/>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414675872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Date Placeholder 4"/>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370863262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TW"/>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7" name="Date Placeholder 6"/>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173562463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Date Placeholder 2"/>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128016852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376587183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TW"/>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85562405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TW"/>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1546921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CAA1225-3A59-4E0E-892A-2F1955233494}" type="datetime1">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185208313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20151152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391199140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33E5A3-6087-48BF-AB78-39F6DCD855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88FFC3-220D-47A9-A71F-B919F9EDD465}"/>
              </a:ext>
            </a:extLst>
          </p:cNvPr>
          <p:cNvSpPr>
            <a:spLocks noGrp="1"/>
          </p:cNvSpPr>
          <p:nvPr>
            <p:ph type="dt" sz="half" idx="10"/>
          </p:nvPr>
        </p:nvSpPr>
        <p:spPr/>
        <p:txBody>
          <a:bodyPr/>
          <a:lstStyle/>
          <a:p>
            <a:fld id="{7E6ADEB6-6DA1-4842-81D9-243860D1FDC7}" type="datetime1">
              <a:rPr lang="zh-TW" altLang="en-US" smtClean="0"/>
              <a:t>2025/3/2</a:t>
            </a:fld>
            <a:endParaRPr lang="zh-TW" altLang="en-US"/>
          </a:p>
        </p:txBody>
      </p:sp>
      <p:sp>
        <p:nvSpPr>
          <p:cNvPr id="4" name="頁尾版面配置區 3">
            <a:extLst>
              <a:ext uri="{FF2B5EF4-FFF2-40B4-BE49-F238E27FC236}">
                <a16:creationId xmlns:a16="http://schemas.microsoft.com/office/drawing/2014/main" id="{0A40A6C9-4B33-4758-AE2B-C5227CCE51A6}"/>
              </a:ext>
            </a:extLst>
          </p:cNvPr>
          <p:cNvSpPr>
            <a:spLocks noGrp="1"/>
          </p:cNvSpPr>
          <p:nvPr>
            <p:ph type="ftr" sz="quarter" idx="11"/>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05370B4F-3679-4787-9228-BE8E0D8E3043}"/>
              </a:ext>
            </a:extLst>
          </p:cNvPr>
          <p:cNvSpPr>
            <a:spLocks noGrp="1"/>
          </p:cNvSpPr>
          <p:nvPr>
            <p:ph type="sldNum" sz="quarter" idx="12"/>
          </p:nvPr>
        </p:nvSpPr>
        <p:spPr/>
        <p:txBody>
          <a:bodyPr/>
          <a:lstStyle/>
          <a:p>
            <a:fld id="{7DCC2DE0-E4D3-4804-B551-C56CE2359C2E}"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F27E5AB2-DD58-460C-9CF4-44738174B370}"/>
              </a:ext>
            </a:extLst>
          </p:cNvPr>
          <p:cNvSpPr>
            <a:spLocks noGrp="1"/>
          </p:cNvSpPr>
          <p:nvPr>
            <p:ph type="body" sz="quarter" idx="13"/>
          </p:nvPr>
        </p:nvSpPr>
        <p:spPr>
          <a:xfrm>
            <a:off x="161827" y="516583"/>
            <a:ext cx="8820345" cy="5806579"/>
          </a:xfrm>
          <a:solidFill>
            <a:schemeClr val="bg1"/>
          </a:solidFill>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44139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標題及內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52AD6B-BCFC-41D5-9FA2-9606CBC72BE5}" type="datetime1">
              <a:rPr lang="zh-TW" altLang="en-US" smtClean="0"/>
              <a:t>2025/3/2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086600" y="6492875"/>
            <a:ext cx="2057400" cy="365125"/>
          </a:xfrm>
        </p:spPr>
        <p:txBody>
          <a:bodyPr/>
          <a:lstStyle/>
          <a:p>
            <a:fld id="{F4CB1498-DFBA-41B1-AF75-C0DB598A17A2}" type="slidenum">
              <a:rPr lang="en-US" smtClean="0"/>
              <a:t>‹#›</a:t>
            </a:fld>
            <a:endParaRPr lang="en-US"/>
          </a:p>
        </p:txBody>
      </p:sp>
      <p:sp>
        <p:nvSpPr>
          <p:cNvPr id="8" name="標題 1">
            <a:extLst>
              <a:ext uri="{FF2B5EF4-FFF2-40B4-BE49-F238E27FC236}">
                <a16:creationId xmlns:a16="http://schemas.microsoft.com/office/drawing/2014/main" id="{58AE305E-C1CF-4B92-8D6B-85A63E5E6B2B}"/>
              </a:ext>
            </a:extLst>
          </p:cNvPr>
          <p:cNvSpPr>
            <a:spLocks noGrp="1"/>
          </p:cNvSpPr>
          <p:nvPr>
            <p:ph type="title"/>
          </p:nvPr>
        </p:nvSpPr>
        <p:spPr>
          <a:xfrm>
            <a:off x="80010" y="70341"/>
            <a:ext cx="3349048" cy="546503"/>
          </a:xfrm>
        </p:spPr>
        <p:txBody>
          <a:bodyPr/>
          <a:lstStyle>
            <a:lvl1pPr>
              <a:defRPr/>
            </a:lvl1pPr>
          </a:lstStyle>
          <a:p>
            <a:pPr algn="l" eaLnBrk="1" hangingPunct="1"/>
            <a:endParaRPr lang="en-US" altLang="zh-TW"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3347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2CB26-3EB9-41C0-BE2A-12C18C1F97BC}" type="datetime1">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4282333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F6C95C98-F807-4BEC-8793-D79093652F7B}"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3875191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ED7DC54-0C9C-49E9-A2D0-8DD16CB01F10}"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7086600" y="6467676"/>
            <a:ext cx="2057400" cy="365125"/>
          </a:xfrm>
        </p:spPr>
        <p:txBody>
          <a:body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312898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375558E5-BDE9-44FC-8547-35D50D9C09BC}"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3013672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57C7BD5-BD3E-4FBD-9941-AB6A942B15D7}"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1120090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5F9FFE8-2C9D-461C-830B-2E0CD1E7842A}"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4101687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33E5A3-6087-48BF-AB78-39F6DCD855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88FFC3-220D-47A9-A71F-B919F9EDD465}"/>
              </a:ext>
            </a:extLst>
          </p:cNvPr>
          <p:cNvSpPr>
            <a:spLocks noGrp="1"/>
          </p:cNvSpPr>
          <p:nvPr>
            <p:ph type="dt" sz="half" idx="10"/>
          </p:nvPr>
        </p:nvSpPr>
        <p:spPr/>
        <p:txBody>
          <a:bodyPr/>
          <a:lstStyle/>
          <a:p>
            <a:fld id="{7E6ADEB6-6DA1-4842-81D9-243860D1FDC7}" type="datetime1">
              <a:rPr lang="zh-TW" altLang="en-US" smtClean="0"/>
              <a:t>2025/3/2</a:t>
            </a:fld>
            <a:endParaRPr lang="zh-TW" altLang="en-US"/>
          </a:p>
        </p:txBody>
      </p:sp>
      <p:sp>
        <p:nvSpPr>
          <p:cNvPr id="4" name="頁尾版面配置區 3">
            <a:extLst>
              <a:ext uri="{FF2B5EF4-FFF2-40B4-BE49-F238E27FC236}">
                <a16:creationId xmlns:a16="http://schemas.microsoft.com/office/drawing/2014/main" id="{0A40A6C9-4B33-4758-AE2B-C5227CCE51A6}"/>
              </a:ext>
            </a:extLst>
          </p:cNvPr>
          <p:cNvSpPr>
            <a:spLocks noGrp="1"/>
          </p:cNvSpPr>
          <p:nvPr>
            <p:ph type="ftr" sz="quarter" idx="11"/>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05370B4F-3679-4787-9228-BE8E0D8E3043}"/>
              </a:ext>
            </a:extLst>
          </p:cNvPr>
          <p:cNvSpPr>
            <a:spLocks noGrp="1"/>
          </p:cNvSpPr>
          <p:nvPr>
            <p:ph type="sldNum" sz="quarter" idx="12"/>
          </p:nvPr>
        </p:nvSpPr>
        <p:spPr/>
        <p:txBody>
          <a:bodyPr/>
          <a:lstStyle/>
          <a:p>
            <a:fld id="{7DCC2DE0-E4D3-4804-B551-C56CE2359C2E}"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F27E5AB2-DD58-460C-9CF4-44738174B370}"/>
              </a:ext>
            </a:extLst>
          </p:cNvPr>
          <p:cNvSpPr>
            <a:spLocks noGrp="1"/>
          </p:cNvSpPr>
          <p:nvPr>
            <p:ph type="body" sz="quarter" idx="13"/>
          </p:nvPr>
        </p:nvSpPr>
        <p:spPr>
          <a:xfrm>
            <a:off x="161827" y="516583"/>
            <a:ext cx="8820345" cy="5806579"/>
          </a:xfrm>
          <a:solidFill>
            <a:schemeClr val="bg1"/>
          </a:solidFill>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8431206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134662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142767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7408414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3210155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869174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a:xfrm>
            <a:off x="7086600" y="6492874"/>
            <a:ext cx="2057400" cy="365125"/>
          </a:xfrm>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2042269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0075F162-CCC0-4973-A139-193A8FBD7F77}"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752740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42026879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9514073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6546412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40362007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730560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33E5A3-6087-48BF-AB78-39F6DCD855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88FFC3-220D-47A9-A71F-B919F9EDD465}"/>
              </a:ext>
            </a:extLst>
          </p:cNvPr>
          <p:cNvSpPr>
            <a:spLocks noGrp="1"/>
          </p:cNvSpPr>
          <p:nvPr>
            <p:ph type="dt" sz="half" idx="10"/>
          </p:nvPr>
        </p:nvSpPr>
        <p:spPr/>
        <p:txBody>
          <a:bodyPr/>
          <a:lstStyle/>
          <a:p>
            <a:fld id="{AEF7EC29-EB43-441F-8DF3-F394597B6BBF}" type="datetime1">
              <a:rPr lang="zh-TW" altLang="en-US" smtClean="0"/>
              <a:t>2025/3/2</a:t>
            </a:fld>
            <a:endParaRPr lang="zh-TW" altLang="en-US"/>
          </a:p>
        </p:txBody>
      </p:sp>
      <p:sp>
        <p:nvSpPr>
          <p:cNvPr id="4" name="頁尾版面配置區 3">
            <a:extLst>
              <a:ext uri="{FF2B5EF4-FFF2-40B4-BE49-F238E27FC236}">
                <a16:creationId xmlns:a16="http://schemas.microsoft.com/office/drawing/2014/main" id="{0A40A6C9-4B33-4758-AE2B-C5227CCE51A6}"/>
              </a:ext>
            </a:extLst>
          </p:cNvPr>
          <p:cNvSpPr>
            <a:spLocks noGrp="1"/>
          </p:cNvSpPr>
          <p:nvPr>
            <p:ph type="ftr" sz="quarter" idx="11"/>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05370B4F-3679-4787-9228-BE8E0D8E3043}"/>
              </a:ext>
            </a:extLst>
          </p:cNvPr>
          <p:cNvSpPr>
            <a:spLocks noGrp="1"/>
          </p:cNvSpPr>
          <p:nvPr>
            <p:ph type="sldNum" sz="quarter" idx="12"/>
          </p:nvPr>
        </p:nvSpPr>
        <p:spPr/>
        <p:txBody>
          <a:bodyPr/>
          <a:lstStyle/>
          <a:p>
            <a:fld id="{7DCC2DE0-E4D3-4804-B551-C56CE2359C2E}"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F27E5AB2-DD58-460C-9CF4-44738174B370}"/>
              </a:ext>
            </a:extLst>
          </p:cNvPr>
          <p:cNvSpPr>
            <a:spLocks noGrp="1"/>
          </p:cNvSpPr>
          <p:nvPr>
            <p:ph type="body" sz="quarter" idx="13"/>
          </p:nvPr>
        </p:nvSpPr>
        <p:spPr>
          <a:xfrm>
            <a:off x="161828" y="516589"/>
            <a:ext cx="8820345" cy="5806579"/>
          </a:xfrm>
          <a:solidFill>
            <a:schemeClr val="bg1"/>
          </a:solidFill>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1350359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2069037-4096-45A6-AAF0-7E565F5145F9}"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28835327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790575"/>
          </a:xfrm>
        </p:spPr>
        <p:txBody>
          <a:bodyPr>
            <a:normAutofit/>
          </a:bodyPr>
          <a:lstStyle>
            <a:lvl1pPr>
              <a:defRPr sz="2800" b="1">
                <a:solidFill>
                  <a:schemeClr val="tx1"/>
                </a:solidFill>
                <a:latin typeface="Times New Roman" panose="02020603050405020304" pitchFamily="18" charset="0"/>
                <a:cs typeface="Times New Roman" panose="02020603050405020304" pitchFamily="18" charset="0"/>
              </a:defRPr>
            </a:lvl1pPr>
          </a:lstStyle>
          <a:p>
            <a:r>
              <a:rPr lang="zh-TW" altLang="en-US"/>
              <a:t>按一下以編輯母片標題樣式</a:t>
            </a:r>
            <a:endParaRPr lang="en-US" dirty="0"/>
          </a:p>
        </p:txBody>
      </p:sp>
      <p:sp>
        <p:nvSpPr>
          <p:cNvPr id="3" name="Content Placeholder 2"/>
          <p:cNvSpPr>
            <a:spLocks noGrp="1"/>
          </p:cNvSpPr>
          <p:nvPr>
            <p:ph idx="1"/>
          </p:nvPr>
        </p:nvSpPr>
        <p:spPr>
          <a:xfrm>
            <a:off x="133350" y="1009650"/>
            <a:ext cx="8896350" cy="5346701"/>
          </a:xfrm>
        </p:spPr>
        <p:txBody>
          <a:bodyPr/>
          <a:lstStyle>
            <a:lvl1pPr marL="447675" indent="-447675">
              <a:buFont typeface="Wingdings" panose="05000000000000000000" pitchFamily="2" charset="2"/>
              <a:buChar char="q"/>
              <a:defRPr/>
            </a:lvl1pPr>
            <a:lvl2pPr marL="809625" indent="-361950" defTabSz="895350">
              <a:buFont typeface="Wingdings" panose="05000000000000000000" pitchFamily="2" charset="2"/>
              <a:buChar char="Ø"/>
              <a:defRPr/>
            </a:lvl2pPr>
            <a:lvl3pPr marL="1076325" indent="-266700">
              <a:defRPr/>
            </a:lvl3pPr>
            <a:lvl4pPr marL="1257300" indent="-180975">
              <a:buNone/>
              <a:defRPr/>
            </a:lvl4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247674B-A6EF-4CC5-99C0-AE8A1354224F}"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a:xfrm>
            <a:off x="6972300" y="6499226"/>
            <a:ext cx="2057400" cy="365125"/>
          </a:xfrm>
        </p:spPr>
        <p:txBody>
          <a:bodyPr/>
          <a:lstStyle>
            <a:lvl1pPr>
              <a:defRPr>
                <a:solidFill>
                  <a:schemeClr val="tx1"/>
                </a:solidFill>
              </a:defRPr>
            </a:lvl1p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960795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72840AB-3E78-476A-8EA9-DD7F8973AFE5}"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25190497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033AD0F-AF2C-4914-9754-2C56F10F7461}"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dirty="0"/>
          </a:p>
        </p:txBody>
      </p:sp>
      <p:sp>
        <p:nvSpPr>
          <p:cNvPr id="7" name="Slide Number Placeholder 6"/>
          <p:cNvSpPr>
            <a:spLocks noGrp="1"/>
          </p:cNvSpPr>
          <p:nvPr>
            <p:ph type="sldNum" sz="quarter" idx="12"/>
          </p:nvPr>
        </p:nvSpPr>
        <p:spPr/>
        <p:txBody>
          <a:body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252990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FF07FEA-A583-44F6-99D3-B00BAEB725B7}"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17812227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6FC1122-5A46-4059-9869-1DE28DDCB824}" type="datetime1">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dirty="0"/>
          </a:p>
        </p:txBody>
      </p:sp>
      <p:sp>
        <p:nvSpPr>
          <p:cNvPr id="9" name="Slide Number Placeholder 8"/>
          <p:cNvSpPr>
            <a:spLocks noGrp="1"/>
          </p:cNvSpPr>
          <p:nvPr>
            <p:ph type="sldNum" sz="quarter" idx="12"/>
          </p:nvPr>
        </p:nvSpPr>
        <p:spPr/>
        <p:txBody>
          <a:body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41848263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CAA1225-3A59-4E0E-892A-2F1955233494}" type="datetime1">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31848709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2CB26-3EB9-41C0-BE2A-12C18C1F97BC}" type="datetime1">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31640033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F6C95C98-F807-4BEC-8793-D79093652F7B}"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18735809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375558E5-BDE9-44FC-8547-35D50D9C09BC}"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41324118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57C7BD5-BD3E-4FBD-9941-AB6A942B15D7}"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34823789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5F9FFE8-2C9D-461C-830B-2E0CD1E7842A}"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36275583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33E5A3-6087-48BF-AB78-39F6DCD855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88FFC3-220D-47A9-A71F-B919F9EDD465}"/>
              </a:ext>
            </a:extLst>
          </p:cNvPr>
          <p:cNvSpPr>
            <a:spLocks noGrp="1"/>
          </p:cNvSpPr>
          <p:nvPr>
            <p:ph type="dt" sz="half" idx="10"/>
          </p:nvPr>
        </p:nvSpPr>
        <p:spPr/>
        <p:txBody>
          <a:bodyPr/>
          <a:lstStyle/>
          <a:p>
            <a:fld id="{7E6ADEB6-6DA1-4842-81D9-243860D1FDC7}" type="datetime1">
              <a:rPr lang="zh-TW" altLang="en-US" smtClean="0"/>
              <a:t>2025/3/2</a:t>
            </a:fld>
            <a:endParaRPr lang="zh-TW" altLang="en-US"/>
          </a:p>
        </p:txBody>
      </p:sp>
      <p:sp>
        <p:nvSpPr>
          <p:cNvPr id="4" name="頁尾版面配置區 3">
            <a:extLst>
              <a:ext uri="{FF2B5EF4-FFF2-40B4-BE49-F238E27FC236}">
                <a16:creationId xmlns:a16="http://schemas.microsoft.com/office/drawing/2014/main" id="{0A40A6C9-4B33-4758-AE2B-C5227CCE51A6}"/>
              </a:ext>
            </a:extLst>
          </p:cNvPr>
          <p:cNvSpPr>
            <a:spLocks noGrp="1"/>
          </p:cNvSpPr>
          <p:nvPr>
            <p:ph type="ftr" sz="quarter" idx="11"/>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05370B4F-3679-4787-9228-BE8E0D8E3043}"/>
              </a:ext>
            </a:extLst>
          </p:cNvPr>
          <p:cNvSpPr>
            <a:spLocks noGrp="1"/>
          </p:cNvSpPr>
          <p:nvPr>
            <p:ph type="sldNum" sz="quarter" idx="12"/>
          </p:nvPr>
        </p:nvSpPr>
        <p:spPr/>
        <p:txBody>
          <a:bodyPr/>
          <a:lstStyle/>
          <a:p>
            <a:fld id="{7DCC2DE0-E4D3-4804-B551-C56CE2359C2E}"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F27E5AB2-DD58-460C-9CF4-44738174B370}"/>
              </a:ext>
            </a:extLst>
          </p:cNvPr>
          <p:cNvSpPr>
            <a:spLocks noGrp="1"/>
          </p:cNvSpPr>
          <p:nvPr>
            <p:ph type="body" sz="quarter" idx="13"/>
          </p:nvPr>
        </p:nvSpPr>
        <p:spPr>
          <a:xfrm>
            <a:off x="161827" y="516583"/>
            <a:ext cx="8820345" cy="5806579"/>
          </a:xfrm>
          <a:solidFill>
            <a:schemeClr val="bg1"/>
          </a:solidFill>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5085089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2069037-4096-45A6-AAF0-7E565F5145F9}"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20015837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790575"/>
          </a:xfrm>
        </p:spPr>
        <p:txBody>
          <a:bodyPr>
            <a:normAutofit/>
          </a:bodyPr>
          <a:lstStyle>
            <a:lvl1pPr>
              <a:defRPr sz="2800" b="1">
                <a:solidFill>
                  <a:schemeClr val="tx1"/>
                </a:solidFill>
                <a:latin typeface="Times New Roman" panose="02020603050405020304" pitchFamily="18" charset="0"/>
                <a:cs typeface="Times New Roman" panose="02020603050405020304" pitchFamily="18" charset="0"/>
              </a:defRPr>
            </a:lvl1pPr>
          </a:lstStyle>
          <a:p>
            <a:r>
              <a:rPr lang="zh-TW" altLang="en-US"/>
              <a:t>按一下以編輯母片標題樣式</a:t>
            </a:r>
            <a:endParaRPr lang="en-US" dirty="0"/>
          </a:p>
        </p:txBody>
      </p:sp>
      <p:sp>
        <p:nvSpPr>
          <p:cNvPr id="3" name="Content Placeholder 2"/>
          <p:cNvSpPr>
            <a:spLocks noGrp="1"/>
          </p:cNvSpPr>
          <p:nvPr>
            <p:ph idx="1"/>
          </p:nvPr>
        </p:nvSpPr>
        <p:spPr>
          <a:xfrm>
            <a:off x="133350" y="1009650"/>
            <a:ext cx="8896350" cy="5346701"/>
          </a:xfrm>
        </p:spPr>
        <p:txBody>
          <a:bodyPr/>
          <a:lstStyle>
            <a:lvl1pPr marL="447675" indent="-447675">
              <a:buFont typeface="Wingdings" panose="05000000000000000000" pitchFamily="2" charset="2"/>
              <a:buChar char="q"/>
              <a:defRPr/>
            </a:lvl1pPr>
            <a:lvl2pPr marL="809625" indent="-361950" defTabSz="895350">
              <a:buFont typeface="Wingdings" panose="05000000000000000000" pitchFamily="2" charset="2"/>
              <a:buChar char="Ø"/>
              <a:defRPr/>
            </a:lvl2pPr>
            <a:lvl3pPr marL="1076325" indent="-266700">
              <a:defRPr/>
            </a:lvl3pPr>
            <a:lvl4pPr marL="1257300" indent="-180975">
              <a:buNone/>
              <a:defRPr/>
            </a:lvl4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247674B-A6EF-4CC5-99C0-AE8A1354224F}"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a:xfrm>
            <a:off x="6972300" y="6499226"/>
            <a:ext cx="2057400" cy="365125"/>
          </a:xfrm>
        </p:spPr>
        <p:txBody>
          <a:bodyPr/>
          <a:lstStyle>
            <a:lvl1pPr>
              <a:defRPr>
                <a:solidFill>
                  <a:schemeClr val="tx1"/>
                </a:solidFill>
              </a:defRPr>
            </a:lvl1p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2043976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DE1AC2B-D4B3-491F-886C-3C61E5937591}" type="datetime1">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3938818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72840AB-3E78-476A-8EA9-DD7F8973AFE5}"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30867534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033AD0F-AF2C-4914-9754-2C56F10F7461}"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dirty="0"/>
          </a:p>
        </p:txBody>
      </p:sp>
      <p:sp>
        <p:nvSpPr>
          <p:cNvPr id="7" name="Slide Number Placeholder 6"/>
          <p:cNvSpPr>
            <a:spLocks noGrp="1"/>
          </p:cNvSpPr>
          <p:nvPr>
            <p:ph type="sldNum" sz="quarter" idx="12"/>
          </p:nvPr>
        </p:nvSpPr>
        <p:spPr/>
        <p:txBody>
          <a:body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3345018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6FC1122-5A46-4059-9869-1DE28DDCB824}" type="datetime1">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dirty="0"/>
          </a:p>
        </p:txBody>
      </p:sp>
      <p:sp>
        <p:nvSpPr>
          <p:cNvPr id="9" name="Slide Number Placeholder 8"/>
          <p:cNvSpPr>
            <a:spLocks noGrp="1"/>
          </p:cNvSpPr>
          <p:nvPr>
            <p:ph type="sldNum" sz="quarter" idx="12"/>
          </p:nvPr>
        </p:nvSpPr>
        <p:spPr/>
        <p:txBody>
          <a:body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30287472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CAA1225-3A59-4E0E-892A-2F1955233494}" type="datetime1">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14716250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2CB26-3EB9-41C0-BE2A-12C18C1F97BC}" type="datetime1">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35194575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F6C95C98-F807-4BEC-8793-D79093652F7B}"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21481235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375558E5-BDE9-44FC-8547-35D50D9C09BC}"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13888122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57C7BD5-BD3E-4FBD-9941-AB6A942B15D7}"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13749930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5F9FFE8-2C9D-461C-830B-2E0CD1E7842A}"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CC2DE0-E4D3-4804-B551-C56CE2359C2E}" type="slidenum">
              <a:rPr lang="zh-TW" altLang="en-US" smtClean="0"/>
              <a:t>‹#›</a:t>
            </a:fld>
            <a:endParaRPr lang="zh-TW" altLang="en-US"/>
          </a:p>
        </p:txBody>
      </p:sp>
    </p:spTree>
    <p:extLst>
      <p:ext uri="{BB962C8B-B14F-4D97-AF65-F5344CB8AC3E}">
        <p14:creationId xmlns:p14="http://schemas.microsoft.com/office/powerpoint/2010/main" val="5789270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33E5A3-6087-48BF-AB78-39F6DCD855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88FFC3-220D-47A9-A71F-B919F9EDD465}"/>
              </a:ext>
            </a:extLst>
          </p:cNvPr>
          <p:cNvSpPr>
            <a:spLocks noGrp="1"/>
          </p:cNvSpPr>
          <p:nvPr>
            <p:ph type="dt" sz="half" idx="10"/>
          </p:nvPr>
        </p:nvSpPr>
        <p:spPr/>
        <p:txBody>
          <a:bodyPr/>
          <a:lstStyle/>
          <a:p>
            <a:fld id="{7E6ADEB6-6DA1-4842-81D9-243860D1FDC7}" type="datetime1">
              <a:rPr lang="zh-TW" altLang="en-US" smtClean="0"/>
              <a:t>2025/3/2</a:t>
            </a:fld>
            <a:endParaRPr lang="zh-TW" altLang="en-US"/>
          </a:p>
        </p:txBody>
      </p:sp>
      <p:sp>
        <p:nvSpPr>
          <p:cNvPr id="4" name="頁尾版面配置區 3">
            <a:extLst>
              <a:ext uri="{FF2B5EF4-FFF2-40B4-BE49-F238E27FC236}">
                <a16:creationId xmlns:a16="http://schemas.microsoft.com/office/drawing/2014/main" id="{0A40A6C9-4B33-4758-AE2B-C5227CCE51A6}"/>
              </a:ext>
            </a:extLst>
          </p:cNvPr>
          <p:cNvSpPr>
            <a:spLocks noGrp="1"/>
          </p:cNvSpPr>
          <p:nvPr>
            <p:ph type="ftr" sz="quarter" idx="11"/>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05370B4F-3679-4787-9228-BE8E0D8E3043}"/>
              </a:ext>
            </a:extLst>
          </p:cNvPr>
          <p:cNvSpPr>
            <a:spLocks noGrp="1"/>
          </p:cNvSpPr>
          <p:nvPr>
            <p:ph type="sldNum" sz="quarter" idx="12"/>
          </p:nvPr>
        </p:nvSpPr>
        <p:spPr/>
        <p:txBody>
          <a:bodyPr/>
          <a:lstStyle/>
          <a:p>
            <a:fld id="{7DCC2DE0-E4D3-4804-B551-C56CE2359C2E}"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F27E5AB2-DD58-460C-9CF4-44738174B370}"/>
              </a:ext>
            </a:extLst>
          </p:cNvPr>
          <p:cNvSpPr>
            <a:spLocks noGrp="1"/>
          </p:cNvSpPr>
          <p:nvPr>
            <p:ph type="body" sz="quarter" idx="13"/>
          </p:nvPr>
        </p:nvSpPr>
        <p:spPr>
          <a:xfrm>
            <a:off x="161827" y="516583"/>
            <a:ext cx="8820345" cy="5806579"/>
          </a:xfrm>
          <a:solidFill>
            <a:schemeClr val="bg1"/>
          </a:solidFill>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57355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16E3D488-0511-4514-B01D-9A7DF287E20A}" type="datetime1">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24053745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080184D2-85C7-4927-ACD3-D9392C4D88D6}"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4571449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80184D2-85C7-4927-ACD3-D9392C4D88D6}"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620460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080184D2-85C7-4927-ACD3-D9392C4D88D6}"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6809915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80184D2-85C7-4927-ACD3-D9392C4D88D6}"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102251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80184D2-85C7-4927-ACD3-D9392C4D88D6}" type="datetimeFigureOut">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6272531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80184D2-85C7-4927-ACD3-D9392C4D88D6}" type="datetimeFigureOut">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9684255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184D2-85C7-4927-ACD3-D9392C4D88D6}" type="datetimeFigureOut">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8971551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80184D2-85C7-4927-ACD3-D9392C4D88D6}"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5940917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80184D2-85C7-4927-ACD3-D9392C4D88D6}"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0024450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80184D2-85C7-4927-ACD3-D9392C4D88D6}"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950451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72C199-7614-486A-8C27-DB5C9B275A54}" type="datetime1">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39305393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80184D2-85C7-4927-ACD3-D9392C4D88D6}"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42207366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33E5A3-6087-48BF-AB78-39F6DCD855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88FFC3-220D-47A9-A71F-B919F9EDD465}"/>
              </a:ext>
            </a:extLst>
          </p:cNvPr>
          <p:cNvSpPr>
            <a:spLocks noGrp="1"/>
          </p:cNvSpPr>
          <p:nvPr>
            <p:ph type="dt" sz="half" idx="10"/>
          </p:nvPr>
        </p:nvSpPr>
        <p:spPr/>
        <p:txBody>
          <a:bodyPr/>
          <a:lstStyle/>
          <a:p>
            <a:fld id="{7E6ADEB6-6DA1-4842-81D9-243860D1FDC7}" type="datetime1">
              <a:rPr lang="zh-TW" altLang="en-US" smtClean="0"/>
              <a:t>2025/3/2</a:t>
            </a:fld>
            <a:endParaRPr lang="zh-TW" altLang="en-US"/>
          </a:p>
        </p:txBody>
      </p:sp>
      <p:sp>
        <p:nvSpPr>
          <p:cNvPr id="4" name="頁尾版面配置區 3">
            <a:extLst>
              <a:ext uri="{FF2B5EF4-FFF2-40B4-BE49-F238E27FC236}">
                <a16:creationId xmlns:a16="http://schemas.microsoft.com/office/drawing/2014/main" id="{0A40A6C9-4B33-4758-AE2B-C5227CCE51A6}"/>
              </a:ext>
            </a:extLst>
          </p:cNvPr>
          <p:cNvSpPr>
            <a:spLocks noGrp="1"/>
          </p:cNvSpPr>
          <p:nvPr>
            <p:ph type="ftr" sz="quarter" idx="11"/>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05370B4F-3679-4787-9228-BE8E0D8E3043}"/>
              </a:ext>
            </a:extLst>
          </p:cNvPr>
          <p:cNvSpPr>
            <a:spLocks noGrp="1"/>
          </p:cNvSpPr>
          <p:nvPr>
            <p:ph type="sldNum" sz="quarter" idx="12"/>
          </p:nvPr>
        </p:nvSpPr>
        <p:spPr/>
        <p:txBody>
          <a:bodyPr/>
          <a:lstStyle/>
          <a:p>
            <a:fld id="{7DCC2DE0-E4D3-4804-B551-C56CE2359C2E}"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F27E5AB2-DD58-460C-9CF4-44738174B370}"/>
              </a:ext>
            </a:extLst>
          </p:cNvPr>
          <p:cNvSpPr>
            <a:spLocks noGrp="1"/>
          </p:cNvSpPr>
          <p:nvPr>
            <p:ph type="body" sz="quarter" idx="13"/>
          </p:nvPr>
        </p:nvSpPr>
        <p:spPr>
          <a:xfrm>
            <a:off x="161827" y="516583"/>
            <a:ext cx="8820345" cy="5806579"/>
          </a:xfrm>
          <a:solidFill>
            <a:schemeClr val="bg1"/>
          </a:solidFill>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40262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F5F170D7-E3B9-429C-87E0-168DBA5C14FB}"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3232046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A1C0C23-484D-4C57-B60C-20DF1A206C7D}"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6962775" y="6388102"/>
            <a:ext cx="2057400" cy="365125"/>
          </a:xfrm>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8480001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6723D87-0F8E-4683-AE29-D910374ED16F}"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1252139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D39EA5A-7BDB-41FE-8656-8A38A6969432}"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0521631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0004BAA-9434-4A5B-B125-793470F8CF4F}" type="datetime1">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3151127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3D8CC293-D273-4031-8E5F-DCDB6A343E2D}" type="datetime1">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a:xfrm>
            <a:off x="7086600" y="6470196"/>
            <a:ext cx="2057400" cy="365125"/>
          </a:xfrm>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06597323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7BE21-AFF2-4533-8C59-DC9FC7E88761}" type="datetime1">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a:xfrm>
            <a:off x="7018667" y="6363660"/>
            <a:ext cx="2057400" cy="365125"/>
          </a:xfrm>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7662264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11CB8C0-724A-4C16-97FA-BD6C89FC3E25}"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039227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6A53085-1EEB-454A-806F-9192909EAE24}"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4723464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4480172-90C1-4889-BD32-004DFBFCFF19}"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8055563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866E337-1091-4993-81BC-9B4AE010EEE4}"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0976881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1B60ED7-FC37-4A5D-8907-BEA4E6B6516C}"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20134455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33E5A3-6087-48BF-AB78-39F6DCD855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88FFC3-220D-47A9-A71F-B919F9EDD465}"/>
              </a:ext>
            </a:extLst>
          </p:cNvPr>
          <p:cNvSpPr>
            <a:spLocks noGrp="1"/>
          </p:cNvSpPr>
          <p:nvPr>
            <p:ph type="dt" sz="half" idx="10"/>
          </p:nvPr>
        </p:nvSpPr>
        <p:spPr/>
        <p:txBody>
          <a:bodyPr/>
          <a:lstStyle/>
          <a:p>
            <a:fld id="{F2A7D022-8125-4678-A0BD-F6F39E160778}" type="datetime1">
              <a:rPr lang="zh-TW" altLang="en-US" smtClean="0"/>
              <a:t>2025/3/2</a:t>
            </a:fld>
            <a:endParaRPr lang="zh-TW" altLang="en-US"/>
          </a:p>
        </p:txBody>
      </p:sp>
      <p:sp>
        <p:nvSpPr>
          <p:cNvPr id="4" name="頁尾版面配置區 3">
            <a:extLst>
              <a:ext uri="{FF2B5EF4-FFF2-40B4-BE49-F238E27FC236}">
                <a16:creationId xmlns:a16="http://schemas.microsoft.com/office/drawing/2014/main" id="{0A40A6C9-4B33-4758-AE2B-C5227CCE51A6}"/>
              </a:ext>
            </a:extLst>
          </p:cNvPr>
          <p:cNvSpPr>
            <a:spLocks noGrp="1"/>
          </p:cNvSpPr>
          <p:nvPr>
            <p:ph type="ftr" sz="quarter" idx="11"/>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05370B4F-3679-4787-9228-BE8E0D8E3043}"/>
              </a:ext>
            </a:extLst>
          </p:cNvPr>
          <p:cNvSpPr>
            <a:spLocks noGrp="1"/>
          </p:cNvSpPr>
          <p:nvPr>
            <p:ph type="sldNum" sz="quarter" idx="12"/>
          </p:nvPr>
        </p:nvSpPr>
        <p:spPr/>
        <p:txBody>
          <a:bodyPr/>
          <a:lstStyle/>
          <a:p>
            <a:fld id="{7DCC2DE0-E4D3-4804-B551-C56CE2359C2E}"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F27E5AB2-DD58-460C-9CF4-44738174B370}"/>
              </a:ext>
            </a:extLst>
          </p:cNvPr>
          <p:cNvSpPr>
            <a:spLocks noGrp="1"/>
          </p:cNvSpPr>
          <p:nvPr>
            <p:ph type="body" sz="quarter" idx="13"/>
          </p:nvPr>
        </p:nvSpPr>
        <p:spPr>
          <a:xfrm>
            <a:off x="161828" y="516589"/>
            <a:ext cx="8820345" cy="5806579"/>
          </a:xfrm>
          <a:solidFill>
            <a:schemeClr val="bg1"/>
          </a:solidFill>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9871059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B8BB9FA-5021-426A-AAD9-03E7BA55E079}"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25846192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23916FF-FC3E-4BA8-B13F-B3B7FB32F9A4}"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15403096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62A9285-F1AC-4DE9-8B22-399AF7C54360}"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12387603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ADE5D50-9470-42CB-80E7-A39E0A250115}"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16868539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1"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44B993E-7E8D-4F4A-9324-926383D2ED5A}" type="datetime1">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4549730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F36B399-DC80-4EB4-883D-616232494811}" type="datetime1">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723108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1802E07-C36D-4A73-BBE7-45418AD4BF67}"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37655012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7ED992-7904-44C3-9593-54C74F56E2DE}" type="datetime1">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5618777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80BA124-0A78-4203-B80F-85908C38A5F8}"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733951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3823047-EB20-41D2-BA4E-23FE866D352E}"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1536294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16D3836-6807-4263-9853-7E65EE56569D}"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18016914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37F41D3-8102-4D8C-AE83-0702E5A81445}"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9661293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CC757940-6884-4A65-BEFA-2B9403D9D9D2}"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1789305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484742"/>
          </a:xfrm>
        </p:spPr>
        <p:txBody>
          <a:bodyPr>
            <a:normAutofit/>
          </a:bodyPr>
          <a:lstStyle>
            <a:lvl1pPr>
              <a:defRPr sz="2000" baseline="0">
                <a:latin typeface="Times New Roman" panose="02020603050405020304" pitchFamily="18" charset="0"/>
                <a:ea typeface="Microsoft JhengHei"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0" y="572877"/>
            <a:ext cx="9144000" cy="6285122"/>
          </a:xfrm>
        </p:spPr>
        <p:txBody>
          <a:bodyPr/>
          <a:lstStyle>
            <a:lvl1pPr marL="228600" indent="-228600">
              <a:buFont typeface="Courier New" panose="02070309020205020404" pitchFamily="49" charset="0"/>
              <a:buChar char="o"/>
              <a:defRPr sz="1400" b="1" baseline="0">
                <a:latin typeface="Times New Roman" panose="02020603050405020304" pitchFamily="18" charset="0"/>
                <a:ea typeface="Microsoft JhengHei" panose="020B0604030504040204" pitchFamily="34" charset="-120"/>
              </a:defRPr>
            </a:lvl1pPr>
            <a:lvl2pPr marL="685800" indent="-228600">
              <a:buFont typeface="Wingdings" panose="05000000000000000000" pitchFamily="2" charset="2"/>
              <a:buChar char=""/>
              <a:defRPr sz="1400" baseline="0">
                <a:latin typeface="Times New Roman" panose="02020603050405020304" pitchFamily="18" charset="0"/>
                <a:ea typeface="Microsoft JhengHei" panose="020B0604030504040204" pitchFamily="34" charset="-120"/>
              </a:defRPr>
            </a:lvl2pPr>
            <a:lvl3pPr marL="1143000" indent="-228600">
              <a:buFont typeface="Wingdings" panose="05000000000000000000" pitchFamily="2" charset="2"/>
              <a:buChar char=""/>
              <a:defRPr sz="1400" baseline="0">
                <a:latin typeface="Times New Roman" panose="02020603050405020304" pitchFamily="18" charset="0"/>
                <a:ea typeface="Microsoft JhengHei" panose="020B0604030504040204" pitchFamily="34" charset="-120"/>
              </a:defRPr>
            </a:lvl3pPr>
            <a:lvl4pPr marL="1657350" indent="-285750">
              <a:buFont typeface="Wingdings" panose="05000000000000000000" pitchFamily="2" charset="2"/>
              <a:buChar char="Ø"/>
              <a:defRPr sz="1400" baseline="0">
                <a:latin typeface="Times New Roman" panose="02020603050405020304" pitchFamily="18" charset="0"/>
                <a:ea typeface="Microsoft JhengHei" panose="020B0604030504040204" pitchFamily="34" charset="-120"/>
              </a:defRPr>
            </a:lvl4pPr>
            <a:lvl5pPr marL="2057400" indent="-228600">
              <a:buFont typeface="Wingdings" panose="05000000000000000000" pitchFamily="2" charset="2"/>
              <a:buChar char="ü"/>
              <a:defRPr sz="1400" baseline="0">
                <a:latin typeface="Times New Roman" panose="02020603050405020304" pitchFamily="18" charset="0"/>
                <a:ea typeface="Microsoft JhengHei"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0C62798E-F74C-49C9-BF21-6383EF5943AD}"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7086600" y="6492874"/>
            <a:ext cx="2057400" cy="365125"/>
          </a:xfrm>
        </p:spPr>
        <p:txBody>
          <a:bodyPr/>
          <a:lstStyle>
            <a:lvl1pPr>
              <a:defRPr>
                <a:solidFill>
                  <a:schemeClr val="tx1"/>
                </a:solidFill>
              </a:defRPr>
            </a:lvl1pPr>
          </a:lstStyle>
          <a:p>
            <a:fld id="{F8A2D2AA-0FE8-4114-AED6-026211289AC6}" type="slidenum">
              <a:rPr lang="zh-TW" altLang="en-US" smtClean="0"/>
              <a:pPr/>
              <a:t>‹#›</a:t>
            </a:fld>
            <a:endParaRPr lang="zh-TW" altLang="en-US"/>
          </a:p>
        </p:txBody>
      </p:sp>
    </p:spTree>
    <p:extLst>
      <p:ext uri="{BB962C8B-B14F-4D97-AF65-F5344CB8AC3E}">
        <p14:creationId xmlns:p14="http://schemas.microsoft.com/office/powerpoint/2010/main" val="27199628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D859F1D6-4037-486F-AEBC-A73E9C1A0B49}"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7819046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60F14E7-AEE9-4AA4-9F73-7E72A3A73B24}"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4817697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D0FE153-4EB3-4F7A-9002-D0D160CA27ED}" type="datetime1">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206076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10.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11.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12.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13.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theme" Target="../theme/theme14.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7.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1B09B-06D6-46A4-B641-C2BE6FB1DD2B}" type="datetime1">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B36A1-F704-41D0-BB5A-162B2F270628}" type="slidenum">
              <a:rPr lang="zh-TW" altLang="en-US" smtClean="0"/>
              <a:t>‹#›</a:t>
            </a:fld>
            <a:endParaRPr lang="zh-TW" altLang="en-US"/>
          </a:p>
        </p:txBody>
      </p:sp>
    </p:spTree>
    <p:extLst>
      <p:ext uri="{BB962C8B-B14F-4D97-AF65-F5344CB8AC3E}">
        <p14:creationId xmlns:p14="http://schemas.microsoft.com/office/powerpoint/2010/main" val="1810991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DD2B7-1217-4CCD-ADD5-1A324712D1DC}" type="datetime1">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03665689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325062-7A99-4BB6-B444-DC6D9E2627B3}" type="datetimeFigureOut">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79295093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2BF75-F282-46FF-A824-5B4839BE5EA1}" type="datetime1">
              <a:rPr lang="en-US" smtClean="0"/>
              <a:t>3/2/2025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6A3B6-53DB-4A00-858D-4465EDEA8EBE}" type="slidenum">
              <a:rPr lang="en-US" smtClean="0"/>
              <a:t>‹#›</a:t>
            </a:fld>
            <a:endParaRPr lang="en-US"/>
          </a:p>
        </p:txBody>
      </p:sp>
    </p:spTree>
    <p:extLst>
      <p:ext uri="{BB962C8B-B14F-4D97-AF65-F5344CB8AC3E}">
        <p14:creationId xmlns:p14="http://schemas.microsoft.com/office/powerpoint/2010/main" val="234699966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A2443-C9F1-4E27-ABF2-45C3F135EAA2}"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388614740"/>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2BF75-F282-46FF-A824-5B4839BE5EA1}"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218602172"/>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TW"/>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2163485773"/>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4">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51658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50962" y="516583"/>
            <a:ext cx="8842076" cy="612575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0" y="6642341"/>
            <a:ext cx="2057400" cy="197089"/>
          </a:xfrm>
          <a:prstGeom prst="rect">
            <a:avLst/>
          </a:prstGeom>
        </p:spPr>
        <p:txBody>
          <a:bodyPr vert="horz" lIns="91440" tIns="45720" rIns="91440" bIns="45720" rtlCol="0" anchor="ctr"/>
          <a:lstStyle>
            <a:lvl1pPr algn="l">
              <a:defRPr sz="1200" baseline="0">
                <a:solidFill>
                  <a:schemeClr val="tx1">
                    <a:tint val="75000"/>
                  </a:schemeClr>
                </a:solidFill>
                <a:latin typeface="Times New Roman" panose="02020603050405020304" pitchFamily="18" charset="0"/>
              </a:defRPr>
            </a:lvl1pPr>
          </a:lstStyle>
          <a:p>
            <a:fld id="{DB393FDF-199E-4773-8E18-11352D0697DB}" type="datetime1">
              <a:rPr lang="zh-TW" altLang="en-US" smtClean="0"/>
              <a:t>2025/3/2</a:t>
            </a:fld>
            <a:endParaRPr lang="zh-TW" altLang="en-US"/>
          </a:p>
        </p:txBody>
      </p:sp>
      <p:sp>
        <p:nvSpPr>
          <p:cNvPr id="5" name="Footer Placeholder 4"/>
          <p:cNvSpPr>
            <a:spLocks noGrp="1"/>
          </p:cNvSpPr>
          <p:nvPr>
            <p:ph type="ftr" sz="quarter" idx="3"/>
          </p:nvPr>
        </p:nvSpPr>
        <p:spPr>
          <a:xfrm>
            <a:off x="3028950" y="6642340"/>
            <a:ext cx="3086100" cy="197089"/>
          </a:xfrm>
          <a:prstGeom prst="rect">
            <a:avLst/>
          </a:prstGeom>
        </p:spPr>
        <p:txBody>
          <a:bodyPr vert="horz" lIns="91440" tIns="45720" rIns="91440" bIns="45720" rtlCol="0" anchor="ctr"/>
          <a:lstStyle>
            <a:lvl1pPr algn="ctr">
              <a:defRPr sz="1200" baseline="0">
                <a:solidFill>
                  <a:schemeClr val="tx1">
                    <a:tint val="75000"/>
                  </a:schemeClr>
                </a:solidFill>
                <a:latin typeface="Times New Roman" panose="02020603050405020304" pitchFamily="18" charset="0"/>
              </a:defRPr>
            </a:lvl1pPr>
          </a:lstStyle>
          <a:p>
            <a:endParaRPr lang="zh-TW" altLang="en-US" dirty="0"/>
          </a:p>
        </p:txBody>
      </p:sp>
      <p:sp>
        <p:nvSpPr>
          <p:cNvPr id="6" name="Slide Number Placeholder 5"/>
          <p:cNvSpPr>
            <a:spLocks noGrp="1"/>
          </p:cNvSpPr>
          <p:nvPr>
            <p:ph type="sldNum" sz="quarter" idx="4"/>
          </p:nvPr>
        </p:nvSpPr>
        <p:spPr>
          <a:xfrm>
            <a:off x="7086600" y="6642340"/>
            <a:ext cx="2057400" cy="197089"/>
          </a:xfrm>
          <a:prstGeom prst="rect">
            <a:avLst/>
          </a:prstGeom>
        </p:spPr>
        <p:txBody>
          <a:bodyPr vert="horz" lIns="91440" tIns="45720" rIns="91440" bIns="45720" rtlCol="0" anchor="ctr"/>
          <a:lstStyle>
            <a:lvl1pPr algn="r">
              <a:defRPr sz="1200" baseline="0">
                <a:solidFill>
                  <a:schemeClr val="tx1">
                    <a:tint val="75000"/>
                  </a:schemeClr>
                </a:solidFill>
                <a:latin typeface="Times New Roman" panose="02020603050405020304" pitchFamily="18" charset="0"/>
              </a:defRPr>
            </a:lvl1p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620356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90000"/>
        </a:lnSpc>
        <a:spcBef>
          <a:spcPct val="0"/>
        </a:spcBef>
        <a:buNone/>
        <a:defRPr sz="2800" kern="1200" baseline="0">
          <a:solidFill>
            <a:schemeClr val="tx1"/>
          </a:solidFill>
          <a:latin typeface="Times New Roman" panose="02020603050405020304" pitchFamily="18" charset="0"/>
          <a:ea typeface="+mj-ea"/>
          <a:cs typeface="+mj-cs"/>
        </a:defRPr>
      </a:lvl1pPr>
    </p:titleStyle>
    <p:bodyStyle>
      <a:lvl1pPr marL="361950" indent="-361950" algn="l" defTabSz="914400" rtl="0" eaLnBrk="1" latinLnBrk="0" hangingPunct="1">
        <a:lnSpc>
          <a:spcPct val="90000"/>
        </a:lnSpc>
        <a:spcBef>
          <a:spcPts val="1000"/>
        </a:spcBef>
        <a:buFont typeface="+mj-lt"/>
        <a:buAutoNum type="arabicPeriod"/>
        <a:defRPr sz="2000" kern="1200" baseline="0">
          <a:solidFill>
            <a:schemeClr val="tx1"/>
          </a:solidFill>
          <a:latin typeface="Times New Roman" panose="02020603050405020304" pitchFamily="18" charset="0"/>
          <a:ea typeface="+mn-ea"/>
          <a:cs typeface="+mn-cs"/>
        </a:defRPr>
      </a:lvl1pPr>
      <a:lvl2pPr marL="715963" indent="-354013" algn="l" defTabSz="914400" rtl="0" eaLnBrk="1" latinLnBrk="0" hangingPunct="1">
        <a:lnSpc>
          <a:spcPct val="90000"/>
        </a:lnSpc>
        <a:spcBef>
          <a:spcPts val="500"/>
        </a:spcBef>
        <a:buFont typeface="+mj-lt"/>
        <a:buAutoNum type="arabicParenR"/>
        <a:defRPr sz="1800" kern="1200" baseline="0">
          <a:solidFill>
            <a:schemeClr val="tx1"/>
          </a:solidFill>
          <a:latin typeface="Times New Roman" panose="02020603050405020304" pitchFamily="18" charset="0"/>
          <a:ea typeface="+mn-ea"/>
          <a:cs typeface="+mn-cs"/>
        </a:defRPr>
      </a:lvl2pPr>
      <a:lvl3pPr marL="896938" indent="-180975"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Times New Roman" panose="02020603050405020304" pitchFamily="18" charset="0"/>
          <a:ea typeface="+mn-ea"/>
          <a:cs typeface="+mn-cs"/>
        </a:defRPr>
      </a:lvl3pPr>
      <a:lvl4pPr marL="1077913" indent="-180975"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Times New Roman" panose="02020603050405020304" pitchFamily="18" charset="0"/>
          <a:ea typeface="+mn-ea"/>
          <a:cs typeface="+mn-cs"/>
        </a:defRPr>
      </a:lvl4pPr>
      <a:lvl5pPr marL="1258888" indent="-180975"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289910890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4">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51658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50962" y="516583"/>
            <a:ext cx="8842076" cy="612575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0" y="6642341"/>
            <a:ext cx="2057400" cy="197089"/>
          </a:xfrm>
          <a:prstGeom prst="rect">
            <a:avLst/>
          </a:prstGeom>
        </p:spPr>
        <p:txBody>
          <a:bodyPr vert="horz" lIns="91440" tIns="45720" rIns="91440" bIns="45720" rtlCol="0" anchor="ctr"/>
          <a:lstStyle>
            <a:lvl1pPr algn="l">
              <a:defRPr sz="1200" baseline="0">
                <a:solidFill>
                  <a:schemeClr val="tx1">
                    <a:tint val="75000"/>
                  </a:schemeClr>
                </a:solidFill>
                <a:latin typeface="Times New Roman" panose="02020603050405020304" pitchFamily="18" charset="0"/>
              </a:defRPr>
            </a:lvl1pPr>
          </a:lstStyle>
          <a:p>
            <a:fld id="{DB393FDF-199E-4773-8E18-11352D0697DB}" type="datetime1">
              <a:rPr lang="zh-TW" altLang="en-US" smtClean="0"/>
              <a:t>2025/3/2</a:t>
            </a:fld>
            <a:endParaRPr lang="zh-TW" altLang="en-US"/>
          </a:p>
        </p:txBody>
      </p:sp>
      <p:sp>
        <p:nvSpPr>
          <p:cNvPr id="5" name="Footer Placeholder 4"/>
          <p:cNvSpPr>
            <a:spLocks noGrp="1"/>
          </p:cNvSpPr>
          <p:nvPr>
            <p:ph type="ftr" sz="quarter" idx="3"/>
          </p:nvPr>
        </p:nvSpPr>
        <p:spPr>
          <a:xfrm>
            <a:off x="3028950" y="6642340"/>
            <a:ext cx="3086100" cy="197089"/>
          </a:xfrm>
          <a:prstGeom prst="rect">
            <a:avLst/>
          </a:prstGeom>
        </p:spPr>
        <p:txBody>
          <a:bodyPr vert="horz" lIns="91440" tIns="45720" rIns="91440" bIns="45720" rtlCol="0" anchor="ctr"/>
          <a:lstStyle>
            <a:lvl1pPr algn="ctr">
              <a:defRPr sz="1200" baseline="0">
                <a:solidFill>
                  <a:schemeClr val="tx1">
                    <a:tint val="75000"/>
                  </a:schemeClr>
                </a:solidFill>
                <a:latin typeface="Times New Roman" panose="02020603050405020304" pitchFamily="18" charset="0"/>
              </a:defRPr>
            </a:lvl1pPr>
          </a:lstStyle>
          <a:p>
            <a:endParaRPr lang="zh-TW" altLang="en-US" dirty="0"/>
          </a:p>
        </p:txBody>
      </p:sp>
      <p:sp>
        <p:nvSpPr>
          <p:cNvPr id="6" name="Slide Number Placeholder 5"/>
          <p:cNvSpPr>
            <a:spLocks noGrp="1"/>
          </p:cNvSpPr>
          <p:nvPr>
            <p:ph type="sldNum" sz="quarter" idx="4"/>
          </p:nvPr>
        </p:nvSpPr>
        <p:spPr>
          <a:xfrm>
            <a:off x="7086600" y="6642340"/>
            <a:ext cx="2057400" cy="197089"/>
          </a:xfrm>
          <a:prstGeom prst="rect">
            <a:avLst/>
          </a:prstGeom>
        </p:spPr>
        <p:txBody>
          <a:bodyPr vert="horz" lIns="91440" tIns="45720" rIns="91440" bIns="45720" rtlCol="0" anchor="ctr"/>
          <a:lstStyle>
            <a:lvl1pPr algn="r">
              <a:defRPr sz="1200" baseline="0">
                <a:solidFill>
                  <a:schemeClr val="tx1">
                    <a:tint val="75000"/>
                  </a:schemeClr>
                </a:solidFill>
                <a:latin typeface="Times New Roman" panose="02020603050405020304" pitchFamily="18" charset="0"/>
              </a:defRPr>
            </a:lvl1p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300353024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hdr="0" ftr="0" dt="0"/>
  <p:txStyles>
    <p:titleStyle>
      <a:lvl1pPr algn="l" defTabSz="914400" rtl="0" eaLnBrk="1" latinLnBrk="0" hangingPunct="1">
        <a:lnSpc>
          <a:spcPct val="90000"/>
        </a:lnSpc>
        <a:spcBef>
          <a:spcPct val="0"/>
        </a:spcBef>
        <a:buNone/>
        <a:defRPr sz="2800" kern="1200" baseline="0">
          <a:solidFill>
            <a:schemeClr val="tx1"/>
          </a:solidFill>
          <a:latin typeface="Times New Roman" panose="02020603050405020304" pitchFamily="18" charset="0"/>
          <a:ea typeface="+mj-ea"/>
          <a:cs typeface="+mj-cs"/>
        </a:defRPr>
      </a:lvl1pPr>
    </p:titleStyle>
    <p:bodyStyle>
      <a:lvl1pPr marL="361950" indent="-361950" algn="l" defTabSz="914400" rtl="0" eaLnBrk="1" latinLnBrk="0" hangingPunct="1">
        <a:lnSpc>
          <a:spcPct val="90000"/>
        </a:lnSpc>
        <a:spcBef>
          <a:spcPts val="1000"/>
        </a:spcBef>
        <a:buFont typeface="+mj-lt"/>
        <a:buAutoNum type="arabicPeriod"/>
        <a:defRPr sz="2000" kern="1200" baseline="0">
          <a:solidFill>
            <a:schemeClr val="tx1"/>
          </a:solidFill>
          <a:latin typeface="Times New Roman" panose="02020603050405020304" pitchFamily="18" charset="0"/>
          <a:ea typeface="+mn-ea"/>
          <a:cs typeface="+mn-cs"/>
        </a:defRPr>
      </a:lvl1pPr>
      <a:lvl2pPr marL="715963" indent="-354013" algn="l" defTabSz="914400" rtl="0" eaLnBrk="1" latinLnBrk="0" hangingPunct="1">
        <a:lnSpc>
          <a:spcPct val="90000"/>
        </a:lnSpc>
        <a:spcBef>
          <a:spcPts val="500"/>
        </a:spcBef>
        <a:buFont typeface="+mj-lt"/>
        <a:buAutoNum type="arabicParenR"/>
        <a:defRPr sz="1800" kern="1200" baseline="0">
          <a:solidFill>
            <a:schemeClr val="tx1"/>
          </a:solidFill>
          <a:latin typeface="Times New Roman" panose="02020603050405020304" pitchFamily="18" charset="0"/>
          <a:ea typeface="+mn-ea"/>
          <a:cs typeface="+mn-cs"/>
        </a:defRPr>
      </a:lvl2pPr>
      <a:lvl3pPr marL="896938" indent="-180975"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Times New Roman" panose="02020603050405020304" pitchFamily="18" charset="0"/>
          <a:ea typeface="+mn-ea"/>
          <a:cs typeface="+mn-cs"/>
        </a:defRPr>
      </a:lvl3pPr>
      <a:lvl4pPr marL="1077913" indent="-180975"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Times New Roman" panose="02020603050405020304" pitchFamily="18" charset="0"/>
          <a:ea typeface="+mn-ea"/>
          <a:cs typeface="+mn-cs"/>
        </a:defRPr>
      </a:lvl4pPr>
      <a:lvl5pPr marL="1258888" indent="-180975"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4">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51658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50962" y="516583"/>
            <a:ext cx="8842076" cy="612575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0" y="6642341"/>
            <a:ext cx="2057400" cy="197089"/>
          </a:xfrm>
          <a:prstGeom prst="rect">
            <a:avLst/>
          </a:prstGeom>
        </p:spPr>
        <p:txBody>
          <a:bodyPr vert="horz" lIns="91440" tIns="45720" rIns="91440" bIns="45720" rtlCol="0" anchor="ctr"/>
          <a:lstStyle>
            <a:lvl1pPr algn="l">
              <a:defRPr sz="1200" baseline="0">
                <a:solidFill>
                  <a:schemeClr val="tx1">
                    <a:tint val="75000"/>
                  </a:schemeClr>
                </a:solidFill>
                <a:latin typeface="Times New Roman" panose="02020603050405020304" pitchFamily="18" charset="0"/>
              </a:defRPr>
            </a:lvl1pPr>
          </a:lstStyle>
          <a:p>
            <a:fld id="{DB393FDF-199E-4773-8E18-11352D0697DB}" type="datetime1">
              <a:rPr lang="zh-TW" altLang="en-US" smtClean="0"/>
              <a:t>2025/3/2</a:t>
            </a:fld>
            <a:endParaRPr lang="zh-TW" altLang="en-US"/>
          </a:p>
        </p:txBody>
      </p:sp>
      <p:sp>
        <p:nvSpPr>
          <p:cNvPr id="5" name="Footer Placeholder 4"/>
          <p:cNvSpPr>
            <a:spLocks noGrp="1"/>
          </p:cNvSpPr>
          <p:nvPr>
            <p:ph type="ftr" sz="quarter" idx="3"/>
          </p:nvPr>
        </p:nvSpPr>
        <p:spPr>
          <a:xfrm>
            <a:off x="3028950" y="6642340"/>
            <a:ext cx="3086100" cy="197089"/>
          </a:xfrm>
          <a:prstGeom prst="rect">
            <a:avLst/>
          </a:prstGeom>
        </p:spPr>
        <p:txBody>
          <a:bodyPr vert="horz" lIns="91440" tIns="45720" rIns="91440" bIns="45720" rtlCol="0" anchor="ctr"/>
          <a:lstStyle>
            <a:lvl1pPr algn="ctr">
              <a:defRPr sz="1200" baseline="0">
                <a:solidFill>
                  <a:schemeClr val="tx1">
                    <a:tint val="75000"/>
                  </a:schemeClr>
                </a:solidFill>
                <a:latin typeface="Times New Roman" panose="02020603050405020304" pitchFamily="18" charset="0"/>
              </a:defRPr>
            </a:lvl1pPr>
          </a:lstStyle>
          <a:p>
            <a:endParaRPr lang="zh-TW" altLang="en-US" dirty="0"/>
          </a:p>
        </p:txBody>
      </p:sp>
      <p:sp>
        <p:nvSpPr>
          <p:cNvPr id="6" name="Slide Number Placeholder 5"/>
          <p:cNvSpPr>
            <a:spLocks noGrp="1"/>
          </p:cNvSpPr>
          <p:nvPr>
            <p:ph type="sldNum" sz="quarter" idx="4"/>
          </p:nvPr>
        </p:nvSpPr>
        <p:spPr>
          <a:xfrm>
            <a:off x="7086600" y="6642340"/>
            <a:ext cx="2057400" cy="197089"/>
          </a:xfrm>
          <a:prstGeom prst="rect">
            <a:avLst/>
          </a:prstGeom>
        </p:spPr>
        <p:txBody>
          <a:bodyPr vert="horz" lIns="91440" tIns="45720" rIns="91440" bIns="45720" rtlCol="0" anchor="ctr"/>
          <a:lstStyle>
            <a:lvl1pPr algn="r">
              <a:defRPr sz="1200" baseline="0">
                <a:solidFill>
                  <a:schemeClr val="tx1">
                    <a:tint val="75000"/>
                  </a:schemeClr>
                </a:solidFill>
                <a:latin typeface="Times New Roman" panose="02020603050405020304" pitchFamily="18" charset="0"/>
              </a:defRPr>
            </a:lvl1pPr>
          </a:lstStyle>
          <a:p>
            <a:fld id="{7DCC2DE0-E4D3-4804-B551-C56CE2359C2E}" type="slidenum">
              <a:rPr lang="zh-TW" altLang="en-US" smtClean="0"/>
              <a:pPr/>
              <a:t>‹#›</a:t>
            </a:fld>
            <a:endParaRPr lang="zh-TW" altLang="en-US"/>
          </a:p>
        </p:txBody>
      </p:sp>
    </p:spTree>
    <p:extLst>
      <p:ext uri="{BB962C8B-B14F-4D97-AF65-F5344CB8AC3E}">
        <p14:creationId xmlns:p14="http://schemas.microsoft.com/office/powerpoint/2010/main" val="302183223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hf hdr="0" ftr="0" dt="0"/>
  <p:txStyles>
    <p:titleStyle>
      <a:lvl1pPr algn="l" defTabSz="914400" rtl="0" eaLnBrk="1" latinLnBrk="0" hangingPunct="1">
        <a:lnSpc>
          <a:spcPct val="90000"/>
        </a:lnSpc>
        <a:spcBef>
          <a:spcPct val="0"/>
        </a:spcBef>
        <a:buNone/>
        <a:defRPr sz="2800" kern="1200" baseline="0">
          <a:solidFill>
            <a:schemeClr val="tx1"/>
          </a:solidFill>
          <a:latin typeface="Times New Roman" panose="02020603050405020304" pitchFamily="18" charset="0"/>
          <a:ea typeface="+mj-ea"/>
          <a:cs typeface="+mj-cs"/>
        </a:defRPr>
      </a:lvl1pPr>
    </p:titleStyle>
    <p:bodyStyle>
      <a:lvl1pPr marL="361950" indent="-361950" algn="l" defTabSz="914400" rtl="0" eaLnBrk="1" latinLnBrk="0" hangingPunct="1">
        <a:lnSpc>
          <a:spcPct val="90000"/>
        </a:lnSpc>
        <a:spcBef>
          <a:spcPts val="1000"/>
        </a:spcBef>
        <a:buFont typeface="+mj-lt"/>
        <a:buAutoNum type="arabicPeriod"/>
        <a:defRPr sz="2000" kern="1200" baseline="0">
          <a:solidFill>
            <a:schemeClr val="tx1"/>
          </a:solidFill>
          <a:latin typeface="Times New Roman" panose="02020603050405020304" pitchFamily="18" charset="0"/>
          <a:ea typeface="+mn-ea"/>
          <a:cs typeface="+mn-cs"/>
        </a:defRPr>
      </a:lvl1pPr>
      <a:lvl2pPr marL="715963" indent="-354013" algn="l" defTabSz="914400" rtl="0" eaLnBrk="1" latinLnBrk="0" hangingPunct="1">
        <a:lnSpc>
          <a:spcPct val="90000"/>
        </a:lnSpc>
        <a:spcBef>
          <a:spcPts val="500"/>
        </a:spcBef>
        <a:buFont typeface="+mj-lt"/>
        <a:buAutoNum type="arabicParenR"/>
        <a:defRPr sz="1800" kern="1200" baseline="0">
          <a:solidFill>
            <a:schemeClr val="tx1"/>
          </a:solidFill>
          <a:latin typeface="Times New Roman" panose="02020603050405020304" pitchFamily="18" charset="0"/>
          <a:ea typeface="+mn-ea"/>
          <a:cs typeface="+mn-cs"/>
        </a:defRPr>
      </a:lvl2pPr>
      <a:lvl3pPr marL="896938" indent="-180975"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Times New Roman" panose="02020603050405020304" pitchFamily="18" charset="0"/>
          <a:ea typeface="+mn-ea"/>
          <a:cs typeface="+mn-cs"/>
        </a:defRPr>
      </a:lvl3pPr>
      <a:lvl4pPr marL="1077913" indent="-180975"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Times New Roman" panose="02020603050405020304" pitchFamily="18" charset="0"/>
          <a:ea typeface="+mn-ea"/>
          <a:cs typeface="+mn-cs"/>
        </a:defRPr>
      </a:lvl4pPr>
      <a:lvl5pPr marL="1258888" indent="-180975"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184D2-85C7-4927-ACD3-D9392C4D88D6}" type="datetimeFigureOut">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41266476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002EE-59D7-496A-9E67-13EDA7A2299B}" type="datetime1">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69939999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1B541-17DF-4DF1-8F97-657B56878DE3}" type="datetime1">
              <a:rPr lang="zh-TW" altLang="en-US" smtClean="0"/>
              <a:t>2025/3/2</a:t>
            </a:fld>
            <a:endParaRPr lang="zh-TW"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38455634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01C70-16AF-4892-A602-261B0D06507E}" type="datetime1">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38254449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162.png"/><Relationship Id="rId2" Type="http://schemas.openxmlformats.org/officeDocument/2006/relationships/image" Target="../media/image41.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910.png"/><Relationship Id="rId5" Type="http://schemas.openxmlformats.org/officeDocument/2006/relationships/image" Target="../media/image37.png"/><Relationship Id="rId10" Type="http://schemas.openxmlformats.org/officeDocument/2006/relationships/image" Target="../media/image45.emf"/><Relationship Id="rId4" Type="http://schemas.openxmlformats.org/officeDocument/2006/relationships/image" Target="../media/image39.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1011.png"/><Relationship Id="rId3" Type="http://schemas.openxmlformats.org/officeDocument/2006/relationships/image" Target="../media/image38.png"/><Relationship Id="rId7" Type="http://schemas.openxmlformats.org/officeDocument/2006/relationships/image" Target="../media/image36.png"/><Relationship Id="rId12" Type="http://schemas.openxmlformats.org/officeDocument/2006/relationships/image" Target="../media/image162.png"/><Relationship Id="rId2" Type="http://schemas.openxmlformats.org/officeDocument/2006/relationships/image" Target="../media/image41.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910.png"/><Relationship Id="rId5" Type="http://schemas.openxmlformats.org/officeDocument/2006/relationships/image" Target="../media/image37.png"/><Relationship Id="rId10" Type="http://schemas.openxmlformats.org/officeDocument/2006/relationships/image" Target="../media/image46.emf"/><Relationship Id="rId4" Type="http://schemas.openxmlformats.org/officeDocument/2006/relationships/image" Target="../media/image39.png"/><Relationship Id="rId9" Type="http://schemas.openxmlformats.org/officeDocument/2006/relationships/image" Target="../media/image45.emf"/></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49.png"/><Relationship Id="rId5" Type="http://schemas.openxmlformats.org/officeDocument/2006/relationships/image" Target="../media/image190.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hdphoto" Target="../media/hdphoto1.wdp"/><Relationship Id="rId7" Type="http://schemas.openxmlformats.org/officeDocument/2006/relationships/image" Target="../media/image15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900.png"/><Relationship Id="rId5" Type="http://schemas.openxmlformats.org/officeDocument/2006/relationships/image" Target="../media/image180.png"/><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image" Target="../media/image910.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59.png"/><Relationship Id="rId10" Type="http://schemas.openxmlformats.org/officeDocument/2006/relationships/image" Target="../media/image162.png"/><Relationship Id="rId4" Type="http://schemas.openxmlformats.org/officeDocument/2006/relationships/image" Target="../media/image56.png"/><Relationship Id="rId9"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3.wdp"/><Relationship Id="rId7" Type="http://schemas.openxmlformats.org/officeDocument/2006/relationships/image" Target="../media/image66.png"/><Relationship Id="rId12" Type="http://schemas.openxmlformats.org/officeDocument/2006/relationships/image" Target="../media/image301.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8" Type="http://schemas.openxmlformats.org/officeDocument/2006/relationships/image" Target="../media/image1901.png"/><Relationship Id="rId13" Type="http://schemas.openxmlformats.org/officeDocument/2006/relationships/image" Target="../media/image370.png"/><Relationship Id="rId18" Type="http://schemas.openxmlformats.org/officeDocument/2006/relationships/image" Target="../media/image56.png"/><Relationship Id="rId3" Type="http://schemas.openxmlformats.org/officeDocument/2006/relationships/image" Target="../media/image72.png"/><Relationship Id="rId7" Type="http://schemas.openxmlformats.org/officeDocument/2006/relationships/image" Target="../media/image1800.png"/><Relationship Id="rId12" Type="http://schemas.openxmlformats.org/officeDocument/2006/relationships/image" Target="../media/image1210.png"/><Relationship Id="rId17" Type="http://schemas.openxmlformats.org/officeDocument/2006/relationships/image" Target="../media/image1110.png"/><Relationship Id="rId2" Type="http://schemas.openxmlformats.org/officeDocument/2006/relationships/image" Target="../media/image71.png"/><Relationship Id="rId16" Type="http://schemas.openxmlformats.org/officeDocument/2006/relationships/image" Target="../media/image130.png"/><Relationship Id="rId1" Type="http://schemas.openxmlformats.org/officeDocument/2006/relationships/slideLayout" Target="../slideLayouts/slideLayout23.xml"/><Relationship Id="rId6" Type="http://schemas.openxmlformats.org/officeDocument/2006/relationships/image" Target="../media/image170.png"/><Relationship Id="rId11" Type="http://schemas.openxmlformats.org/officeDocument/2006/relationships/image" Target="../media/image76.png"/><Relationship Id="rId5" Type="http://schemas.openxmlformats.org/officeDocument/2006/relationships/image" Target="../media/image160.png"/><Relationship Id="rId15" Type="http://schemas.openxmlformats.org/officeDocument/2006/relationships/image" Target="../media/image107.png"/><Relationship Id="rId10" Type="http://schemas.openxmlformats.org/officeDocument/2006/relationships/image" Target="../media/image75.png"/><Relationship Id="rId4" Type="http://schemas.openxmlformats.org/officeDocument/2006/relationships/image" Target="../media/image73.png"/><Relationship Id="rId9" Type="http://schemas.openxmlformats.org/officeDocument/2006/relationships/image" Target="../media/image74.png"/><Relationship Id="rId14" Type="http://schemas.openxmlformats.org/officeDocument/2006/relationships/image" Target="../media/image410.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47.xml"/><Relationship Id="rId4" Type="http://schemas.openxmlformats.org/officeDocument/2006/relationships/image" Target="../media/image490.png"/></Relationships>
</file>

<file path=ppt/slides/_rels/slide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601.png"/><Relationship Id="rId3" Type="http://schemas.openxmlformats.org/officeDocument/2006/relationships/image" Target="../media/image79.png"/><Relationship Id="rId7" Type="http://schemas.openxmlformats.org/officeDocument/2006/relationships/image" Target="../media/image540.png"/><Relationship Id="rId12" Type="http://schemas.openxmlformats.org/officeDocument/2006/relationships/image" Target="../media/image592.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530.png"/><Relationship Id="rId11" Type="http://schemas.openxmlformats.org/officeDocument/2006/relationships/image" Target="../media/image581.png"/><Relationship Id="rId5" Type="http://schemas.openxmlformats.org/officeDocument/2006/relationships/image" Target="../media/image520.png"/><Relationship Id="rId15" Type="http://schemas.openxmlformats.org/officeDocument/2006/relationships/image" Target="../media/image621.png"/><Relationship Id="rId10" Type="http://schemas.openxmlformats.org/officeDocument/2006/relationships/image" Target="../media/image570.png"/><Relationship Id="rId4" Type="http://schemas.openxmlformats.org/officeDocument/2006/relationships/image" Target="../media/image500.png"/><Relationship Id="rId9" Type="http://schemas.openxmlformats.org/officeDocument/2006/relationships/image" Target="../media/image560.png"/><Relationship Id="rId14" Type="http://schemas.openxmlformats.org/officeDocument/2006/relationships/image" Target="../media/image610.png"/></Relationships>
</file>

<file path=ppt/slides/_rels/slide21.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2.jpe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81.png"/><Relationship Id="rId5" Type="http://schemas.openxmlformats.org/officeDocument/2006/relationships/image" Target="../media/image270.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85.png"/><Relationship Id="rId7" Type="http://schemas.openxmlformats.org/officeDocument/2006/relationships/image" Target="../media/image670.png"/><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image" Target="../media/image86.png"/><Relationship Id="rId5" Type="http://schemas.openxmlformats.org/officeDocument/2006/relationships/image" Target="../media/image3100.png"/><Relationship Id="rId4" Type="http://schemas.openxmlformats.org/officeDocument/2006/relationships/image" Target="../media/image3001.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86.png"/><Relationship Id="rId7" Type="http://schemas.openxmlformats.org/officeDocument/2006/relationships/image" Target="../media/image720.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85.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400.png"/></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660.png"/><Relationship Id="rId3" Type="http://schemas.openxmlformats.org/officeDocument/2006/relationships/image" Target="../media/image93.png"/><Relationship Id="rId7" Type="http://schemas.openxmlformats.org/officeDocument/2006/relationships/image" Target="../media/image89.png"/><Relationship Id="rId12" Type="http://schemas.openxmlformats.org/officeDocument/2006/relationships/image" Target="../media/image650.png"/><Relationship Id="rId17" Type="http://schemas.openxmlformats.org/officeDocument/2006/relationships/image" Target="../media/image680.png"/><Relationship Id="rId2" Type="http://schemas.openxmlformats.org/officeDocument/2006/relationships/notesSlide" Target="../notesSlides/notesSlide9.xml"/><Relationship Id="rId16" Type="http://schemas.openxmlformats.org/officeDocument/2006/relationships/image" Target="../media/image6700.png"/><Relationship Id="rId1" Type="http://schemas.openxmlformats.org/officeDocument/2006/relationships/slideLayout" Target="../slideLayouts/slideLayout13.xml"/><Relationship Id="rId6" Type="http://schemas.openxmlformats.org/officeDocument/2006/relationships/image" Target="../media/image591.png"/><Relationship Id="rId11" Type="http://schemas.openxmlformats.org/officeDocument/2006/relationships/image" Target="../media/image95.png"/><Relationship Id="rId5" Type="http://schemas.openxmlformats.org/officeDocument/2006/relationships/image" Target="../media/image580.png"/><Relationship Id="rId15" Type="http://schemas.openxmlformats.org/officeDocument/2006/relationships/image" Target="../media/image101.png"/><Relationship Id="rId10" Type="http://schemas.openxmlformats.org/officeDocument/2006/relationships/image" Target="../media/image92.png"/><Relationship Id="rId4" Type="http://schemas.openxmlformats.org/officeDocument/2006/relationships/image" Target="../media/image94.png"/><Relationship Id="rId9" Type="http://schemas.openxmlformats.org/officeDocument/2006/relationships/image" Target="../media/image91.png"/><Relationship Id="rId14" Type="http://schemas.openxmlformats.org/officeDocument/2006/relationships/image" Target="../media/image99.png"/></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2110.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000.png"/><Relationship Id="rId5" Type="http://schemas.openxmlformats.org/officeDocument/2006/relationships/image" Target="../media/image85.png"/><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810.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801.png"/><Relationship Id="rId5" Type="http://schemas.openxmlformats.org/officeDocument/2006/relationships/image" Target="../media/image100.png"/><Relationship Id="rId4" Type="http://schemas.openxmlformats.org/officeDocument/2006/relationships/image" Target="../media/image2200.png"/></Relationships>
</file>

<file path=ppt/slides/_rels/slide28.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79.png"/><Relationship Id="rId7"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611.png"/><Relationship Id="rId5" Type="http://schemas.openxmlformats.org/officeDocument/2006/relationships/image" Target="../media/image600.png"/><Relationship Id="rId10" Type="http://schemas.openxmlformats.org/officeDocument/2006/relationships/image" Target="../media/image740.png"/><Relationship Id="rId4" Type="http://schemas.openxmlformats.org/officeDocument/2006/relationships/image" Target="../media/image590.png"/><Relationship Id="rId9" Type="http://schemas.openxmlformats.org/officeDocument/2006/relationships/image" Target="../media/image134.png"/></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10.png"/><Relationship Id="rId3" Type="http://schemas.openxmlformats.org/officeDocument/2006/relationships/image" Target="../media/image86.png"/><Relationship Id="rId7" Type="http://schemas.openxmlformats.org/officeDocument/2006/relationships/image" Target="../media/image102.png"/><Relationship Id="rId12"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760.png"/><Relationship Id="rId11" Type="http://schemas.openxmlformats.org/officeDocument/2006/relationships/image" Target="../media/image108.png"/><Relationship Id="rId5" Type="http://schemas.openxmlformats.org/officeDocument/2006/relationships/image" Target="../media/image750.png"/><Relationship Id="rId15" Type="http://schemas.openxmlformats.org/officeDocument/2006/relationships/image" Target="../media/image850.png"/><Relationship Id="rId10" Type="http://schemas.openxmlformats.org/officeDocument/2006/relationships/image" Target="../media/image106.png"/><Relationship Id="rId4" Type="http://schemas.openxmlformats.org/officeDocument/2006/relationships/image" Target="../media/image300.png"/><Relationship Id="rId9" Type="http://schemas.openxmlformats.org/officeDocument/2006/relationships/image" Target="../media/image105.png"/><Relationship Id="rId14" Type="http://schemas.openxmlformats.org/officeDocument/2006/relationships/image" Target="../media/image8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890.png"/><Relationship Id="rId3" Type="http://schemas.openxmlformats.org/officeDocument/2006/relationships/image" Target="../media/image108.png"/><Relationship Id="rId7" Type="http://schemas.openxmlformats.org/officeDocument/2006/relationships/image" Target="../media/image106.png"/><Relationship Id="rId12" Type="http://schemas.openxmlformats.org/officeDocument/2006/relationships/image" Target="../media/image880.png"/><Relationship Id="rId17" Type="http://schemas.openxmlformats.org/officeDocument/2006/relationships/image" Target="../media/image950.png"/><Relationship Id="rId2" Type="http://schemas.openxmlformats.org/officeDocument/2006/relationships/notesSlide" Target="../notesSlides/notesSlide14.xml"/><Relationship Id="rId16" Type="http://schemas.openxmlformats.org/officeDocument/2006/relationships/image" Target="../media/image921.png"/><Relationship Id="rId1" Type="http://schemas.openxmlformats.org/officeDocument/2006/relationships/slideLayout" Target="../slideLayouts/slideLayout47.xml"/><Relationship Id="rId6" Type="http://schemas.openxmlformats.org/officeDocument/2006/relationships/image" Target="../media/image105.png"/><Relationship Id="rId11" Type="http://schemas.openxmlformats.org/officeDocument/2006/relationships/image" Target="../media/image870.png"/><Relationship Id="rId5" Type="http://schemas.openxmlformats.org/officeDocument/2006/relationships/image" Target="../media/image103.png"/><Relationship Id="rId15" Type="http://schemas.openxmlformats.org/officeDocument/2006/relationships/image" Target="../media/image913.png"/><Relationship Id="rId10" Type="http://schemas.openxmlformats.org/officeDocument/2006/relationships/image" Target="../media/image860.png"/><Relationship Id="rId4" Type="http://schemas.openxmlformats.org/officeDocument/2006/relationships/image" Target="../media/image102.png"/><Relationship Id="rId9" Type="http://schemas.openxmlformats.org/officeDocument/2006/relationships/image" Target="../media/image110.png"/><Relationship Id="rId14" Type="http://schemas.openxmlformats.org/officeDocument/2006/relationships/image" Target="../media/image901.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911.png"/><Relationship Id="rId3" Type="http://schemas.openxmlformats.org/officeDocument/2006/relationships/image" Target="../media/image912.png"/><Relationship Id="rId7" Type="http://schemas.openxmlformats.org/officeDocument/2006/relationships/image" Target="../media/image115.png"/><Relationship Id="rId12" Type="http://schemas.openxmlformats.org/officeDocument/2006/relationships/image" Target="../media/image1013.png"/><Relationship Id="rId2" Type="http://schemas.openxmlformats.org/officeDocument/2006/relationships/image" Target="../media/image112.png"/><Relationship Id="rId1" Type="http://schemas.openxmlformats.org/officeDocument/2006/relationships/slideLayout" Target="../slideLayouts/slideLayout47.xml"/><Relationship Id="rId6" Type="http://schemas.openxmlformats.org/officeDocument/2006/relationships/image" Target="../media/image114.png"/><Relationship Id="rId11" Type="http://schemas.openxmlformats.org/officeDocument/2006/relationships/image" Target="../media/image891.png"/><Relationship Id="rId5" Type="http://schemas.openxmlformats.org/officeDocument/2006/relationships/image" Target="../media/image113.png"/><Relationship Id="rId15" Type="http://schemas.openxmlformats.org/officeDocument/2006/relationships/image" Target="../media/image931.png"/><Relationship Id="rId10" Type="http://schemas.openxmlformats.org/officeDocument/2006/relationships/image" Target="../media/image881.png"/><Relationship Id="rId4" Type="http://schemas.openxmlformats.org/officeDocument/2006/relationships/image" Target="../media/image930.png"/><Relationship Id="rId9" Type="http://schemas.openxmlformats.org/officeDocument/2006/relationships/image" Target="../media/image871.png"/><Relationship Id="rId14" Type="http://schemas.openxmlformats.org/officeDocument/2006/relationships/image" Target="../media/image920.png"/></Relationships>
</file>

<file path=ppt/slides/_rels/slide3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020.png"/><Relationship Id="rId2" Type="http://schemas.openxmlformats.org/officeDocument/2006/relationships/image" Target="../media/image116.gif"/><Relationship Id="rId1" Type="http://schemas.openxmlformats.org/officeDocument/2006/relationships/slideLayout" Target="../slideLayouts/slideLayout23.xml"/><Relationship Id="rId6" Type="http://schemas.openxmlformats.org/officeDocument/2006/relationships/image" Target="../media/image1000.png"/><Relationship Id="rId5" Type="http://schemas.openxmlformats.org/officeDocument/2006/relationships/image" Target="../media/image117.png"/><Relationship Id="rId4" Type="http://schemas.openxmlformats.org/officeDocument/2006/relationships/image" Target="../media/image118.png"/><Relationship Id="rId9" Type="http://schemas.openxmlformats.org/officeDocument/2006/relationships/image" Target="../media/image118.png"/></Relationships>
</file>

<file path=ppt/slides/_rels/slide3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3" Type="http://schemas.openxmlformats.org/officeDocument/2006/relationships/image" Target="../media/image116.gif"/><Relationship Id="rId7" Type="http://schemas.openxmlformats.org/officeDocument/2006/relationships/image" Target="../media/image86.png"/><Relationship Id="rId2" Type="http://schemas.openxmlformats.org/officeDocument/2006/relationships/image" Target="../media/image112.png"/><Relationship Id="rId1" Type="http://schemas.openxmlformats.org/officeDocument/2006/relationships/slideLayout" Target="../slideLayouts/slideLayout23.xml"/><Relationship Id="rId6" Type="http://schemas.openxmlformats.org/officeDocument/2006/relationships/image" Target="../media/image221.png"/><Relationship Id="rId5" Type="http://schemas.openxmlformats.org/officeDocument/2006/relationships/image" Target="../media/image210.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125.emf"/><Relationship Id="rId5" Type="http://schemas.openxmlformats.org/officeDocument/2006/relationships/image" Target="../media/image124.png"/><Relationship Id="rId4" Type="http://schemas.openxmlformats.org/officeDocument/2006/relationships/image" Target="../media/image12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47.png"/><Relationship Id="rId18" Type="http://schemas.openxmlformats.org/officeDocument/2006/relationships/image" Target="../media/image130.jpeg"/><Relationship Id="rId3" Type="http://schemas.openxmlformats.org/officeDocument/2006/relationships/image" Target="../media/image127.png"/><Relationship Id="rId12" Type="http://schemas.openxmlformats.org/officeDocument/2006/relationships/image" Target="../media/image1310.png"/><Relationship Id="rId17" Type="http://schemas.openxmlformats.org/officeDocument/2006/relationships/image" Target="../media/image129.jpeg"/><Relationship Id="rId2" Type="http://schemas.openxmlformats.org/officeDocument/2006/relationships/notesSlide" Target="../notesSlides/notesSlide17.xml"/><Relationship Id="rId16" Type="http://schemas.openxmlformats.org/officeDocument/2006/relationships/image" Target="../media/image171.png"/><Relationship Id="rId20" Type="http://schemas.openxmlformats.org/officeDocument/2006/relationships/image" Target="../media/image213.png"/><Relationship Id="rId1" Type="http://schemas.openxmlformats.org/officeDocument/2006/relationships/slideLayout" Target="../slideLayouts/slideLayout65.xml"/><Relationship Id="rId6" Type="http://schemas.openxmlformats.org/officeDocument/2006/relationships/image" Target="../media/image85.png"/><Relationship Id="rId11" Type="http://schemas.openxmlformats.org/officeDocument/2006/relationships/image" Target="../media/image128.png"/><Relationship Id="rId5" Type="http://schemas.openxmlformats.org/officeDocument/2006/relationships/image" Target="../media/image710.png"/><Relationship Id="rId15" Type="http://schemas.openxmlformats.org/officeDocument/2006/relationships/image" Target="../media/image161.png"/><Relationship Id="rId10" Type="http://schemas.openxmlformats.org/officeDocument/2006/relationships/image" Target="../media/image1211.png"/><Relationship Id="rId19" Type="http://schemas.openxmlformats.org/officeDocument/2006/relationships/image" Target="../media/image200.png"/><Relationship Id="rId4" Type="http://schemas.openxmlformats.org/officeDocument/2006/relationships/image" Target="../media/image640.png"/><Relationship Id="rId9" Type="http://schemas.openxmlformats.org/officeDocument/2006/relationships/image" Target="../media/image1111.png"/><Relationship Id="rId14" Type="http://schemas.openxmlformats.org/officeDocument/2006/relationships/image" Target="../media/image151.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65.xml"/><Relationship Id="rId5" Type="http://schemas.openxmlformats.org/officeDocument/2006/relationships/image" Target="../media/image131.png"/><Relationship Id="rId4" Type="http://schemas.openxmlformats.org/officeDocument/2006/relationships/image" Target="../media/image1270.png"/></Relationships>
</file>

<file path=ppt/slides/_rels/slide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65.xml"/><Relationship Id="rId5" Type="http://schemas.openxmlformats.org/officeDocument/2006/relationships/image" Target="../media/image133.png"/><Relationship Id="rId4" Type="http://schemas.openxmlformats.org/officeDocument/2006/relationships/image" Target="../media/image128.png"/></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3" Type="http://schemas.openxmlformats.org/officeDocument/2006/relationships/image" Target="../media/image914.png"/><Relationship Id="rId2" Type="http://schemas.openxmlformats.org/officeDocument/2006/relationships/image" Target="../media/image136.png"/><Relationship Id="rId1" Type="http://schemas.openxmlformats.org/officeDocument/2006/relationships/slideLayout" Target="../slideLayouts/slideLayout77.xml"/><Relationship Id="rId6" Type="http://schemas.openxmlformats.org/officeDocument/2006/relationships/image" Target="../media/image1220.png"/><Relationship Id="rId5" Type="http://schemas.openxmlformats.org/officeDocument/2006/relationships/image" Target="../media/image1150.png"/><Relationship Id="rId4" Type="http://schemas.openxmlformats.org/officeDocument/2006/relationships/image" Target="../media/image1012.png"/></Relationships>
</file>

<file path=ppt/slides/_rels/slide44.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0.png"/><Relationship Id="rId18" Type="http://schemas.openxmlformats.org/officeDocument/2006/relationships/image" Target="../media/image140.png"/><Relationship Id="rId3" Type="http://schemas.openxmlformats.org/officeDocument/2006/relationships/image" Target="../media/image138.png"/><Relationship Id="rId21" Type="http://schemas.openxmlformats.org/officeDocument/2006/relationships/image" Target="../media/image922.png"/><Relationship Id="rId7" Type="http://schemas.openxmlformats.org/officeDocument/2006/relationships/image" Target="../media/image1222.png"/><Relationship Id="rId12" Type="http://schemas.openxmlformats.org/officeDocument/2006/relationships/image" Target="../media/image1271.png"/><Relationship Id="rId17" Type="http://schemas.openxmlformats.org/officeDocument/2006/relationships/image" Target="../media/image139.png"/><Relationship Id="rId25" Type="http://schemas.openxmlformats.org/officeDocument/2006/relationships/image" Target="../media/image142.png"/><Relationship Id="rId2" Type="http://schemas.openxmlformats.org/officeDocument/2006/relationships/image" Target="../media/image137.png"/><Relationship Id="rId16" Type="http://schemas.openxmlformats.org/officeDocument/2006/relationships/image" Target="../media/image1311.png"/><Relationship Id="rId20" Type="http://schemas.openxmlformats.org/officeDocument/2006/relationships/image" Target="../media/image915.png"/><Relationship Id="rId1" Type="http://schemas.openxmlformats.org/officeDocument/2006/relationships/slideLayout" Target="../slideLayouts/slideLayout90.xml"/><Relationship Id="rId6" Type="http://schemas.openxmlformats.org/officeDocument/2006/relationships/image" Target="../media/image5500.png"/><Relationship Id="rId11" Type="http://schemas.openxmlformats.org/officeDocument/2006/relationships/image" Target="../media/image1260.png"/><Relationship Id="rId24" Type="http://schemas.openxmlformats.org/officeDocument/2006/relationships/image" Target="../media/image141.png"/><Relationship Id="rId5" Type="http://schemas.openxmlformats.org/officeDocument/2006/relationships/image" Target="../media/image1191.png"/><Relationship Id="rId15" Type="http://schemas.openxmlformats.org/officeDocument/2006/relationships/image" Target="../media/image1300.png"/><Relationship Id="rId23" Type="http://schemas.openxmlformats.org/officeDocument/2006/relationships/image" Target="../media/image940.png"/><Relationship Id="rId10" Type="http://schemas.openxmlformats.org/officeDocument/2006/relationships/image" Target="../media/image125.png"/><Relationship Id="rId19" Type="http://schemas.openxmlformats.org/officeDocument/2006/relationships/image" Target="../media/image902.png"/><Relationship Id="rId4" Type="http://schemas.openxmlformats.org/officeDocument/2006/relationships/image" Target="../media/image1180.png"/><Relationship Id="rId9" Type="http://schemas.openxmlformats.org/officeDocument/2006/relationships/image" Target="../media/image1240.png"/><Relationship Id="rId14" Type="http://schemas.openxmlformats.org/officeDocument/2006/relationships/image" Target="../media/image129.png"/><Relationship Id="rId22" Type="http://schemas.openxmlformats.org/officeDocument/2006/relationships/image" Target="../media/image932.png"/></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96.xml"/><Relationship Id="rId4" Type="http://schemas.openxmlformats.org/officeDocument/2006/relationships/image" Target="../media/image145.png"/></Relationships>
</file>

<file path=ppt/slides/_rels/slide46.xml.rels><?xml version="1.0" encoding="UTF-8" standalone="yes"?>
<Relationships xmlns="http://schemas.openxmlformats.org/package/2006/relationships"><Relationship Id="rId8" Type="http://schemas.openxmlformats.org/officeDocument/2006/relationships/image" Target="../media/image5501.png"/><Relationship Id="rId13" Type="http://schemas.openxmlformats.org/officeDocument/2006/relationships/image" Target="../media/image6000.png"/><Relationship Id="rId3" Type="http://schemas.openxmlformats.org/officeDocument/2006/relationships/image" Target="../media/image146.jpeg"/><Relationship Id="rId7" Type="http://schemas.openxmlformats.org/officeDocument/2006/relationships/image" Target="../media/image5400.png"/><Relationship Id="rId12" Type="http://schemas.openxmlformats.org/officeDocument/2006/relationships/image" Target="../media/image5900.png"/><Relationship Id="rId2" Type="http://schemas.openxmlformats.org/officeDocument/2006/relationships/notesSlide" Target="../notesSlides/notesSlide22.xml"/><Relationship Id="rId1" Type="http://schemas.openxmlformats.org/officeDocument/2006/relationships/slideLayout" Target="../slideLayouts/slideLayout112.xml"/><Relationship Id="rId6" Type="http://schemas.openxmlformats.org/officeDocument/2006/relationships/image" Target="../media/image5300.png"/><Relationship Id="rId11" Type="http://schemas.openxmlformats.org/officeDocument/2006/relationships/image" Target="../media/image5800.png"/><Relationship Id="rId5" Type="http://schemas.openxmlformats.org/officeDocument/2006/relationships/image" Target="../media/image5200.png"/><Relationship Id="rId10" Type="http://schemas.openxmlformats.org/officeDocument/2006/relationships/image" Target="../media/image5700.png"/><Relationship Id="rId4" Type="http://schemas.openxmlformats.org/officeDocument/2006/relationships/image" Target="../media/image510.png"/><Relationship Id="rId9" Type="http://schemas.openxmlformats.org/officeDocument/2006/relationships/image" Target="../media/image5600.png"/></Relationships>
</file>

<file path=ppt/slides/_rels/slide4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3.xml"/><Relationship Id="rId1" Type="http://schemas.openxmlformats.org/officeDocument/2006/relationships/slideLayout" Target="../slideLayouts/slideLayout118.xml"/><Relationship Id="rId4" Type="http://schemas.openxmlformats.org/officeDocument/2006/relationships/image" Target="../media/image148.png"/></Relationships>
</file>

<file path=ppt/slides/_rels/slide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118.xml"/><Relationship Id="rId5" Type="http://schemas.openxmlformats.org/officeDocument/2006/relationships/image" Target="../media/image153.png"/><Relationship Id="rId4" Type="http://schemas.openxmlformats.org/officeDocument/2006/relationships/image" Target="../media/image152.png"/></Relationships>
</file>

<file path=ppt/slides/_rels/slide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9.xml"/></Relationships>
</file>

<file path=ppt/slides/_rels/slide51.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8.png"/><Relationship Id="rId2" Type="http://schemas.openxmlformats.org/officeDocument/2006/relationships/notesSlide" Target="../notesSlides/notesSlide25.xml"/><Relationship Id="rId1" Type="http://schemas.openxmlformats.org/officeDocument/2006/relationships/slideLayout" Target="../slideLayouts/slideLayout140.xml"/><Relationship Id="rId6" Type="http://schemas.openxmlformats.org/officeDocument/2006/relationships/image" Target="../media/image157.png"/><Relationship Id="rId5" Type="http://schemas.openxmlformats.org/officeDocument/2006/relationships/image" Target="../media/image250.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59.png"/><Relationship Id="rId1" Type="http://schemas.openxmlformats.org/officeDocument/2006/relationships/slideLayout" Target="../slideLayouts/slideLayout140.xml"/><Relationship Id="rId4" Type="http://schemas.openxmlformats.org/officeDocument/2006/relationships/image" Target="../media/image164.emf"/></Relationships>
</file>

<file path=ppt/slides/_rels/slide5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51.xml"/></Relationships>
</file>

<file path=ppt/slides/_rels/slide54.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68.png"/><Relationship Id="rId18" Type="http://schemas.openxmlformats.org/officeDocument/2006/relationships/image" Target="../media/image10100.png"/><Relationship Id="rId3" Type="http://schemas.openxmlformats.org/officeDocument/2006/relationships/image" Target="../media/image360.png"/><Relationship Id="rId21" Type="http://schemas.openxmlformats.org/officeDocument/2006/relationships/image" Target="../media/image11110.png"/><Relationship Id="rId7" Type="http://schemas.openxmlformats.org/officeDocument/2006/relationships/image" Target="../media/image167.png"/><Relationship Id="rId12" Type="http://schemas.openxmlformats.org/officeDocument/2006/relationships/image" Target="../media/image812.png"/><Relationship Id="rId17" Type="http://schemas.openxmlformats.org/officeDocument/2006/relationships/image" Target="../media/image222.png"/><Relationship Id="rId2" Type="http://schemas.openxmlformats.org/officeDocument/2006/relationships/notesSlide" Target="../notesSlides/notesSlide26.xml"/><Relationship Id="rId16" Type="http://schemas.openxmlformats.org/officeDocument/2006/relationships/image" Target="../media/image2100.png"/><Relationship Id="rId20" Type="http://schemas.openxmlformats.org/officeDocument/2006/relationships/image" Target="../media/image10120.png"/><Relationship Id="rId1" Type="http://schemas.openxmlformats.org/officeDocument/2006/relationships/slideLayout" Target="../slideLayouts/slideLayout172.xml"/><Relationship Id="rId6" Type="http://schemas.openxmlformats.org/officeDocument/2006/relationships/image" Target="../media/image630.png"/><Relationship Id="rId11" Type="http://schemas.openxmlformats.org/officeDocument/2006/relationships/image" Target="../media/image252.png"/><Relationship Id="rId24" Type="http://schemas.openxmlformats.org/officeDocument/2006/relationships/image" Target="../media/image13100.png"/><Relationship Id="rId5" Type="http://schemas.openxmlformats.org/officeDocument/2006/relationships/image" Target="../media/image511.png"/><Relationship Id="rId15" Type="http://schemas.openxmlformats.org/officeDocument/2006/relationships/image" Target="../media/image9100.png"/><Relationship Id="rId23" Type="http://schemas.openxmlformats.org/officeDocument/2006/relationships/image" Target="../media/image12110.png"/><Relationship Id="rId10" Type="http://schemas.openxmlformats.org/officeDocument/2006/relationships/image" Target="../media/image712.png"/><Relationship Id="rId19" Type="http://schemas.openxmlformats.org/officeDocument/2006/relationships/image" Target="../media/image1112.png"/><Relationship Id="rId4" Type="http://schemas.openxmlformats.org/officeDocument/2006/relationships/image" Target="../media/image77.png"/><Relationship Id="rId9" Type="http://schemas.openxmlformats.org/officeDocument/2006/relationships/image" Target="../media/image230.png"/><Relationship Id="rId14" Type="http://schemas.openxmlformats.org/officeDocument/2006/relationships/image" Target="../media/image9110.png"/><Relationship Id="rId22" Type="http://schemas.openxmlformats.org/officeDocument/2006/relationships/image" Target="../media/image314.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22.xml"/><Relationship Id="rId6" Type="http://schemas.openxmlformats.org/officeDocument/2006/relationships/image" Target="../media/image172.png"/><Relationship Id="rId5" Type="http://schemas.openxmlformats.org/officeDocument/2006/relationships/image" Target="../media/image45.png"/><Relationship Id="rId4" Type="http://schemas.openxmlformats.org/officeDocument/2006/relationships/image" Target="../media/image169.png"/></Relationships>
</file>

<file path=ppt/slides/_rels/slide57.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123.xml"/></Relationships>
</file>

<file path=ppt/slides/_rels/slide5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400.png"/><Relationship Id="rId13" Type="http://schemas.openxmlformats.org/officeDocument/2006/relationships/image" Target="../media/image1451.png"/><Relationship Id="rId18" Type="http://schemas.openxmlformats.org/officeDocument/2006/relationships/image" Target="../media/image1531.png"/><Relationship Id="rId3" Type="http://schemas.openxmlformats.org/officeDocument/2006/relationships/image" Target="../media/image175.png"/><Relationship Id="rId7" Type="http://schemas.openxmlformats.org/officeDocument/2006/relationships/image" Target="../media/image19.png"/><Relationship Id="rId12" Type="http://schemas.openxmlformats.org/officeDocument/2006/relationships/image" Target="../media/image177.png"/><Relationship Id="rId17" Type="http://schemas.openxmlformats.org/officeDocument/2006/relationships/image" Target="../media/image1521.png"/><Relationship Id="rId2" Type="http://schemas.openxmlformats.org/officeDocument/2006/relationships/notesSlide" Target="../notesSlides/notesSlide28.xml"/><Relationship Id="rId16" Type="http://schemas.openxmlformats.org/officeDocument/2006/relationships/image" Target="../media/image1490.png"/><Relationship Id="rId1" Type="http://schemas.openxmlformats.org/officeDocument/2006/relationships/slideLayout" Target="../slideLayouts/slideLayout2.xml"/><Relationship Id="rId6" Type="http://schemas.openxmlformats.org/officeDocument/2006/relationships/image" Target="../media/image1390.png"/><Relationship Id="rId11" Type="http://schemas.openxmlformats.org/officeDocument/2006/relationships/image" Target="../media/image1430.png"/><Relationship Id="rId5" Type="http://schemas.openxmlformats.org/officeDocument/2006/relationships/image" Target="../media/image1380.png"/><Relationship Id="rId15" Type="http://schemas.openxmlformats.org/officeDocument/2006/relationships/image" Target="../media/image1480.png"/><Relationship Id="rId10" Type="http://schemas.openxmlformats.org/officeDocument/2006/relationships/image" Target="../media/image1420.png"/><Relationship Id="rId4" Type="http://schemas.openxmlformats.org/officeDocument/2006/relationships/image" Target="../media/image176.png"/><Relationship Id="rId9" Type="http://schemas.openxmlformats.org/officeDocument/2006/relationships/image" Target="../media/image1410.png"/><Relationship Id="rId14" Type="http://schemas.openxmlformats.org/officeDocument/2006/relationships/image" Target="../media/image146.png"/></Relationships>
</file>

<file path=ppt/slides/_rels/slide62.xml.rels><?xml version="1.0" encoding="UTF-8" standalone="yes"?>
<Relationships xmlns="http://schemas.openxmlformats.org/package/2006/relationships"><Relationship Id="rId13" Type="http://schemas.openxmlformats.org/officeDocument/2006/relationships/image" Target="../media/image178.png"/><Relationship Id="rId3" Type="http://schemas.openxmlformats.org/officeDocument/2006/relationships/image" Target="../media/image176.png"/><Relationship Id="rId12" Type="http://schemas.openxmlformats.org/officeDocument/2006/relationships/image" Target="../media/image1450.png"/><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177.png"/><Relationship Id="rId15" Type="http://schemas.openxmlformats.org/officeDocument/2006/relationships/image" Target="../media/image1562.png"/><Relationship Id="rId4" Type="http://schemas.openxmlformats.org/officeDocument/2006/relationships/image" Target="../media/image1520.png"/><Relationship Id="rId14" Type="http://schemas.openxmlformats.org/officeDocument/2006/relationships/image" Target="../media/image179.png"/></Relationships>
</file>

<file path=ppt/slides/_rels/slide63.xml.rels><?xml version="1.0" encoding="UTF-8" standalone="yes"?>
<Relationships xmlns="http://schemas.openxmlformats.org/package/2006/relationships"><Relationship Id="rId8" Type="http://schemas.openxmlformats.org/officeDocument/2006/relationships/image" Target="../media/image1551.png"/><Relationship Id="rId13" Type="http://schemas.openxmlformats.org/officeDocument/2006/relationships/image" Target="../media/image146.png"/><Relationship Id="rId18" Type="http://schemas.openxmlformats.org/officeDocument/2006/relationships/image" Target="../media/image1570.png"/><Relationship Id="rId3" Type="http://schemas.openxmlformats.org/officeDocument/2006/relationships/image" Target="../media/image175.png"/><Relationship Id="rId7" Type="http://schemas.openxmlformats.org/officeDocument/2006/relationships/image" Target="../media/image19.png"/><Relationship Id="rId12" Type="http://schemas.openxmlformats.org/officeDocument/2006/relationships/image" Target="../media/image1451.png"/><Relationship Id="rId17" Type="http://schemas.openxmlformats.org/officeDocument/2006/relationships/image" Target="../media/image1571.png"/><Relationship Id="rId2" Type="http://schemas.openxmlformats.org/officeDocument/2006/relationships/notesSlide" Target="../notesSlides/notesSlide29.xml"/><Relationship Id="rId16" Type="http://schemas.openxmlformats.org/officeDocument/2006/relationships/image" Target="../media/image1550.png"/><Relationship Id="rId1" Type="http://schemas.openxmlformats.org/officeDocument/2006/relationships/slideLayout" Target="../slideLayouts/slideLayout2.xml"/><Relationship Id="rId6" Type="http://schemas.openxmlformats.org/officeDocument/2006/relationships/image" Target="../media/image1390.png"/><Relationship Id="rId11" Type="http://schemas.openxmlformats.org/officeDocument/2006/relationships/image" Target="../media/image177.png"/><Relationship Id="rId5" Type="http://schemas.openxmlformats.org/officeDocument/2006/relationships/image" Target="../media/image1380.png"/><Relationship Id="rId15" Type="http://schemas.openxmlformats.org/officeDocument/2006/relationships/image" Target="../media/image1561.png"/><Relationship Id="rId10" Type="http://schemas.openxmlformats.org/officeDocument/2006/relationships/image" Target="../media/image1530.png"/><Relationship Id="rId4" Type="http://schemas.openxmlformats.org/officeDocument/2006/relationships/image" Target="../media/image176.png"/><Relationship Id="rId9" Type="http://schemas.openxmlformats.org/officeDocument/2006/relationships/image" Target="../media/image1420.png"/><Relationship Id="rId14" Type="http://schemas.openxmlformats.org/officeDocument/2006/relationships/image" Target="../media/image1540.png"/></Relationships>
</file>

<file path=ppt/slides/_rels/slide6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100.PNG"/><Relationship Id="rId3" Type="http://schemas.microsoft.com/office/2007/relationships/hdphoto" Target="../media/hdphoto1.wdp"/><Relationship Id="rId7" Type="http://schemas.openxmlformats.org/officeDocument/2006/relationships/image" Target="../media/image184.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36.png"/><Relationship Id="rId4" Type="http://schemas.openxmlformats.org/officeDocument/2006/relationships/image" Target="../media/image800.png"/><Relationship Id="rId9" Type="http://schemas.openxmlformats.org/officeDocument/2006/relationships/image" Target="../media/image910.png"/></Relationships>
</file>

<file path=ppt/slides/_rels/slide68.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hdphoto" Target="../media/hdphoto1.wdp"/><Relationship Id="rId7" Type="http://schemas.openxmlformats.org/officeDocument/2006/relationships/image" Target="../media/image15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900.png"/><Relationship Id="rId5" Type="http://schemas.openxmlformats.org/officeDocument/2006/relationships/image" Target="../media/image180.png"/><Relationship Id="rId4" Type="http://schemas.openxmlformats.org/officeDocument/2006/relationships/image" Target="../media/image54.png"/><Relationship Id="rId9" Type="http://schemas.openxmlformats.org/officeDocument/2006/relationships/image" Target="../media/image910.png"/></Relationships>
</file>

<file path=ppt/slides/_rels/slide6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59.png"/><Relationship Id="rId10" Type="http://schemas.openxmlformats.org/officeDocument/2006/relationships/image" Target="../media/image162.png"/><Relationship Id="rId4" Type="http://schemas.openxmlformats.org/officeDocument/2006/relationships/image" Target="../media/image56.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185.png"/><Relationship Id="rId1" Type="http://schemas.openxmlformats.org/officeDocument/2006/relationships/slideLayout" Target="../slideLayouts/slideLayout6.xml"/><Relationship Id="rId5" Type="http://schemas.openxmlformats.org/officeDocument/2006/relationships/image" Target="../media/image187.png"/><Relationship Id="rId4" Type="http://schemas.openxmlformats.org/officeDocument/2006/relationships/image" Target="../media/image186.png"/></Relationships>
</file>

<file path=ppt/slides/_rels/slide7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 Id="rId5" Type="http://schemas.openxmlformats.org/officeDocument/2006/relationships/image" Target="../media/image220.png"/><Relationship Id="rId4" Type="http://schemas.openxmlformats.org/officeDocument/2006/relationships/image" Target="../media/image212.png"/></Relationships>
</file>

<file path=ppt/slides/_rels/slide7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36.png"/><Relationship Id="rId4" Type="http://schemas.openxmlformats.org/officeDocument/2006/relationships/image" Target="../media/image240.png"/></Relationships>
</file>

<file path=ppt/slides/_rels/slide7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hdphoto" Target="../media/hdphoto3.wdp"/><Relationship Id="rId7" Type="http://schemas.openxmlformats.org/officeDocument/2006/relationships/image" Target="../media/image66.png"/><Relationship Id="rId12" Type="http://schemas.openxmlformats.org/officeDocument/2006/relationships/image" Target="../media/image301.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76.xml.rels><?xml version="1.0" encoding="UTF-8" standalone="yes"?>
<Relationships xmlns="http://schemas.openxmlformats.org/package/2006/relationships"><Relationship Id="rId8" Type="http://schemas.openxmlformats.org/officeDocument/2006/relationships/image" Target="../media/image1780.png"/><Relationship Id="rId3" Type="http://schemas.openxmlformats.org/officeDocument/2006/relationships/image" Target="../media/image1451.png"/><Relationship Id="rId7" Type="http://schemas.openxmlformats.org/officeDocument/2006/relationships/image" Target="../media/image197.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40.png"/><Relationship Id="rId11" Type="http://schemas.openxmlformats.org/officeDocument/2006/relationships/image" Target="../media/image1821.PNG"/><Relationship Id="rId5" Type="http://schemas.openxmlformats.org/officeDocument/2006/relationships/image" Target="../media/image1570.png"/><Relationship Id="rId10" Type="http://schemas.openxmlformats.org/officeDocument/2006/relationships/image" Target="../media/image1811.png"/><Relationship Id="rId4" Type="http://schemas.openxmlformats.org/officeDocument/2006/relationships/image" Target="../media/image1560.png"/><Relationship Id="rId9" Type="http://schemas.openxmlformats.org/officeDocument/2006/relationships/image" Target="../media/image198.png"/></Relationships>
</file>

<file path=ppt/slides/_rels/slide77.xml.rels><?xml version="1.0" encoding="UTF-8" standalone="yes"?>
<Relationships xmlns="http://schemas.openxmlformats.org/package/2006/relationships"><Relationship Id="rId3" Type="http://schemas.openxmlformats.org/officeDocument/2006/relationships/image" Target="../media/image3600.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194.png"/></Relationships>
</file>

<file path=ppt/slides/_rels/slide78.xml.rels><?xml version="1.0" encoding="UTF-8" standalone="yes"?>
<Relationships xmlns="http://schemas.openxmlformats.org/package/2006/relationships"><Relationship Id="rId8" Type="http://schemas.openxmlformats.org/officeDocument/2006/relationships/image" Target="../media/image1860.png"/><Relationship Id="rId3" Type="http://schemas.openxmlformats.org/officeDocument/2006/relationships/image" Target="../media/image1810.png"/><Relationship Id="rId7" Type="http://schemas.openxmlformats.org/officeDocument/2006/relationships/image" Target="../media/image1850.png"/><Relationship Id="rId12" Type="http://schemas.openxmlformats.org/officeDocument/2006/relationships/image" Target="../media/image1910.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840.png"/><Relationship Id="rId11" Type="http://schemas.openxmlformats.org/officeDocument/2006/relationships/image" Target="../media/image1890.png"/><Relationship Id="rId5" Type="http://schemas.openxmlformats.org/officeDocument/2006/relationships/image" Target="../media/image1830.png"/><Relationship Id="rId10" Type="http://schemas.openxmlformats.org/officeDocument/2006/relationships/image" Target="../media/image204.png"/><Relationship Id="rId4" Type="http://schemas.openxmlformats.org/officeDocument/2006/relationships/image" Target="../media/image1820.png"/><Relationship Id="rId9" Type="http://schemas.openxmlformats.org/officeDocument/2006/relationships/image" Target="../media/image203.png"/></Relationships>
</file>

<file path=ppt/slides/_rels/slide7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8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0.png"/><Relationship Id="rId5" Type="http://schemas.openxmlformats.org/officeDocument/2006/relationships/image" Target="../media/image37.png"/><Relationship Id="rId10" Type="http://schemas.openxmlformats.org/officeDocument/2006/relationships/image" Target="../media/image1011.png"/><Relationship Id="rId4" Type="http://schemas.openxmlformats.org/officeDocument/2006/relationships/image" Target="../media/image51.png"/><Relationship Id="rId9" Type="http://schemas.openxmlformats.org/officeDocument/2006/relationships/image" Target="../media/image9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638504"/>
            <a:ext cx="7772400" cy="1262681"/>
          </a:xfrm>
        </p:spPr>
        <p:txBody>
          <a:bodyPr>
            <a:normAutofit/>
          </a:bodyPr>
          <a:lstStyle/>
          <a:p>
            <a:r>
              <a:rPr lang="en-US" altLang="zh-TW" sz="3000" dirty="0">
                <a:latin typeface="Times New Roman" panose="02020603050405020304" pitchFamily="18" charset="0"/>
                <a:cs typeface="Times New Roman" panose="02020603050405020304" pitchFamily="18" charset="0"/>
              </a:rPr>
              <a:t>Attention Is All You Need </a:t>
            </a:r>
            <a:endParaRPr lang="zh-TW" altLang="en-US" sz="3000"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2"/>
          <a:stretch>
            <a:fillRect/>
          </a:stretch>
        </p:blipFill>
        <p:spPr>
          <a:xfrm>
            <a:off x="1234911" y="2223976"/>
            <a:ext cx="6247965" cy="2040548"/>
          </a:xfrm>
          <a:prstGeom prst="rect">
            <a:avLst/>
          </a:prstGeom>
        </p:spPr>
      </p:pic>
      <p:sp>
        <p:nvSpPr>
          <p:cNvPr id="5" name="副標題 2"/>
          <p:cNvSpPr>
            <a:spLocks noGrp="1"/>
          </p:cNvSpPr>
          <p:nvPr>
            <p:ph type="subTitle" idx="1"/>
          </p:nvPr>
        </p:nvSpPr>
        <p:spPr>
          <a:xfrm>
            <a:off x="3432791" y="5057192"/>
            <a:ext cx="2278418" cy="1704556"/>
          </a:xfrm>
        </p:spPr>
        <p:txBody>
          <a:bodyPr>
            <a:normAutofit/>
          </a:bodyPr>
          <a:lstStyle/>
          <a:p>
            <a:pPr algn="l"/>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Student:</a:t>
            </a: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lang="zh-TW" altLang="en-US" sz="1400" dirty="0">
                <a:latin typeface="標楷體" panose="03000509000000000000" pitchFamily="65" charset="-120"/>
                <a:ea typeface="標楷體" panose="03000509000000000000" pitchFamily="65" charset="-120"/>
              </a:rPr>
              <a:t>尹心忠 </a:t>
            </a:r>
            <a:r>
              <a:rPr lang="en-US" altLang="zh-TW" sz="1400" dirty="0">
                <a:latin typeface="標楷體" panose="03000509000000000000" pitchFamily="65" charset="-120"/>
                <a:ea typeface="標楷體" panose="03000509000000000000" pitchFamily="65" charset="-120"/>
              </a:rPr>
              <a:t>V1B1</a:t>
            </a:r>
          </a:p>
          <a:p>
            <a:pPr algn="l"/>
            <a:r>
              <a:rPr lang="zh-TW" altLang="en-US" sz="1400" dirty="0">
                <a:latin typeface="標楷體" panose="03000509000000000000" pitchFamily="65" charset="-120"/>
                <a:ea typeface="標楷體" panose="03000509000000000000" pitchFamily="65" charset="-120"/>
              </a:rPr>
              <a:t>       胡滋紜 </a:t>
            </a:r>
            <a:r>
              <a:rPr lang="en-US" altLang="zh-TW" sz="1400" dirty="0">
                <a:latin typeface="標楷體" panose="03000509000000000000" pitchFamily="65" charset="-120"/>
                <a:ea typeface="標楷體" panose="03000509000000000000" pitchFamily="65" charset="-120"/>
              </a:rPr>
              <a:t>V2B4</a:t>
            </a:r>
          </a:p>
          <a:p>
            <a:pPr algn="l"/>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Advisor:</a:t>
            </a: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lang="zh-TW" altLang="en-US" sz="1400" dirty="0">
                <a:latin typeface="標楷體" panose="03000509000000000000" pitchFamily="65" charset="-120"/>
                <a:ea typeface="標楷體" panose="03000509000000000000" pitchFamily="65" charset="-120"/>
              </a:rPr>
              <a:t>連震杰 教授</a:t>
            </a:r>
            <a:endParaRPr lang="en-US" altLang="zh-TW" sz="1400" dirty="0">
              <a:latin typeface="標楷體" panose="03000509000000000000" pitchFamily="65" charset="-120"/>
              <a:ea typeface="標楷體" panose="03000509000000000000" pitchFamily="65" charset="-120"/>
            </a:endParaRPr>
          </a:p>
          <a:p>
            <a:pPr algn="l"/>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Robotics Lab, CSIE NCKU</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Edited date: 2024/04/01</a:t>
            </a:r>
            <a:endPar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p:cNvSpPr txBox="1"/>
          <p:nvPr/>
        </p:nvSpPr>
        <p:spPr>
          <a:xfrm>
            <a:off x="6241002" y="-22840"/>
            <a:ext cx="2976969"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The Task for Machine Translation</a:t>
            </a:r>
            <a:endParaRPr lang="zh-TW" altLang="en-US" sz="1600"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C10595F6-D179-404A-8E5B-916220D84055}"/>
              </a:ext>
            </a:extLst>
          </p:cNvPr>
          <p:cNvSpPr txBox="1"/>
          <p:nvPr/>
        </p:nvSpPr>
        <p:spPr>
          <a:xfrm>
            <a:off x="3790468" y="4407183"/>
            <a:ext cx="1136850" cy="369332"/>
          </a:xfrm>
          <a:prstGeom prst="rect">
            <a:avLst/>
          </a:prstGeom>
          <a:noFill/>
        </p:spPr>
        <p:txBody>
          <a:bodyPr wrap="none" rtlCol="0">
            <a:spAutoFit/>
          </a:bodyPr>
          <a:lstStyle/>
          <a:p>
            <a:r>
              <a:rPr lang="en-US" altLang="zh-TW" dirty="0"/>
              <a:t>NIPS 2017</a:t>
            </a:r>
            <a:endParaRPr lang="zh-TW" altLang="en-US" dirty="0"/>
          </a:p>
        </p:txBody>
      </p:sp>
    </p:spTree>
    <p:extLst>
      <p:ext uri="{BB962C8B-B14F-4D97-AF65-F5344CB8AC3E}">
        <p14:creationId xmlns:p14="http://schemas.microsoft.com/office/powerpoint/2010/main" val="4027113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21644F4-6B6F-43DD-84D7-ACB7267D14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2C58EE-779D-4CD4-8328-B99275F96DF6}"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3C5FB1A7-C25F-48BC-9520-D6817D3DE5C6}"/>
              </a:ext>
            </a:extLst>
          </p:cNvPr>
          <p:cNvSpPr txBox="1"/>
          <p:nvPr/>
        </p:nvSpPr>
        <p:spPr>
          <a:xfrm>
            <a:off x="-16510" y="-5285"/>
            <a:ext cx="537563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1.2.1 Related Works: </a:t>
            </a:r>
            <a:r>
              <a:rPr lang="en-US" altLang="zh-TW" sz="1600"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Transformer - </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QKV Self-Attention (</a:t>
            </a:r>
            <a:r>
              <a:rPr lang="en-US" altLang="zh-TW" sz="1600"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3</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Non-Local NN</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grpSp>
        <p:nvGrpSpPr>
          <p:cNvPr id="14" name="群組 13">
            <a:extLst>
              <a:ext uri="{FF2B5EF4-FFF2-40B4-BE49-F238E27FC236}">
                <a16:creationId xmlns:a16="http://schemas.microsoft.com/office/drawing/2014/main" id="{A56CE38E-BA4A-42A9-90AC-68C071D55D7B}"/>
              </a:ext>
            </a:extLst>
          </p:cNvPr>
          <p:cNvGrpSpPr/>
          <p:nvPr/>
        </p:nvGrpSpPr>
        <p:grpSpPr>
          <a:xfrm>
            <a:off x="4581812" y="2923596"/>
            <a:ext cx="4532338" cy="3827685"/>
            <a:chOff x="4581812" y="2923596"/>
            <a:chExt cx="4532338" cy="3827685"/>
          </a:xfrm>
        </p:grpSpPr>
        <p:pic>
          <p:nvPicPr>
            <p:cNvPr id="15" name="圖片 14">
              <a:extLst>
                <a:ext uri="{FF2B5EF4-FFF2-40B4-BE49-F238E27FC236}">
                  <a16:creationId xmlns:a16="http://schemas.microsoft.com/office/drawing/2014/main" id="{7608A123-279C-4B2C-99A2-85458661AB2A}"/>
                </a:ext>
              </a:extLst>
            </p:cNvPr>
            <p:cNvPicPr>
              <a:picLocks noChangeAspect="1"/>
            </p:cNvPicPr>
            <p:nvPr/>
          </p:nvPicPr>
          <p:blipFill rotWithShape="1">
            <a:blip r:embed="rId2"/>
            <a:srcRect l="12338" r="12825" b="39956"/>
            <a:stretch/>
          </p:blipFill>
          <p:spPr>
            <a:xfrm>
              <a:off x="5364327" y="3303079"/>
              <a:ext cx="3663392" cy="3156587"/>
            </a:xfrm>
            <a:prstGeom prst="rect">
              <a:avLst/>
            </a:prstGeom>
          </p:spPr>
        </p:pic>
        <p:sp>
          <p:nvSpPr>
            <p:cNvPr id="16" name="文字方塊 15">
              <a:extLst>
                <a:ext uri="{FF2B5EF4-FFF2-40B4-BE49-F238E27FC236}">
                  <a16:creationId xmlns:a16="http://schemas.microsoft.com/office/drawing/2014/main" id="{EB0E8277-BD78-41E8-AB67-C463D95184B0}"/>
                </a:ext>
              </a:extLst>
            </p:cNvPr>
            <p:cNvSpPr txBox="1"/>
            <p:nvPr/>
          </p:nvSpPr>
          <p:spPr>
            <a:xfrm rot="16200000">
              <a:off x="4473373" y="4692322"/>
              <a:ext cx="1639940" cy="306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Residual connection</a:t>
              </a:r>
              <a:endParaRPr kumimoji="0" lang="zh-TW" altLang="en-US"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 name="文字方塊 16">
              <a:extLst>
                <a:ext uri="{FF2B5EF4-FFF2-40B4-BE49-F238E27FC236}">
                  <a16:creationId xmlns:a16="http://schemas.microsoft.com/office/drawing/2014/main" id="{D8B59AC4-2802-48F1-BF71-A882B966AEF0}"/>
                </a:ext>
              </a:extLst>
            </p:cNvPr>
            <p:cNvSpPr txBox="1"/>
            <p:nvPr/>
          </p:nvSpPr>
          <p:spPr>
            <a:xfrm>
              <a:off x="5566794" y="6445050"/>
              <a:ext cx="2759585" cy="3062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Non-local block + identity function </a:t>
              </a:r>
              <a:endPar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8" name="矩形 17">
              <a:extLst>
                <a:ext uri="{FF2B5EF4-FFF2-40B4-BE49-F238E27FC236}">
                  <a16:creationId xmlns:a16="http://schemas.microsoft.com/office/drawing/2014/main" id="{9FE8DEC3-FD85-44E7-9865-BE7AD7B8FF00}"/>
                </a:ext>
              </a:extLst>
            </p:cNvPr>
            <p:cNvSpPr/>
            <p:nvPr/>
          </p:nvSpPr>
          <p:spPr>
            <a:xfrm>
              <a:off x="5496660" y="4334676"/>
              <a:ext cx="2137680" cy="1770390"/>
            </a:xfrm>
            <a:prstGeom prst="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86AD1AA9-B082-40D9-9B7F-8BF4F148216C}"/>
                </a:ext>
              </a:extLst>
            </p:cNvPr>
            <p:cNvSpPr txBox="1"/>
            <p:nvPr/>
          </p:nvSpPr>
          <p:spPr>
            <a:xfrm>
              <a:off x="5879415" y="6038447"/>
              <a:ext cx="714857" cy="2756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Query Q</a:t>
              </a:r>
              <a:endPar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1" name="文字方塊 20">
              <a:extLst>
                <a:ext uri="{FF2B5EF4-FFF2-40B4-BE49-F238E27FC236}">
                  <a16:creationId xmlns:a16="http://schemas.microsoft.com/office/drawing/2014/main" id="{436B3912-751D-401C-B1B3-E9C907694768}"/>
                </a:ext>
              </a:extLst>
            </p:cNvPr>
            <p:cNvSpPr txBox="1"/>
            <p:nvPr/>
          </p:nvSpPr>
          <p:spPr>
            <a:xfrm>
              <a:off x="7105513" y="6029324"/>
              <a:ext cx="587261" cy="2756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 K</a:t>
              </a:r>
              <a:endPar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2" name="文字方塊 21">
              <a:extLst>
                <a:ext uri="{FF2B5EF4-FFF2-40B4-BE49-F238E27FC236}">
                  <a16:creationId xmlns:a16="http://schemas.microsoft.com/office/drawing/2014/main" id="{A46F48DC-D65A-4F88-8140-C4F953A5ABAF}"/>
                </a:ext>
              </a:extLst>
            </p:cNvPr>
            <p:cNvSpPr txBox="1"/>
            <p:nvPr/>
          </p:nvSpPr>
          <p:spPr>
            <a:xfrm>
              <a:off x="8161820" y="6035990"/>
              <a:ext cx="679194" cy="2756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Value V</a:t>
              </a:r>
              <a:endPar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 name="文字方塊 22">
              <a:extLst>
                <a:ext uri="{FF2B5EF4-FFF2-40B4-BE49-F238E27FC236}">
                  <a16:creationId xmlns:a16="http://schemas.microsoft.com/office/drawing/2014/main" id="{08F9DEE4-54CC-4898-9601-B6A055964E31}"/>
                </a:ext>
              </a:extLst>
            </p:cNvPr>
            <p:cNvSpPr txBox="1"/>
            <p:nvPr/>
          </p:nvSpPr>
          <p:spPr>
            <a:xfrm>
              <a:off x="5818342" y="5907996"/>
              <a:ext cx="1123228" cy="27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θ(x</a:t>
              </a:r>
              <a:r>
                <a:rPr kumimoji="0" lang="en-US" altLang="zh-TW" sz="12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C39AE678-C4F6-4EA8-A012-6A02E1540B60}"/>
                </a:ext>
              </a:extLst>
            </p:cNvPr>
            <p:cNvSpPr txBox="1"/>
            <p:nvPr/>
          </p:nvSpPr>
          <p:spPr>
            <a:xfrm>
              <a:off x="7205271" y="5895035"/>
              <a:ext cx="1035460" cy="27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12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6" name="圖片 25">
              <a:extLst>
                <a:ext uri="{FF2B5EF4-FFF2-40B4-BE49-F238E27FC236}">
                  <a16:creationId xmlns:a16="http://schemas.microsoft.com/office/drawing/2014/main" id="{EA1170A8-FDF3-43A3-86FE-86980610066C}"/>
                </a:ext>
              </a:extLst>
            </p:cNvPr>
            <p:cNvPicPr>
              <a:picLocks noChangeAspect="1"/>
            </p:cNvPicPr>
            <p:nvPr/>
          </p:nvPicPr>
          <p:blipFill rotWithShape="1">
            <a:blip r:embed="rId3"/>
            <a:srcRect t="20319"/>
            <a:stretch/>
          </p:blipFill>
          <p:spPr>
            <a:xfrm>
              <a:off x="6454061" y="4055294"/>
              <a:ext cx="1195493" cy="264125"/>
            </a:xfrm>
            <a:prstGeom prst="rect">
              <a:avLst/>
            </a:prstGeom>
          </p:spPr>
        </p:pic>
        <p:sp>
          <p:nvSpPr>
            <p:cNvPr id="27" name="矩形 26">
              <a:extLst>
                <a:ext uri="{FF2B5EF4-FFF2-40B4-BE49-F238E27FC236}">
                  <a16:creationId xmlns:a16="http://schemas.microsoft.com/office/drawing/2014/main" id="{F07679FA-1074-4816-AC92-64CC16C05E3A}"/>
                </a:ext>
              </a:extLst>
            </p:cNvPr>
            <p:cNvSpPr/>
            <p:nvPr/>
          </p:nvSpPr>
          <p:spPr>
            <a:xfrm>
              <a:off x="6693967" y="4006894"/>
              <a:ext cx="715345" cy="520939"/>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8" name="圖片 27">
              <a:extLst>
                <a:ext uri="{FF2B5EF4-FFF2-40B4-BE49-F238E27FC236}">
                  <a16:creationId xmlns:a16="http://schemas.microsoft.com/office/drawing/2014/main" id="{1E046C6C-8C9C-4C16-8C35-BB9DDF3B8E44}"/>
                </a:ext>
              </a:extLst>
            </p:cNvPr>
            <p:cNvPicPr>
              <a:picLocks noChangeAspect="1"/>
            </p:cNvPicPr>
            <p:nvPr/>
          </p:nvPicPr>
          <p:blipFill>
            <a:blip r:embed="rId4"/>
            <a:stretch>
              <a:fillRect/>
            </a:stretch>
          </p:blipFill>
          <p:spPr>
            <a:xfrm>
              <a:off x="6938957" y="3167311"/>
              <a:ext cx="1266932" cy="243148"/>
            </a:xfrm>
            <a:prstGeom prst="rect">
              <a:avLst/>
            </a:prstGeom>
            <a:ln w="19050">
              <a:solidFill>
                <a:srgbClr val="00B0F0"/>
              </a:solidFill>
            </a:ln>
          </p:spPr>
        </p:pic>
        <p:sp>
          <p:nvSpPr>
            <p:cNvPr id="29" name="文字方塊 28">
              <a:extLst>
                <a:ext uri="{FF2B5EF4-FFF2-40B4-BE49-F238E27FC236}">
                  <a16:creationId xmlns:a16="http://schemas.microsoft.com/office/drawing/2014/main" id="{F0BEB4FA-B486-4826-B762-4ABB12928523}"/>
                </a:ext>
              </a:extLst>
            </p:cNvPr>
            <p:cNvSpPr txBox="1"/>
            <p:nvPr/>
          </p:nvSpPr>
          <p:spPr>
            <a:xfrm>
              <a:off x="5657774" y="2923596"/>
              <a:ext cx="2780067" cy="3062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Non-local block +identity function </a:t>
              </a:r>
              <a:endParaRPr kumimoji="0" lang="zh-TW" altLang="en-US" sz="14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0" name="文字方塊 29">
              <a:extLst>
                <a:ext uri="{FF2B5EF4-FFF2-40B4-BE49-F238E27FC236}">
                  <a16:creationId xmlns:a16="http://schemas.microsoft.com/office/drawing/2014/main" id="{F7F1A9B5-CA3A-4A0E-B142-70912C3AD983}"/>
                </a:ext>
              </a:extLst>
            </p:cNvPr>
            <p:cNvSpPr txBox="1"/>
            <p:nvPr/>
          </p:nvSpPr>
          <p:spPr>
            <a:xfrm>
              <a:off x="5140225" y="3393987"/>
              <a:ext cx="973705" cy="4593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TxHxWx512??</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E1F8B1E2-E3D1-4307-A42C-C4088F5B1EE9}"/>
                </a:ext>
              </a:extLst>
            </p:cNvPr>
            <p:cNvSpPr txBox="1"/>
            <p:nvPr/>
          </p:nvSpPr>
          <p:spPr>
            <a:xfrm>
              <a:off x="4581812" y="3239871"/>
              <a:ext cx="173748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T = # frames input??</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32" name="箭號: 向右 31">
              <a:extLst>
                <a:ext uri="{FF2B5EF4-FFF2-40B4-BE49-F238E27FC236}">
                  <a16:creationId xmlns:a16="http://schemas.microsoft.com/office/drawing/2014/main" id="{6A35FFC5-112E-487E-A241-8F9A247DEA43}"/>
                </a:ext>
              </a:extLst>
            </p:cNvPr>
            <p:cNvSpPr/>
            <p:nvPr/>
          </p:nvSpPr>
          <p:spPr>
            <a:xfrm flipH="1">
              <a:off x="8307673" y="2962372"/>
              <a:ext cx="100388" cy="4078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540AE798-622E-40DF-8CAD-7B0118A08FDD}"/>
                </a:ext>
              </a:extLst>
            </p:cNvPr>
            <p:cNvSpPr txBox="1"/>
            <p:nvPr/>
          </p:nvSpPr>
          <p:spPr>
            <a:xfrm>
              <a:off x="7634339" y="4138286"/>
              <a:ext cx="345037"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25B3543F-CF1F-4610-8B80-9A8D29C12422}"/>
                </a:ext>
              </a:extLst>
            </p:cNvPr>
            <p:cNvSpPr txBox="1"/>
            <p:nvPr/>
          </p:nvSpPr>
          <p:spPr>
            <a:xfrm>
              <a:off x="6503609" y="4298586"/>
              <a:ext cx="354276" cy="2756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as</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F452B8D0-F9B0-47A3-813A-5ABC93B05C3D}"/>
                </a:ext>
              </a:extLst>
            </p:cNvPr>
            <p:cNvSpPr txBox="1"/>
            <p:nvPr/>
          </p:nvSpPr>
          <p:spPr>
            <a:xfrm>
              <a:off x="8143960" y="5860915"/>
              <a:ext cx="97019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12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36" name="圖片 35">
            <a:extLst>
              <a:ext uri="{FF2B5EF4-FFF2-40B4-BE49-F238E27FC236}">
                <a16:creationId xmlns:a16="http://schemas.microsoft.com/office/drawing/2014/main" id="{22931174-2C2E-4A45-BFC8-6F21B46198FC}"/>
              </a:ext>
            </a:extLst>
          </p:cNvPr>
          <p:cNvPicPr>
            <a:picLocks noChangeAspect="1"/>
          </p:cNvPicPr>
          <p:nvPr/>
        </p:nvPicPr>
        <p:blipFill rotWithShape="1">
          <a:blip r:embed="rId2"/>
          <a:srcRect t="60878"/>
          <a:stretch/>
        </p:blipFill>
        <p:spPr>
          <a:xfrm>
            <a:off x="953424" y="5557108"/>
            <a:ext cx="4254427" cy="1252991"/>
          </a:xfrm>
          <a:prstGeom prst="rect">
            <a:avLst/>
          </a:prstGeom>
        </p:spPr>
      </p:pic>
      <p:grpSp>
        <p:nvGrpSpPr>
          <p:cNvPr id="37" name="群組 36">
            <a:extLst>
              <a:ext uri="{FF2B5EF4-FFF2-40B4-BE49-F238E27FC236}">
                <a16:creationId xmlns:a16="http://schemas.microsoft.com/office/drawing/2014/main" id="{5FF282BD-C653-4453-91FC-88D096CFA7E4}"/>
              </a:ext>
            </a:extLst>
          </p:cNvPr>
          <p:cNvGrpSpPr/>
          <p:nvPr/>
        </p:nvGrpSpPr>
        <p:grpSpPr>
          <a:xfrm>
            <a:off x="5794993" y="-19731"/>
            <a:ext cx="3192138" cy="1707704"/>
            <a:chOff x="49930" y="941931"/>
            <a:chExt cx="3192138" cy="1707704"/>
          </a:xfrm>
        </p:grpSpPr>
        <p:pic>
          <p:nvPicPr>
            <p:cNvPr id="38" name="圖片 37">
              <a:extLst>
                <a:ext uri="{FF2B5EF4-FFF2-40B4-BE49-F238E27FC236}">
                  <a16:creationId xmlns:a16="http://schemas.microsoft.com/office/drawing/2014/main" id="{5DC78B75-1634-4C8E-A7B3-99E7F72B2B58}"/>
                </a:ext>
              </a:extLst>
            </p:cNvPr>
            <p:cNvPicPr>
              <a:picLocks noChangeAspect="1"/>
            </p:cNvPicPr>
            <p:nvPr/>
          </p:nvPicPr>
          <p:blipFill rotWithShape="1">
            <a:blip r:embed="rId3"/>
            <a:srcRect t="20319"/>
            <a:stretch/>
          </p:blipFill>
          <p:spPr>
            <a:xfrm>
              <a:off x="655531" y="1036489"/>
              <a:ext cx="2290093" cy="505959"/>
            </a:xfrm>
            <a:prstGeom prst="rect">
              <a:avLst/>
            </a:prstGeom>
          </p:spPr>
        </p:pic>
        <p:sp>
          <p:nvSpPr>
            <p:cNvPr id="39" name="箭號: 向右 38">
              <a:extLst>
                <a:ext uri="{FF2B5EF4-FFF2-40B4-BE49-F238E27FC236}">
                  <a16:creationId xmlns:a16="http://schemas.microsoft.com/office/drawing/2014/main" id="{943BDCA4-9D6D-4115-8497-16549E71BE4D}"/>
                </a:ext>
              </a:extLst>
            </p:cNvPr>
            <p:cNvSpPr/>
            <p:nvPr/>
          </p:nvSpPr>
          <p:spPr>
            <a:xfrm>
              <a:off x="49930" y="1421310"/>
              <a:ext cx="166920" cy="40995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2D447E2E-8D4F-4861-B5CD-B9A5B0FBAC1F}"/>
                </a:ext>
              </a:extLst>
            </p:cNvPr>
            <p:cNvSpPr/>
            <p:nvPr/>
          </p:nvSpPr>
          <p:spPr>
            <a:xfrm>
              <a:off x="1082251" y="1017976"/>
              <a:ext cx="1381744" cy="493486"/>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41" name="群組 40">
              <a:extLst>
                <a:ext uri="{FF2B5EF4-FFF2-40B4-BE49-F238E27FC236}">
                  <a16:creationId xmlns:a16="http://schemas.microsoft.com/office/drawing/2014/main" id="{418EB86A-ED88-4F45-B0B2-4EB367CB62C2}"/>
                </a:ext>
              </a:extLst>
            </p:cNvPr>
            <p:cNvGrpSpPr/>
            <p:nvPr/>
          </p:nvGrpSpPr>
          <p:grpSpPr>
            <a:xfrm>
              <a:off x="287444" y="1486580"/>
              <a:ext cx="2954624" cy="1163055"/>
              <a:chOff x="80349" y="2854658"/>
              <a:chExt cx="2954624" cy="1163055"/>
            </a:xfrm>
          </p:grpSpPr>
          <p:pic>
            <p:nvPicPr>
              <p:cNvPr id="45" name="圖片 44">
                <a:extLst>
                  <a:ext uri="{FF2B5EF4-FFF2-40B4-BE49-F238E27FC236}">
                    <a16:creationId xmlns:a16="http://schemas.microsoft.com/office/drawing/2014/main" id="{C6F65F90-9BDB-48B1-A834-2A3B21637EA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0349" y="3294184"/>
                <a:ext cx="2281759" cy="346889"/>
              </a:xfrm>
              <a:prstGeom prst="rect">
                <a:avLst/>
              </a:prstGeom>
            </p:spPr>
          </p:pic>
          <p:sp>
            <p:nvSpPr>
              <p:cNvPr id="46" name="矩形 45">
                <a:extLst>
                  <a:ext uri="{FF2B5EF4-FFF2-40B4-BE49-F238E27FC236}">
                    <a16:creationId xmlns:a16="http://schemas.microsoft.com/office/drawing/2014/main" id="{8400C82C-4171-4B91-B434-4307E4C84016}"/>
                  </a:ext>
                </a:extLst>
              </p:cNvPr>
              <p:cNvSpPr/>
              <p:nvPr/>
            </p:nvSpPr>
            <p:spPr>
              <a:xfrm>
                <a:off x="1832834" y="3248261"/>
                <a:ext cx="428902" cy="22141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CABC69BD-98F2-4740-9597-49A7C5DE15B0}"/>
                  </a:ext>
                </a:extLst>
              </p:cNvPr>
              <p:cNvSpPr/>
              <p:nvPr/>
            </p:nvSpPr>
            <p:spPr>
              <a:xfrm>
                <a:off x="2200323" y="3556048"/>
                <a:ext cx="64419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scaling factor</a:t>
                </a:r>
                <a:endPar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 name="矩形 47">
                <a:extLst>
                  <a:ext uri="{FF2B5EF4-FFF2-40B4-BE49-F238E27FC236}">
                    <a16:creationId xmlns:a16="http://schemas.microsoft.com/office/drawing/2014/main" id="{670B5BA5-FC7E-497B-B89B-C781D11476CC}"/>
                  </a:ext>
                </a:extLst>
              </p:cNvPr>
              <p:cNvSpPr/>
              <p:nvPr/>
            </p:nvSpPr>
            <p:spPr>
              <a:xfrm>
                <a:off x="1916635" y="3499063"/>
                <a:ext cx="283688" cy="15704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矩形 48">
                <a:extLst>
                  <a:ext uri="{FF2B5EF4-FFF2-40B4-BE49-F238E27FC236}">
                    <a16:creationId xmlns:a16="http://schemas.microsoft.com/office/drawing/2014/main" id="{EFBF1D0C-EE02-4E1D-8CA2-07B1966E95E0}"/>
                  </a:ext>
                </a:extLst>
              </p:cNvPr>
              <p:cNvSpPr/>
              <p:nvPr/>
            </p:nvSpPr>
            <p:spPr>
              <a:xfrm>
                <a:off x="1370625" y="3199344"/>
                <a:ext cx="876730" cy="478054"/>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393A0A4F-044A-412C-8563-E62A3A76BE3F}"/>
                  </a:ext>
                </a:extLst>
              </p:cNvPr>
              <p:cNvSpPr txBox="1"/>
              <p:nvPr/>
            </p:nvSpPr>
            <p:spPr>
              <a:xfrm>
                <a:off x="1293957" y="2977411"/>
                <a:ext cx="15515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Softmax</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()=weights </a:t>
                </a:r>
                <a:r>
                  <a:rPr kumimoji="0" lang="en-US" altLang="zh-CN"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of</a:t>
                </a:r>
                <a:r>
                  <a:rPr kumimoji="0" lang="zh-CN" altLang="en-US"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V</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7A1ADA4F-5138-45F6-AACC-B98EF682AEC2}"/>
                  </a:ext>
                </a:extLst>
              </p:cNvPr>
              <p:cNvSpPr txBox="1"/>
              <p:nvPr/>
            </p:nvSpPr>
            <p:spPr>
              <a:xfrm>
                <a:off x="1281293" y="2854658"/>
                <a:ext cx="175368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Normalize the attention weight to 0~1</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 name="矩形 51">
                <a:extLst>
                  <a:ext uri="{FF2B5EF4-FFF2-40B4-BE49-F238E27FC236}">
                    <a16:creationId xmlns:a16="http://schemas.microsoft.com/office/drawing/2014/main" id="{54E5CF7A-FB32-48B1-BA33-595AC98C7B2C}"/>
                  </a:ext>
                </a:extLst>
              </p:cNvPr>
              <p:cNvSpPr/>
              <p:nvPr/>
            </p:nvSpPr>
            <p:spPr>
              <a:xfrm>
                <a:off x="695584" y="3359065"/>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42" name="文字方塊 41">
              <a:extLst>
                <a:ext uri="{FF2B5EF4-FFF2-40B4-BE49-F238E27FC236}">
                  <a16:creationId xmlns:a16="http://schemas.microsoft.com/office/drawing/2014/main" id="{4A76C520-7459-4D3E-825A-6CC0CE0B886C}"/>
                </a:ext>
              </a:extLst>
            </p:cNvPr>
            <p:cNvSpPr txBox="1"/>
            <p:nvPr/>
          </p:nvSpPr>
          <p:spPr>
            <a:xfrm>
              <a:off x="2472105" y="1208440"/>
              <a:ext cx="76698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=V</a:t>
              </a:r>
              <a:endParaRPr kumimoji="0" lang="zh-TW" altLang="en-US" sz="10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B7AF1EC3-1494-4898-A365-FE2F7EEADD0F}"/>
                </a:ext>
              </a:extLst>
            </p:cNvPr>
            <p:cNvSpPr txBox="1"/>
            <p:nvPr/>
          </p:nvSpPr>
          <p:spPr>
            <a:xfrm>
              <a:off x="1889276" y="941931"/>
              <a:ext cx="9121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as </a:t>
              </a:r>
              <a:r>
                <a:rPr kumimoji="0" lang="en-US" altLang="zh-TW" sz="1000" b="0" i="0" u="none" strike="noStrike" kern="1200" cap="none" spc="0" normalizeH="0" baseline="0" noProof="0" dirty="0" err="1">
                  <a:ln>
                    <a:noFill/>
                  </a:ln>
                  <a:solidFill>
                    <a:srgbClr val="FF0000"/>
                  </a:solidFill>
                  <a:effectLst/>
                  <a:uLnTx/>
                  <a:uFillTx/>
                  <a:latin typeface="Calibri" panose="020F0502020204030204"/>
                  <a:ea typeface="新細明體" panose="02020500000000000000" pitchFamily="18" charset="-120"/>
                  <a:cs typeface="+mn-cs"/>
                </a:rPr>
                <a:t>softmax</a:t>
              </a:r>
              <a:r>
                <a:rPr kumimoji="0" lang="en-US" altLang="zh-TW" sz="10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44" name="左大括弧 43">
              <a:extLst>
                <a:ext uri="{FF2B5EF4-FFF2-40B4-BE49-F238E27FC236}">
                  <a16:creationId xmlns:a16="http://schemas.microsoft.com/office/drawing/2014/main" id="{1E45F7B7-46EB-4D71-A2BB-FE5F428C4179}"/>
                </a:ext>
              </a:extLst>
            </p:cNvPr>
            <p:cNvSpPr/>
            <p:nvPr/>
          </p:nvSpPr>
          <p:spPr>
            <a:xfrm>
              <a:off x="208802" y="1220609"/>
              <a:ext cx="247148" cy="83099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53" name="文字方塊 52">
            <a:extLst>
              <a:ext uri="{FF2B5EF4-FFF2-40B4-BE49-F238E27FC236}">
                <a16:creationId xmlns:a16="http://schemas.microsoft.com/office/drawing/2014/main" id="{4D0CC1E7-7B5C-4110-AC2B-2C9542848BB4}"/>
              </a:ext>
            </a:extLst>
          </p:cNvPr>
          <p:cNvSpPr txBox="1"/>
          <p:nvPr/>
        </p:nvSpPr>
        <p:spPr>
          <a:xfrm>
            <a:off x="5038798" y="235453"/>
            <a:ext cx="11168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Non-Local NN</a:t>
            </a:r>
            <a:endParaRPr kumimoji="0" lang="zh-TW" altLang="en-US" sz="1200" b="1"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nvGrpSpPr>
          <p:cNvPr id="54" name="群組 53">
            <a:extLst>
              <a:ext uri="{FF2B5EF4-FFF2-40B4-BE49-F238E27FC236}">
                <a16:creationId xmlns:a16="http://schemas.microsoft.com/office/drawing/2014/main" id="{346EC07C-08B8-4493-A106-01914F0DDEB5}"/>
              </a:ext>
            </a:extLst>
          </p:cNvPr>
          <p:cNvGrpSpPr/>
          <p:nvPr/>
        </p:nvGrpSpPr>
        <p:grpSpPr>
          <a:xfrm>
            <a:off x="210124" y="1222844"/>
            <a:ext cx="6963262" cy="1744602"/>
            <a:chOff x="431588" y="5187701"/>
            <a:chExt cx="6963262" cy="1744602"/>
          </a:xfrm>
        </p:grpSpPr>
        <p:pic>
          <p:nvPicPr>
            <p:cNvPr id="55" name="圖片 54">
              <a:extLst>
                <a:ext uri="{FF2B5EF4-FFF2-40B4-BE49-F238E27FC236}">
                  <a16:creationId xmlns:a16="http://schemas.microsoft.com/office/drawing/2014/main" id="{2532C836-68BA-46AD-80F4-0D475C3B39D2}"/>
                </a:ext>
              </a:extLst>
            </p:cNvPr>
            <p:cNvPicPr>
              <a:picLocks noChangeAspect="1"/>
            </p:cNvPicPr>
            <p:nvPr/>
          </p:nvPicPr>
          <p:blipFill rotWithShape="1">
            <a:blip r:embed="rId7"/>
            <a:srcRect r="10648"/>
            <a:stretch/>
          </p:blipFill>
          <p:spPr>
            <a:xfrm rot="10800000">
              <a:off x="1229217" y="5396376"/>
              <a:ext cx="6165633" cy="1393987"/>
            </a:xfrm>
            <a:prstGeom prst="rect">
              <a:avLst/>
            </a:prstGeom>
          </p:spPr>
        </p:pic>
        <p:sp>
          <p:nvSpPr>
            <p:cNvPr id="56" name="立方體 55">
              <a:extLst>
                <a:ext uri="{FF2B5EF4-FFF2-40B4-BE49-F238E27FC236}">
                  <a16:creationId xmlns:a16="http://schemas.microsoft.com/office/drawing/2014/main" id="{FE395160-B48E-42B8-97B5-68110D609D6B}"/>
                </a:ext>
              </a:extLst>
            </p:cNvPr>
            <p:cNvSpPr/>
            <p:nvPr/>
          </p:nvSpPr>
          <p:spPr>
            <a:xfrm>
              <a:off x="560679" y="5851175"/>
              <a:ext cx="623944" cy="656216"/>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7" name="矩形 56">
              <a:extLst>
                <a:ext uri="{FF2B5EF4-FFF2-40B4-BE49-F238E27FC236}">
                  <a16:creationId xmlns:a16="http://schemas.microsoft.com/office/drawing/2014/main" id="{B4C59046-0170-4E5C-8644-1AB9BAC6D5DC}"/>
                </a:ext>
              </a:extLst>
            </p:cNvPr>
            <p:cNvSpPr/>
            <p:nvPr/>
          </p:nvSpPr>
          <p:spPr>
            <a:xfrm>
              <a:off x="431588" y="6470638"/>
              <a:ext cx="98303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Input video: 224x224x32</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8" name="矩形 57">
              <a:extLst>
                <a:ext uri="{FF2B5EF4-FFF2-40B4-BE49-F238E27FC236}">
                  <a16:creationId xmlns:a16="http://schemas.microsoft.com/office/drawing/2014/main" id="{B2D44D44-4ADB-4D0E-AC40-E01761B4D353}"/>
                </a:ext>
              </a:extLst>
            </p:cNvPr>
            <p:cNvSpPr/>
            <p:nvPr/>
          </p:nvSpPr>
          <p:spPr>
            <a:xfrm>
              <a:off x="1679413" y="6644116"/>
              <a:ext cx="118375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res2: 112x112</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9" name="矩形 58">
              <a:extLst>
                <a:ext uri="{FF2B5EF4-FFF2-40B4-BE49-F238E27FC236}">
                  <a16:creationId xmlns:a16="http://schemas.microsoft.com/office/drawing/2014/main" id="{FD6528E1-EFFD-4AF8-90D8-CAA9963155C1}"/>
                </a:ext>
              </a:extLst>
            </p:cNvPr>
            <p:cNvSpPr/>
            <p:nvPr/>
          </p:nvSpPr>
          <p:spPr>
            <a:xfrm>
              <a:off x="3149244" y="6628302"/>
              <a:ext cx="89944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res3: 56x56</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0" name="矩形 59">
              <a:extLst>
                <a:ext uri="{FF2B5EF4-FFF2-40B4-BE49-F238E27FC236}">
                  <a16:creationId xmlns:a16="http://schemas.microsoft.com/office/drawing/2014/main" id="{00E59D2A-6A2C-41F9-918B-BD9A449D1392}"/>
                </a:ext>
              </a:extLst>
            </p:cNvPr>
            <p:cNvSpPr/>
            <p:nvPr/>
          </p:nvSpPr>
          <p:spPr>
            <a:xfrm>
              <a:off x="5131464" y="6643209"/>
              <a:ext cx="89944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res4: 28x28</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1" name="矩形 60">
              <a:extLst>
                <a:ext uri="{FF2B5EF4-FFF2-40B4-BE49-F238E27FC236}">
                  <a16:creationId xmlns:a16="http://schemas.microsoft.com/office/drawing/2014/main" id="{C74F42B2-8891-481A-B93E-056E7B2896D2}"/>
                </a:ext>
              </a:extLst>
            </p:cNvPr>
            <p:cNvSpPr/>
            <p:nvPr/>
          </p:nvSpPr>
          <p:spPr>
            <a:xfrm>
              <a:off x="6200329" y="6628302"/>
              <a:ext cx="91335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res5: 14x14</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2" name="箭號: 向下 34">
              <a:extLst>
                <a:ext uri="{FF2B5EF4-FFF2-40B4-BE49-F238E27FC236}">
                  <a16:creationId xmlns:a16="http://schemas.microsoft.com/office/drawing/2014/main" id="{AB8D2A43-F1EC-4AE5-AFD7-763B9EE664EE}"/>
                </a:ext>
              </a:extLst>
            </p:cNvPr>
            <p:cNvSpPr/>
            <p:nvPr/>
          </p:nvSpPr>
          <p:spPr>
            <a:xfrm>
              <a:off x="5585870" y="5409612"/>
              <a:ext cx="136695" cy="35797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936F31BD-5A07-4FB9-8FDF-7150C5D5130A}"/>
                </a:ext>
              </a:extLst>
            </p:cNvPr>
            <p:cNvSpPr txBox="1"/>
            <p:nvPr/>
          </p:nvSpPr>
          <p:spPr>
            <a:xfrm>
              <a:off x="5163242" y="5187701"/>
              <a:ext cx="114967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non-local block</a:t>
              </a:r>
              <a:endPar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64" name="群組 63">
            <a:extLst>
              <a:ext uri="{FF2B5EF4-FFF2-40B4-BE49-F238E27FC236}">
                <a16:creationId xmlns:a16="http://schemas.microsoft.com/office/drawing/2014/main" id="{9D727283-0339-4C26-B0D7-D7C7A525B592}"/>
              </a:ext>
            </a:extLst>
          </p:cNvPr>
          <p:cNvGrpSpPr/>
          <p:nvPr/>
        </p:nvGrpSpPr>
        <p:grpSpPr>
          <a:xfrm>
            <a:off x="143800" y="2825507"/>
            <a:ext cx="2844747" cy="2543453"/>
            <a:chOff x="6299253" y="-27581"/>
            <a:chExt cx="2844747" cy="3227433"/>
          </a:xfrm>
        </p:grpSpPr>
        <p:pic>
          <p:nvPicPr>
            <p:cNvPr id="65" name="圖片 64">
              <a:extLst>
                <a:ext uri="{FF2B5EF4-FFF2-40B4-BE49-F238E27FC236}">
                  <a16:creationId xmlns:a16="http://schemas.microsoft.com/office/drawing/2014/main" id="{05245E5A-0444-46E8-AE7F-873948D996EA}"/>
                </a:ext>
              </a:extLst>
            </p:cNvPr>
            <p:cNvPicPr>
              <a:picLocks noChangeAspect="1"/>
            </p:cNvPicPr>
            <p:nvPr/>
          </p:nvPicPr>
          <p:blipFill>
            <a:blip r:embed="rId8"/>
            <a:stretch>
              <a:fillRect/>
            </a:stretch>
          </p:blipFill>
          <p:spPr>
            <a:xfrm>
              <a:off x="6299253" y="84153"/>
              <a:ext cx="2739203" cy="2554647"/>
            </a:xfrm>
            <a:prstGeom prst="rect">
              <a:avLst/>
            </a:prstGeom>
          </p:spPr>
        </p:pic>
        <p:pic>
          <p:nvPicPr>
            <p:cNvPr id="66" name="圖片 65">
              <a:extLst>
                <a:ext uri="{FF2B5EF4-FFF2-40B4-BE49-F238E27FC236}">
                  <a16:creationId xmlns:a16="http://schemas.microsoft.com/office/drawing/2014/main" id="{C94D3075-D80D-4C17-8806-1869384759FF}"/>
                </a:ext>
              </a:extLst>
            </p:cNvPr>
            <p:cNvPicPr>
              <a:picLocks noChangeAspect="1"/>
            </p:cNvPicPr>
            <p:nvPr/>
          </p:nvPicPr>
          <p:blipFill>
            <a:blip r:embed="rId9"/>
            <a:stretch>
              <a:fillRect/>
            </a:stretch>
          </p:blipFill>
          <p:spPr>
            <a:xfrm>
              <a:off x="6302439" y="2665950"/>
              <a:ext cx="2831084" cy="533902"/>
            </a:xfrm>
            <a:prstGeom prst="rect">
              <a:avLst/>
            </a:prstGeom>
            <a:ln w="19050">
              <a:solidFill>
                <a:srgbClr val="FF0000"/>
              </a:solidFill>
            </a:ln>
          </p:spPr>
        </p:pic>
        <p:sp>
          <p:nvSpPr>
            <p:cNvPr id="67" name="文字方塊 66">
              <a:extLst>
                <a:ext uri="{FF2B5EF4-FFF2-40B4-BE49-F238E27FC236}">
                  <a16:creationId xmlns:a16="http://schemas.microsoft.com/office/drawing/2014/main" id="{B954B06C-BC81-4FAB-B9D1-2778B0834FBC}"/>
                </a:ext>
              </a:extLst>
            </p:cNvPr>
            <p:cNvSpPr txBox="1"/>
            <p:nvPr/>
          </p:nvSpPr>
          <p:spPr>
            <a:xfrm>
              <a:off x="8110938" y="-27581"/>
              <a:ext cx="10330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I/P: 32x224x224</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68" name="標題 1">
            <a:extLst>
              <a:ext uri="{FF2B5EF4-FFF2-40B4-BE49-F238E27FC236}">
                <a16:creationId xmlns:a16="http://schemas.microsoft.com/office/drawing/2014/main" id="{2D5F05A3-39BE-4722-87C0-3F733F45F807}"/>
              </a:ext>
            </a:extLst>
          </p:cNvPr>
          <p:cNvSpPr txBox="1">
            <a:spLocks/>
          </p:cNvSpPr>
          <p:nvPr/>
        </p:nvSpPr>
        <p:spPr>
          <a:xfrm>
            <a:off x="428714" y="423394"/>
            <a:ext cx="5136164" cy="528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Non-local Neural Network,</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CVPR2018</a:t>
            </a:r>
            <a:endParaRPr kumimoji="0" lang="zh-TW" altLang="en-US" sz="1400" b="0" i="0" u="none" strike="noStrike" kern="1200" cap="none" spc="0" normalizeH="0" baseline="0" noProof="0" dirty="0">
              <a:ln>
                <a:noFill/>
              </a:ln>
              <a:solidFill>
                <a:prstClr val="black"/>
              </a:solidFill>
              <a:effectLst/>
              <a:uLnTx/>
              <a:uFillTx/>
              <a:latin typeface="Calibri Light" panose="020F0302020204030204"/>
              <a:ea typeface="新細明體" panose="02020500000000000000" pitchFamily="18" charset="-120"/>
              <a:cs typeface="+mj-cs"/>
            </a:endParaRPr>
          </a:p>
        </p:txBody>
      </p:sp>
      <p:sp>
        <p:nvSpPr>
          <p:cNvPr id="2" name="矩形 1">
            <a:extLst>
              <a:ext uri="{FF2B5EF4-FFF2-40B4-BE49-F238E27FC236}">
                <a16:creationId xmlns:a16="http://schemas.microsoft.com/office/drawing/2014/main" id="{5470A7C0-9BBE-8AF0-81FA-21BF88492E79}"/>
              </a:ext>
            </a:extLst>
          </p:cNvPr>
          <p:cNvSpPr/>
          <p:nvPr/>
        </p:nvSpPr>
        <p:spPr>
          <a:xfrm>
            <a:off x="5451521" y="4298586"/>
            <a:ext cx="3576198" cy="182245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115A2A0-994C-7000-6C04-DBC83D1B8BDB}"/>
              </a:ext>
            </a:extLst>
          </p:cNvPr>
          <p:cNvSpPr txBox="1"/>
          <p:nvPr/>
        </p:nvSpPr>
        <p:spPr>
          <a:xfrm>
            <a:off x="5501988" y="4621672"/>
            <a:ext cx="586009"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j</a:t>
            </a: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A88A10E7-5FD3-D680-86F2-537220A2EEDE}"/>
              </a:ext>
            </a:extLst>
          </p:cNvPr>
          <p:cNvSpPr txBox="1"/>
          <p:nvPr/>
        </p:nvSpPr>
        <p:spPr>
          <a:xfrm>
            <a:off x="6938957" y="1256989"/>
            <a:ext cx="1447024" cy="400110"/>
          </a:xfrm>
          <a:prstGeom prst="rect">
            <a:avLst/>
          </a:prstGeom>
          <a:noFill/>
        </p:spPr>
        <p:txBody>
          <a:bodyPr wrap="square" rtlCol="0">
            <a:spAutoFit/>
          </a:bodyPr>
          <a:lstStyle/>
          <a:p>
            <a:r>
              <a:rPr lang="en-US" altLang="zh-TW" sz="1000" dirty="0">
                <a:solidFill>
                  <a:srgbClr val="7030A0"/>
                </a:solidFill>
              </a:rPr>
              <a:t>pixel-wise self-attention similarity weight</a:t>
            </a:r>
            <a:endParaRPr lang="zh-TW" altLang="en-US" sz="1000" dirty="0">
              <a:solidFill>
                <a:srgbClr val="7030A0"/>
              </a:solidFill>
            </a:endParaRPr>
          </a:p>
        </p:txBody>
      </p:sp>
      <p:sp>
        <p:nvSpPr>
          <p:cNvPr id="8" name="文字方塊 7">
            <a:extLst>
              <a:ext uri="{FF2B5EF4-FFF2-40B4-BE49-F238E27FC236}">
                <a16:creationId xmlns:a16="http://schemas.microsoft.com/office/drawing/2014/main" id="{71E47ABF-E013-D655-9B0D-D6A5A9F6FFA3}"/>
              </a:ext>
            </a:extLst>
          </p:cNvPr>
          <p:cNvSpPr txBox="1"/>
          <p:nvPr/>
        </p:nvSpPr>
        <p:spPr>
          <a:xfrm>
            <a:off x="5408190" y="4457783"/>
            <a:ext cx="2436186" cy="246221"/>
          </a:xfrm>
          <a:prstGeom prst="rect">
            <a:avLst/>
          </a:prstGeom>
          <a:noFill/>
        </p:spPr>
        <p:txBody>
          <a:bodyPr wrap="square" rtlCol="0">
            <a:spAutoFit/>
          </a:bodyPr>
          <a:lstStyle/>
          <a:p>
            <a:r>
              <a:rPr lang="en-US" altLang="zh-TW" sz="1000" dirty="0">
                <a:solidFill>
                  <a:srgbClr val="7030A0"/>
                </a:solidFill>
              </a:rPr>
              <a:t>pixel-wise self-attention similarity weight</a:t>
            </a:r>
            <a:endParaRPr lang="zh-TW" altLang="en-US" sz="1000" dirty="0">
              <a:solidFill>
                <a:srgbClr val="7030A0"/>
              </a:solidFill>
            </a:endParaRPr>
          </a:p>
        </p:txBody>
      </p:sp>
      <p:sp>
        <p:nvSpPr>
          <p:cNvPr id="9" name="文字方塊 8">
            <a:extLst>
              <a:ext uri="{FF2B5EF4-FFF2-40B4-BE49-F238E27FC236}">
                <a16:creationId xmlns:a16="http://schemas.microsoft.com/office/drawing/2014/main" id="{842EBFF2-22DB-2BBF-2E2C-F1993945D7C4}"/>
              </a:ext>
            </a:extLst>
          </p:cNvPr>
          <p:cNvSpPr txBox="1"/>
          <p:nvPr/>
        </p:nvSpPr>
        <p:spPr>
          <a:xfrm>
            <a:off x="7640400" y="4145458"/>
            <a:ext cx="345037"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0B30F951-4B70-BC3D-9322-6B50CF55EC5B}"/>
              </a:ext>
            </a:extLst>
          </p:cNvPr>
          <p:cNvSpPr txBox="1"/>
          <p:nvPr/>
        </p:nvSpPr>
        <p:spPr>
          <a:xfrm>
            <a:off x="7620781" y="3509544"/>
            <a:ext cx="4960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z</a:t>
            </a: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F12ACF92-6402-DA3F-2177-DAF50396F3CE}"/>
              </a:ext>
            </a:extLst>
          </p:cNvPr>
          <p:cNvSpPr txBox="1"/>
          <p:nvPr/>
        </p:nvSpPr>
        <p:spPr>
          <a:xfrm>
            <a:off x="5466971" y="3752210"/>
            <a:ext cx="586009"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j</a:t>
            </a: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2" name="圖片 11">
            <a:extLst>
              <a:ext uri="{FF2B5EF4-FFF2-40B4-BE49-F238E27FC236}">
                <a16:creationId xmlns:a16="http://schemas.microsoft.com/office/drawing/2014/main" id="{BC7BBAD4-CE13-FA4B-48CC-93B60C34F82A}"/>
              </a:ext>
            </a:extLst>
          </p:cNvPr>
          <p:cNvPicPr>
            <a:picLocks noChangeAspect="1"/>
          </p:cNvPicPr>
          <p:nvPr/>
        </p:nvPicPr>
        <p:blipFill>
          <a:blip r:embed="rId10"/>
          <a:stretch>
            <a:fillRect/>
          </a:stretch>
        </p:blipFill>
        <p:spPr>
          <a:xfrm>
            <a:off x="5526128" y="3972503"/>
            <a:ext cx="750681" cy="286602"/>
          </a:xfrm>
          <a:prstGeom prst="rect">
            <a:avLst/>
          </a:prstGeom>
        </p:spPr>
      </p:pic>
      <p:pic>
        <p:nvPicPr>
          <p:cNvPr id="13" name="圖片 12">
            <a:extLst>
              <a:ext uri="{FF2B5EF4-FFF2-40B4-BE49-F238E27FC236}">
                <a16:creationId xmlns:a16="http://schemas.microsoft.com/office/drawing/2014/main" id="{4F0DFBA8-A99E-6370-FC80-B746343C5ED4}"/>
              </a:ext>
            </a:extLst>
          </p:cNvPr>
          <p:cNvPicPr>
            <a:picLocks noChangeAspect="1"/>
          </p:cNvPicPr>
          <p:nvPr/>
        </p:nvPicPr>
        <p:blipFill>
          <a:blip r:embed="rId10"/>
          <a:stretch>
            <a:fillRect/>
          </a:stretch>
        </p:blipFill>
        <p:spPr>
          <a:xfrm>
            <a:off x="6876906" y="4638707"/>
            <a:ext cx="638234" cy="243671"/>
          </a:xfrm>
          <a:prstGeom prst="rect">
            <a:avLst/>
          </a:prstGeom>
        </p:spPr>
      </p:pic>
      <p:sp>
        <p:nvSpPr>
          <p:cNvPr id="3" name="文字方塊 2">
            <a:extLst>
              <a:ext uri="{FF2B5EF4-FFF2-40B4-BE49-F238E27FC236}">
                <a16:creationId xmlns:a16="http://schemas.microsoft.com/office/drawing/2014/main" id="{298DE1E0-21D5-D1B6-D844-E68DAB15B233}"/>
              </a:ext>
            </a:extLst>
          </p:cNvPr>
          <p:cNvSpPr txBox="1"/>
          <p:nvPr/>
        </p:nvSpPr>
        <p:spPr>
          <a:xfrm>
            <a:off x="7105513" y="867949"/>
            <a:ext cx="3450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9B615FD2-1367-742E-1E59-7C49A7B910A6}"/>
                  </a:ext>
                </a:extLst>
              </p:cNvPr>
              <p:cNvSpPr txBox="1"/>
              <p:nvPr/>
            </p:nvSpPr>
            <p:spPr>
              <a:xfrm>
                <a:off x="7145186" y="911699"/>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19" name="文字方塊 18">
                <a:extLst>
                  <a:ext uri="{FF2B5EF4-FFF2-40B4-BE49-F238E27FC236}">
                    <a16:creationId xmlns:a16="http://schemas.microsoft.com/office/drawing/2014/main" id="{9B615FD2-1367-742E-1E59-7C49A7B910A6}"/>
                  </a:ext>
                </a:extLst>
              </p:cNvPr>
              <p:cNvSpPr txBox="1">
                <a:spLocks noRot="1" noChangeAspect="1" noMove="1" noResize="1" noEditPoints="1" noAdjustHandles="1" noChangeArrowheads="1" noChangeShapeType="1" noTextEdit="1"/>
              </p:cNvSpPr>
              <p:nvPr/>
            </p:nvSpPr>
            <p:spPr>
              <a:xfrm>
                <a:off x="7145186" y="911699"/>
                <a:ext cx="609018" cy="246221"/>
              </a:xfrm>
              <a:prstGeom prst="rect">
                <a:avLst/>
              </a:prstGeom>
              <a:blipFill>
                <a:blip r:embed="rId11"/>
                <a:stretch>
                  <a:fillRect r="-17000"/>
                </a:stretch>
              </a:blipFill>
            </p:spPr>
            <p:txBody>
              <a:bodyPr/>
              <a:lstStyle/>
              <a:p>
                <a:r>
                  <a:rPr lang="zh-TW" altLang="en-US">
                    <a:noFill/>
                  </a:rPr>
                  <a:t> </a:t>
                </a:r>
              </a:p>
            </p:txBody>
          </p:sp>
        </mc:Fallback>
      </mc:AlternateContent>
      <p:sp>
        <p:nvSpPr>
          <p:cNvPr id="25" name="文字方塊 24">
            <a:extLst>
              <a:ext uri="{FF2B5EF4-FFF2-40B4-BE49-F238E27FC236}">
                <a16:creationId xmlns:a16="http://schemas.microsoft.com/office/drawing/2014/main" id="{F1A906B2-A1DA-E63A-D7DC-5B2C58805A86}"/>
              </a:ext>
            </a:extLst>
          </p:cNvPr>
          <p:cNvSpPr txBox="1"/>
          <p:nvPr/>
        </p:nvSpPr>
        <p:spPr>
          <a:xfrm>
            <a:off x="7606720" y="774987"/>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99D65085-CABD-6CB6-62AE-C1CE051D660A}"/>
                  </a:ext>
                </a:extLst>
              </p:cNvPr>
              <p:cNvSpPr txBox="1"/>
              <p:nvPr/>
            </p:nvSpPr>
            <p:spPr>
              <a:xfrm>
                <a:off x="6835576" y="4549752"/>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69" name="文字方塊 68">
                <a:extLst>
                  <a:ext uri="{FF2B5EF4-FFF2-40B4-BE49-F238E27FC236}">
                    <a16:creationId xmlns:a16="http://schemas.microsoft.com/office/drawing/2014/main" id="{99D65085-CABD-6CB6-62AE-C1CE051D660A}"/>
                  </a:ext>
                </a:extLst>
              </p:cNvPr>
              <p:cNvSpPr txBox="1">
                <a:spLocks noRot="1" noChangeAspect="1" noMove="1" noResize="1" noEditPoints="1" noAdjustHandles="1" noChangeArrowheads="1" noChangeShapeType="1" noTextEdit="1"/>
              </p:cNvSpPr>
              <p:nvPr/>
            </p:nvSpPr>
            <p:spPr>
              <a:xfrm>
                <a:off x="6835576" y="4549752"/>
                <a:ext cx="609018" cy="246221"/>
              </a:xfrm>
              <a:prstGeom prst="rect">
                <a:avLst/>
              </a:prstGeom>
              <a:blipFill>
                <a:blip r:embed="rId12"/>
                <a:stretch>
                  <a:fillRect r="-17000"/>
                </a:stretch>
              </a:blipFill>
            </p:spPr>
            <p:txBody>
              <a:bodyPr/>
              <a:lstStyle/>
              <a:p>
                <a:r>
                  <a:rPr lang="zh-TW" altLang="en-US">
                    <a:noFill/>
                  </a:rPr>
                  <a:t> </a:t>
                </a:r>
              </a:p>
            </p:txBody>
          </p:sp>
        </mc:Fallback>
      </mc:AlternateContent>
      <p:sp>
        <p:nvSpPr>
          <p:cNvPr id="70" name="文字方塊 69">
            <a:extLst>
              <a:ext uri="{FF2B5EF4-FFF2-40B4-BE49-F238E27FC236}">
                <a16:creationId xmlns:a16="http://schemas.microsoft.com/office/drawing/2014/main" id="{1AFAF074-DC24-158D-F964-1B4E0E73D2FB}"/>
              </a:ext>
            </a:extLst>
          </p:cNvPr>
          <p:cNvSpPr txBox="1"/>
          <p:nvPr/>
        </p:nvSpPr>
        <p:spPr>
          <a:xfrm>
            <a:off x="6531614" y="4971077"/>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71" name="文字方塊 70">
            <a:extLst>
              <a:ext uri="{FF2B5EF4-FFF2-40B4-BE49-F238E27FC236}">
                <a16:creationId xmlns:a16="http://schemas.microsoft.com/office/drawing/2014/main" id="{5AD40189-035E-B1E5-DEB1-1EC414E8655D}"/>
              </a:ext>
            </a:extLst>
          </p:cNvPr>
          <p:cNvSpPr txBox="1"/>
          <p:nvPr/>
        </p:nvSpPr>
        <p:spPr>
          <a:xfrm>
            <a:off x="5761866" y="5833037"/>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72" name="文字方塊 71">
            <a:extLst>
              <a:ext uri="{FF2B5EF4-FFF2-40B4-BE49-F238E27FC236}">
                <a16:creationId xmlns:a16="http://schemas.microsoft.com/office/drawing/2014/main" id="{5D5A0AB2-B186-7978-F988-B42FCCD097B2}"/>
              </a:ext>
            </a:extLst>
          </p:cNvPr>
          <p:cNvSpPr txBox="1"/>
          <p:nvPr/>
        </p:nvSpPr>
        <p:spPr>
          <a:xfrm>
            <a:off x="6379968" y="1152195"/>
            <a:ext cx="619166" cy="246221"/>
          </a:xfrm>
          <a:prstGeom prst="rect">
            <a:avLst/>
          </a:prstGeom>
          <a:noFill/>
        </p:spPr>
        <p:txBody>
          <a:bodyPr wrap="square" rtlCol="0">
            <a:spAutoFit/>
          </a:bodyPr>
          <a:lstStyle/>
          <a:p>
            <a:r>
              <a:rPr lang="en-US" altLang="zh-TW" sz="1000" dirty="0"/>
              <a:t>position</a:t>
            </a:r>
            <a:endParaRPr lang="zh-TW" altLang="en-US" sz="1000" dirty="0"/>
          </a:p>
        </p:txBody>
      </p:sp>
      <p:sp>
        <p:nvSpPr>
          <p:cNvPr id="73" name="文字方塊 72">
            <a:extLst>
              <a:ext uri="{FF2B5EF4-FFF2-40B4-BE49-F238E27FC236}">
                <a16:creationId xmlns:a16="http://schemas.microsoft.com/office/drawing/2014/main" id="{9BE5C85B-7744-136B-0CD4-599CFF73615A}"/>
              </a:ext>
            </a:extLst>
          </p:cNvPr>
          <p:cNvSpPr txBox="1"/>
          <p:nvPr/>
        </p:nvSpPr>
        <p:spPr>
          <a:xfrm>
            <a:off x="5914266" y="5985437"/>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74" name="文字方塊 73">
            <a:extLst>
              <a:ext uri="{FF2B5EF4-FFF2-40B4-BE49-F238E27FC236}">
                <a16:creationId xmlns:a16="http://schemas.microsoft.com/office/drawing/2014/main" id="{761E8FCC-3A0B-D638-4BB1-2BE05F176A99}"/>
              </a:ext>
            </a:extLst>
          </p:cNvPr>
          <p:cNvSpPr txBox="1"/>
          <p:nvPr/>
        </p:nvSpPr>
        <p:spPr>
          <a:xfrm>
            <a:off x="7999443" y="3694276"/>
            <a:ext cx="905015" cy="338554"/>
          </a:xfrm>
          <a:prstGeom prst="rect">
            <a:avLst/>
          </a:prstGeom>
          <a:noFill/>
        </p:spPr>
        <p:txBody>
          <a:bodyPr wrap="square" rtlCol="0">
            <a:spAutoFit/>
          </a:bodyPr>
          <a:lstStyle/>
          <a:p>
            <a:r>
              <a:rPr lang="en-US" altLang="zh-TW" sz="800" dirty="0"/>
              <a:t>Linear transformation</a:t>
            </a:r>
            <a:endParaRPr lang="zh-TW" altLang="en-US" sz="800" dirty="0"/>
          </a:p>
        </p:txBody>
      </p:sp>
      <p:sp>
        <p:nvSpPr>
          <p:cNvPr id="75" name="文字方塊 74">
            <a:extLst>
              <a:ext uri="{FF2B5EF4-FFF2-40B4-BE49-F238E27FC236}">
                <a16:creationId xmlns:a16="http://schemas.microsoft.com/office/drawing/2014/main" id="{A4BEDD6B-EBBF-CD0C-D66B-043B8919935A}"/>
              </a:ext>
            </a:extLst>
          </p:cNvPr>
          <p:cNvSpPr txBox="1"/>
          <p:nvPr/>
        </p:nvSpPr>
        <p:spPr>
          <a:xfrm>
            <a:off x="8531644" y="5658909"/>
            <a:ext cx="905015" cy="338554"/>
          </a:xfrm>
          <a:prstGeom prst="rect">
            <a:avLst/>
          </a:prstGeom>
          <a:noFill/>
        </p:spPr>
        <p:txBody>
          <a:bodyPr wrap="square" rtlCol="0">
            <a:spAutoFit/>
          </a:bodyPr>
          <a:lstStyle/>
          <a:p>
            <a:r>
              <a:rPr lang="en-US" altLang="zh-TW" sz="800" dirty="0"/>
              <a:t>Linear transformation</a:t>
            </a:r>
            <a:endParaRPr lang="zh-TW" altLang="en-US" sz="800" dirty="0"/>
          </a:p>
        </p:txBody>
      </p:sp>
      <p:sp>
        <p:nvSpPr>
          <p:cNvPr id="76" name="文字方塊 75">
            <a:extLst>
              <a:ext uri="{FF2B5EF4-FFF2-40B4-BE49-F238E27FC236}">
                <a16:creationId xmlns:a16="http://schemas.microsoft.com/office/drawing/2014/main" id="{D1AB5378-6265-EDD1-F61E-556BAAF664CD}"/>
              </a:ext>
            </a:extLst>
          </p:cNvPr>
          <p:cNvSpPr txBox="1"/>
          <p:nvPr/>
        </p:nvSpPr>
        <p:spPr>
          <a:xfrm>
            <a:off x="4048653" y="4150142"/>
            <a:ext cx="905015" cy="215444"/>
          </a:xfrm>
          <a:prstGeom prst="rect">
            <a:avLst/>
          </a:prstGeom>
          <a:noFill/>
        </p:spPr>
        <p:txBody>
          <a:bodyPr wrap="square" rtlCol="0">
            <a:spAutoFit/>
          </a:bodyPr>
          <a:lstStyle/>
          <a:p>
            <a:r>
              <a:rPr lang="en-US" altLang="zh-TW" sz="800" dirty="0"/>
              <a:t>Norm</a:t>
            </a:r>
            <a:endParaRPr lang="zh-TW" altLang="en-US" sz="800" dirty="0"/>
          </a:p>
        </p:txBody>
      </p:sp>
      <p:sp>
        <p:nvSpPr>
          <p:cNvPr id="77" name="文字方塊 76">
            <a:extLst>
              <a:ext uri="{FF2B5EF4-FFF2-40B4-BE49-F238E27FC236}">
                <a16:creationId xmlns:a16="http://schemas.microsoft.com/office/drawing/2014/main" id="{E3AF8EF4-452F-FCCD-4216-F87A281967EF}"/>
              </a:ext>
            </a:extLst>
          </p:cNvPr>
          <p:cNvSpPr txBox="1"/>
          <p:nvPr/>
        </p:nvSpPr>
        <p:spPr>
          <a:xfrm>
            <a:off x="5914266" y="3552607"/>
            <a:ext cx="1567021" cy="338554"/>
          </a:xfrm>
          <a:prstGeom prst="rect">
            <a:avLst/>
          </a:prstGeom>
          <a:noFill/>
        </p:spPr>
        <p:txBody>
          <a:bodyPr wrap="square">
            <a:spAutoFit/>
          </a:bodyPr>
          <a:lstStyle/>
          <a:p>
            <a:pPr marL="92075" indent="-92075"/>
            <a:r>
              <a:rPr lang="en-US" altLang="zh-TW" sz="800" dirty="0">
                <a:latin typeface="Times New Roman" panose="02020603050405020304" pitchFamily="18" charset="0"/>
                <a:cs typeface="Times New Roman" panose="02020603050405020304" pitchFamily="18" charset="0"/>
              </a:rPr>
              <a:t>Add &amp; Norm: </a:t>
            </a:r>
          </a:p>
          <a:p>
            <a:pPr marL="92075" indent="-92075"/>
            <a:r>
              <a:rPr lang="en-US" altLang="zh-TW" sz="800" dirty="0"/>
              <a:t>X’=</a:t>
            </a:r>
            <a:r>
              <a:rPr lang="en-US" altLang="zh-TW" sz="800" dirty="0" err="1"/>
              <a:t>LayerNorm</a:t>
            </a:r>
            <a:r>
              <a:rPr lang="en-US" altLang="zh-TW" sz="800" dirty="0"/>
              <a:t>(X + Sublayer(X))</a:t>
            </a:r>
            <a:endParaRPr lang="zh-TW" altLang="en-US" sz="800" dirty="0"/>
          </a:p>
        </p:txBody>
      </p:sp>
    </p:spTree>
    <p:extLst>
      <p:ext uri="{BB962C8B-B14F-4D97-AF65-F5344CB8AC3E}">
        <p14:creationId xmlns:p14="http://schemas.microsoft.com/office/powerpoint/2010/main" val="2613089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21644F4-6B6F-43DD-84D7-ACB7267D14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2C58EE-779D-4CD4-8328-B99275F96DF6}"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grpSp>
        <p:nvGrpSpPr>
          <p:cNvPr id="14" name="群組 13">
            <a:extLst>
              <a:ext uri="{FF2B5EF4-FFF2-40B4-BE49-F238E27FC236}">
                <a16:creationId xmlns:a16="http://schemas.microsoft.com/office/drawing/2014/main" id="{A56CE38E-BA4A-42A9-90AC-68C071D55D7B}"/>
              </a:ext>
            </a:extLst>
          </p:cNvPr>
          <p:cNvGrpSpPr/>
          <p:nvPr/>
        </p:nvGrpSpPr>
        <p:grpSpPr>
          <a:xfrm>
            <a:off x="4581812" y="2923596"/>
            <a:ext cx="4532338" cy="3827685"/>
            <a:chOff x="4581812" y="2923596"/>
            <a:chExt cx="4532338" cy="3827685"/>
          </a:xfrm>
        </p:grpSpPr>
        <p:pic>
          <p:nvPicPr>
            <p:cNvPr id="15" name="圖片 14">
              <a:extLst>
                <a:ext uri="{FF2B5EF4-FFF2-40B4-BE49-F238E27FC236}">
                  <a16:creationId xmlns:a16="http://schemas.microsoft.com/office/drawing/2014/main" id="{7608A123-279C-4B2C-99A2-85458661AB2A}"/>
                </a:ext>
              </a:extLst>
            </p:cNvPr>
            <p:cNvPicPr>
              <a:picLocks noChangeAspect="1"/>
            </p:cNvPicPr>
            <p:nvPr/>
          </p:nvPicPr>
          <p:blipFill rotWithShape="1">
            <a:blip r:embed="rId2"/>
            <a:srcRect l="12338" r="12825" b="39956"/>
            <a:stretch/>
          </p:blipFill>
          <p:spPr>
            <a:xfrm>
              <a:off x="5364327" y="3303079"/>
              <a:ext cx="3663392" cy="3156587"/>
            </a:xfrm>
            <a:prstGeom prst="rect">
              <a:avLst/>
            </a:prstGeom>
          </p:spPr>
        </p:pic>
        <p:sp>
          <p:nvSpPr>
            <p:cNvPr id="16" name="文字方塊 15">
              <a:extLst>
                <a:ext uri="{FF2B5EF4-FFF2-40B4-BE49-F238E27FC236}">
                  <a16:creationId xmlns:a16="http://schemas.microsoft.com/office/drawing/2014/main" id="{EB0E8277-BD78-41E8-AB67-C463D95184B0}"/>
                </a:ext>
              </a:extLst>
            </p:cNvPr>
            <p:cNvSpPr txBox="1"/>
            <p:nvPr/>
          </p:nvSpPr>
          <p:spPr>
            <a:xfrm rot="16200000">
              <a:off x="4473373" y="4692322"/>
              <a:ext cx="1639940" cy="306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Residual connection</a:t>
              </a:r>
              <a:endParaRPr kumimoji="0" lang="zh-TW" altLang="en-US"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 name="文字方塊 16">
              <a:extLst>
                <a:ext uri="{FF2B5EF4-FFF2-40B4-BE49-F238E27FC236}">
                  <a16:creationId xmlns:a16="http://schemas.microsoft.com/office/drawing/2014/main" id="{D8B59AC4-2802-48F1-BF71-A882B966AEF0}"/>
                </a:ext>
              </a:extLst>
            </p:cNvPr>
            <p:cNvSpPr txBox="1"/>
            <p:nvPr/>
          </p:nvSpPr>
          <p:spPr>
            <a:xfrm>
              <a:off x="5566794" y="6445050"/>
              <a:ext cx="2759585" cy="3062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Non-local block + identity function </a:t>
              </a:r>
              <a:endPar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8" name="矩形 17">
              <a:extLst>
                <a:ext uri="{FF2B5EF4-FFF2-40B4-BE49-F238E27FC236}">
                  <a16:creationId xmlns:a16="http://schemas.microsoft.com/office/drawing/2014/main" id="{9FE8DEC3-FD85-44E7-9865-BE7AD7B8FF00}"/>
                </a:ext>
              </a:extLst>
            </p:cNvPr>
            <p:cNvSpPr/>
            <p:nvPr/>
          </p:nvSpPr>
          <p:spPr>
            <a:xfrm>
              <a:off x="5496659" y="4334676"/>
              <a:ext cx="2137680" cy="1770390"/>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86AD1AA9-B082-40D9-9B7F-8BF4F148216C}"/>
                </a:ext>
              </a:extLst>
            </p:cNvPr>
            <p:cNvSpPr txBox="1"/>
            <p:nvPr/>
          </p:nvSpPr>
          <p:spPr>
            <a:xfrm>
              <a:off x="5879415" y="6038447"/>
              <a:ext cx="714857" cy="2756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Query Q</a:t>
              </a:r>
              <a:endPar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1" name="文字方塊 20">
              <a:extLst>
                <a:ext uri="{FF2B5EF4-FFF2-40B4-BE49-F238E27FC236}">
                  <a16:creationId xmlns:a16="http://schemas.microsoft.com/office/drawing/2014/main" id="{436B3912-751D-401C-B1B3-E9C907694768}"/>
                </a:ext>
              </a:extLst>
            </p:cNvPr>
            <p:cNvSpPr txBox="1"/>
            <p:nvPr/>
          </p:nvSpPr>
          <p:spPr>
            <a:xfrm>
              <a:off x="7105513" y="6029324"/>
              <a:ext cx="587261" cy="2756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 K</a:t>
              </a:r>
              <a:endPar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2" name="文字方塊 21">
              <a:extLst>
                <a:ext uri="{FF2B5EF4-FFF2-40B4-BE49-F238E27FC236}">
                  <a16:creationId xmlns:a16="http://schemas.microsoft.com/office/drawing/2014/main" id="{A46F48DC-D65A-4F88-8140-C4F953A5ABAF}"/>
                </a:ext>
              </a:extLst>
            </p:cNvPr>
            <p:cNvSpPr txBox="1"/>
            <p:nvPr/>
          </p:nvSpPr>
          <p:spPr>
            <a:xfrm>
              <a:off x="8161820" y="6035990"/>
              <a:ext cx="679194" cy="2756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Value V</a:t>
              </a:r>
              <a:endPar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 name="文字方塊 22">
              <a:extLst>
                <a:ext uri="{FF2B5EF4-FFF2-40B4-BE49-F238E27FC236}">
                  <a16:creationId xmlns:a16="http://schemas.microsoft.com/office/drawing/2014/main" id="{08F9DEE4-54CC-4898-9601-B6A055964E31}"/>
                </a:ext>
              </a:extLst>
            </p:cNvPr>
            <p:cNvSpPr txBox="1"/>
            <p:nvPr/>
          </p:nvSpPr>
          <p:spPr>
            <a:xfrm>
              <a:off x="5818342" y="5907996"/>
              <a:ext cx="1123228" cy="27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θ(x</a:t>
              </a:r>
              <a:r>
                <a:rPr kumimoji="0" lang="en-US" altLang="zh-TW" sz="12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C39AE678-C4F6-4EA8-A012-6A02E1540B60}"/>
                </a:ext>
              </a:extLst>
            </p:cNvPr>
            <p:cNvSpPr txBox="1"/>
            <p:nvPr/>
          </p:nvSpPr>
          <p:spPr>
            <a:xfrm>
              <a:off x="7205271" y="5895035"/>
              <a:ext cx="1035460" cy="27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12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2C95E4F0-83A5-48E0-937A-8B6B445B71BD}"/>
                </a:ext>
              </a:extLst>
            </p:cNvPr>
            <p:cNvSpPr txBox="1"/>
            <p:nvPr/>
          </p:nvSpPr>
          <p:spPr>
            <a:xfrm>
              <a:off x="5504444" y="4614935"/>
              <a:ext cx="586009"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j</a:t>
              </a: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6" name="圖片 25">
              <a:extLst>
                <a:ext uri="{FF2B5EF4-FFF2-40B4-BE49-F238E27FC236}">
                  <a16:creationId xmlns:a16="http://schemas.microsoft.com/office/drawing/2014/main" id="{EA1170A8-FDF3-43A3-86FE-86980610066C}"/>
                </a:ext>
              </a:extLst>
            </p:cNvPr>
            <p:cNvPicPr>
              <a:picLocks noChangeAspect="1"/>
            </p:cNvPicPr>
            <p:nvPr/>
          </p:nvPicPr>
          <p:blipFill rotWithShape="1">
            <a:blip r:embed="rId3"/>
            <a:srcRect t="20319"/>
            <a:stretch/>
          </p:blipFill>
          <p:spPr>
            <a:xfrm>
              <a:off x="6454061" y="4055294"/>
              <a:ext cx="1195493" cy="264125"/>
            </a:xfrm>
            <a:prstGeom prst="rect">
              <a:avLst/>
            </a:prstGeom>
          </p:spPr>
        </p:pic>
        <p:sp>
          <p:nvSpPr>
            <p:cNvPr id="27" name="矩形 26">
              <a:extLst>
                <a:ext uri="{FF2B5EF4-FFF2-40B4-BE49-F238E27FC236}">
                  <a16:creationId xmlns:a16="http://schemas.microsoft.com/office/drawing/2014/main" id="{F07679FA-1074-4816-AC92-64CC16C05E3A}"/>
                </a:ext>
              </a:extLst>
            </p:cNvPr>
            <p:cNvSpPr/>
            <p:nvPr/>
          </p:nvSpPr>
          <p:spPr>
            <a:xfrm>
              <a:off x="6693967" y="4006894"/>
              <a:ext cx="715345" cy="520939"/>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8" name="圖片 27">
              <a:extLst>
                <a:ext uri="{FF2B5EF4-FFF2-40B4-BE49-F238E27FC236}">
                  <a16:creationId xmlns:a16="http://schemas.microsoft.com/office/drawing/2014/main" id="{1E046C6C-8C9C-4C16-8C35-BB9DDF3B8E44}"/>
                </a:ext>
              </a:extLst>
            </p:cNvPr>
            <p:cNvPicPr>
              <a:picLocks noChangeAspect="1"/>
            </p:cNvPicPr>
            <p:nvPr/>
          </p:nvPicPr>
          <p:blipFill>
            <a:blip r:embed="rId4"/>
            <a:stretch>
              <a:fillRect/>
            </a:stretch>
          </p:blipFill>
          <p:spPr>
            <a:xfrm>
              <a:off x="6938957" y="3167311"/>
              <a:ext cx="1266932" cy="243148"/>
            </a:xfrm>
            <a:prstGeom prst="rect">
              <a:avLst/>
            </a:prstGeom>
            <a:ln w="19050">
              <a:solidFill>
                <a:srgbClr val="00B0F0"/>
              </a:solidFill>
            </a:ln>
          </p:spPr>
        </p:pic>
        <p:sp>
          <p:nvSpPr>
            <p:cNvPr id="29" name="文字方塊 28">
              <a:extLst>
                <a:ext uri="{FF2B5EF4-FFF2-40B4-BE49-F238E27FC236}">
                  <a16:creationId xmlns:a16="http://schemas.microsoft.com/office/drawing/2014/main" id="{F0BEB4FA-B486-4826-B762-4ABB12928523}"/>
                </a:ext>
              </a:extLst>
            </p:cNvPr>
            <p:cNvSpPr txBox="1"/>
            <p:nvPr/>
          </p:nvSpPr>
          <p:spPr>
            <a:xfrm>
              <a:off x="5657774" y="2923596"/>
              <a:ext cx="2780067" cy="3062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Non-local block +identity function </a:t>
              </a:r>
              <a:endParaRPr kumimoji="0" lang="zh-TW" altLang="en-US" sz="14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0" name="文字方塊 29">
              <a:extLst>
                <a:ext uri="{FF2B5EF4-FFF2-40B4-BE49-F238E27FC236}">
                  <a16:creationId xmlns:a16="http://schemas.microsoft.com/office/drawing/2014/main" id="{F7F1A9B5-CA3A-4A0E-B142-70912C3AD983}"/>
                </a:ext>
              </a:extLst>
            </p:cNvPr>
            <p:cNvSpPr txBox="1"/>
            <p:nvPr/>
          </p:nvSpPr>
          <p:spPr>
            <a:xfrm>
              <a:off x="5140225" y="3393987"/>
              <a:ext cx="973705" cy="4593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TxHxWx512??</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E1F8B1E2-E3D1-4307-A42C-C4088F5B1EE9}"/>
                </a:ext>
              </a:extLst>
            </p:cNvPr>
            <p:cNvSpPr txBox="1"/>
            <p:nvPr/>
          </p:nvSpPr>
          <p:spPr>
            <a:xfrm>
              <a:off x="4581812" y="3239871"/>
              <a:ext cx="173748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T = # frames input??</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32" name="箭號: 向右 31">
              <a:extLst>
                <a:ext uri="{FF2B5EF4-FFF2-40B4-BE49-F238E27FC236}">
                  <a16:creationId xmlns:a16="http://schemas.microsoft.com/office/drawing/2014/main" id="{6A35FFC5-112E-487E-A241-8F9A247DEA43}"/>
                </a:ext>
              </a:extLst>
            </p:cNvPr>
            <p:cNvSpPr/>
            <p:nvPr/>
          </p:nvSpPr>
          <p:spPr>
            <a:xfrm flipH="1">
              <a:off x="8307673" y="2962372"/>
              <a:ext cx="100388" cy="4078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540AE798-622E-40DF-8CAD-7B0118A08FDD}"/>
                </a:ext>
              </a:extLst>
            </p:cNvPr>
            <p:cNvSpPr txBox="1"/>
            <p:nvPr/>
          </p:nvSpPr>
          <p:spPr>
            <a:xfrm>
              <a:off x="7612473" y="4089338"/>
              <a:ext cx="345037"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25B3543F-CF1F-4610-8B80-9A8D29C12422}"/>
                </a:ext>
              </a:extLst>
            </p:cNvPr>
            <p:cNvSpPr txBox="1"/>
            <p:nvPr/>
          </p:nvSpPr>
          <p:spPr>
            <a:xfrm>
              <a:off x="6503609" y="4298586"/>
              <a:ext cx="354276" cy="2756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as</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F452B8D0-F9B0-47A3-813A-5ABC93B05C3D}"/>
                </a:ext>
              </a:extLst>
            </p:cNvPr>
            <p:cNvSpPr txBox="1"/>
            <p:nvPr/>
          </p:nvSpPr>
          <p:spPr>
            <a:xfrm>
              <a:off x="8143960" y="5860915"/>
              <a:ext cx="97019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12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12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36" name="圖片 35">
            <a:extLst>
              <a:ext uri="{FF2B5EF4-FFF2-40B4-BE49-F238E27FC236}">
                <a16:creationId xmlns:a16="http://schemas.microsoft.com/office/drawing/2014/main" id="{22931174-2C2E-4A45-BFC8-6F21B46198FC}"/>
              </a:ext>
            </a:extLst>
          </p:cNvPr>
          <p:cNvPicPr>
            <a:picLocks noChangeAspect="1"/>
          </p:cNvPicPr>
          <p:nvPr/>
        </p:nvPicPr>
        <p:blipFill rotWithShape="1">
          <a:blip r:embed="rId2"/>
          <a:srcRect t="60878"/>
          <a:stretch/>
        </p:blipFill>
        <p:spPr>
          <a:xfrm>
            <a:off x="4804345" y="1594455"/>
            <a:ext cx="4254427" cy="1252991"/>
          </a:xfrm>
          <a:prstGeom prst="rect">
            <a:avLst/>
          </a:prstGeom>
        </p:spPr>
      </p:pic>
      <p:grpSp>
        <p:nvGrpSpPr>
          <p:cNvPr id="37" name="群組 36">
            <a:extLst>
              <a:ext uri="{FF2B5EF4-FFF2-40B4-BE49-F238E27FC236}">
                <a16:creationId xmlns:a16="http://schemas.microsoft.com/office/drawing/2014/main" id="{5FF282BD-C653-4453-91FC-88D096CFA7E4}"/>
              </a:ext>
            </a:extLst>
          </p:cNvPr>
          <p:cNvGrpSpPr/>
          <p:nvPr/>
        </p:nvGrpSpPr>
        <p:grpSpPr>
          <a:xfrm>
            <a:off x="5794993" y="-19731"/>
            <a:ext cx="3263779" cy="1523254"/>
            <a:chOff x="49930" y="941931"/>
            <a:chExt cx="3263779" cy="1523254"/>
          </a:xfrm>
        </p:grpSpPr>
        <p:pic>
          <p:nvPicPr>
            <p:cNvPr id="38" name="圖片 37">
              <a:extLst>
                <a:ext uri="{FF2B5EF4-FFF2-40B4-BE49-F238E27FC236}">
                  <a16:creationId xmlns:a16="http://schemas.microsoft.com/office/drawing/2014/main" id="{5DC78B75-1634-4C8E-A7B3-99E7F72B2B58}"/>
                </a:ext>
              </a:extLst>
            </p:cNvPr>
            <p:cNvPicPr>
              <a:picLocks noChangeAspect="1"/>
            </p:cNvPicPr>
            <p:nvPr/>
          </p:nvPicPr>
          <p:blipFill rotWithShape="1">
            <a:blip r:embed="rId3"/>
            <a:srcRect t="20319"/>
            <a:stretch/>
          </p:blipFill>
          <p:spPr>
            <a:xfrm>
              <a:off x="655531" y="1036489"/>
              <a:ext cx="2290093" cy="505959"/>
            </a:xfrm>
            <a:prstGeom prst="rect">
              <a:avLst/>
            </a:prstGeom>
          </p:spPr>
        </p:pic>
        <p:sp>
          <p:nvSpPr>
            <p:cNvPr id="39" name="箭號: 向右 38">
              <a:extLst>
                <a:ext uri="{FF2B5EF4-FFF2-40B4-BE49-F238E27FC236}">
                  <a16:creationId xmlns:a16="http://schemas.microsoft.com/office/drawing/2014/main" id="{943BDCA4-9D6D-4115-8497-16549E71BE4D}"/>
                </a:ext>
              </a:extLst>
            </p:cNvPr>
            <p:cNvSpPr/>
            <p:nvPr/>
          </p:nvSpPr>
          <p:spPr>
            <a:xfrm>
              <a:off x="49930" y="1421310"/>
              <a:ext cx="166920" cy="40995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2D447E2E-8D4F-4861-B5CD-B9A5B0FBAC1F}"/>
                </a:ext>
              </a:extLst>
            </p:cNvPr>
            <p:cNvSpPr/>
            <p:nvPr/>
          </p:nvSpPr>
          <p:spPr>
            <a:xfrm>
              <a:off x="1082251" y="1017976"/>
              <a:ext cx="1381744" cy="49348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41" name="群組 40">
              <a:extLst>
                <a:ext uri="{FF2B5EF4-FFF2-40B4-BE49-F238E27FC236}">
                  <a16:creationId xmlns:a16="http://schemas.microsoft.com/office/drawing/2014/main" id="{418EB86A-ED88-4F45-B0B2-4EB367CB62C2}"/>
                </a:ext>
              </a:extLst>
            </p:cNvPr>
            <p:cNvGrpSpPr/>
            <p:nvPr/>
          </p:nvGrpSpPr>
          <p:grpSpPr>
            <a:xfrm>
              <a:off x="287444" y="1486580"/>
              <a:ext cx="3026265" cy="978605"/>
              <a:chOff x="80349" y="2854658"/>
              <a:chExt cx="3026265" cy="978605"/>
            </a:xfrm>
          </p:grpSpPr>
          <p:pic>
            <p:nvPicPr>
              <p:cNvPr id="45" name="圖片 44">
                <a:extLst>
                  <a:ext uri="{FF2B5EF4-FFF2-40B4-BE49-F238E27FC236}">
                    <a16:creationId xmlns:a16="http://schemas.microsoft.com/office/drawing/2014/main" id="{C6F65F90-9BDB-48B1-A834-2A3B21637EA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0349" y="3294184"/>
                <a:ext cx="2281759" cy="346889"/>
              </a:xfrm>
              <a:prstGeom prst="rect">
                <a:avLst/>
              </a:prstGeom>
            </p:spPr>
          </p:pic>
          <p:sp>
            <p:nvSpPr>
              <p:cNvPr id="46" name="矩形 45">
                <a:extLst>
                  <a:ext uri="{FF2B5EF4-FFF2-40B4-BE49-F238E27FC236}">
                    <a16:creationId xmlns:a16="http://schemas.microsoft.com/office/drawing/2014/main" id="{8400C82C-4171-4B91-B434-4307E4C84016}"/>
                  </a:ext>
                </a:extLst>
              </p:cNvPr>
              <p:cNvSpPr/>
              <p:nvPr/>
            </p:nvSpPr>
            <p:spPr>
              <a:xfrm>
                <a:off x="1832834" y="3248261"/>
                <a:ext cx="428902" cy="22141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CABC69BD-98F2-4740-9597-49A7C5DE15B0}"/>
                  </a:ext>
                </a:extLst>
              </p:cNvPr>
              <p:cNvSpPr/>
              <p:nvPr/>
            </p:nvSpPr>
            <p:spPr>
              <a:xfrm>
                <a:off x="2085181" y="3556264"/>
                <a:ext cx="102143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scaling factor</a:t>
                </a:r>
                <a:endPar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 name="矩形 47">
                <a:extLst>
                  <a:ext uri="{FF2B5EF4-FFF2-40B4-BE49-F238E27FC236}">
                    <a16:creationId xmlns:a16="http://schemas.microsoft.com/office/drawing/2014/main" id="{670B5BA5-FC7E-497B-B89B-C781D11476CC}"/>
                  </a:ext>
                </a:extLst>
              </p:cNvPr>
              <p:cNvSpPr/>
              <p:nvPr/>
            </p:nvSpPr>
            <p:spPr>
              <a:xfrm>
                <a:off x="1916635" y="3499063"/>
                <a:ext cx="283688" cy="15704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矩形 48">
                <a:extLst>
                  <a:ext uri="{FF2B5EF4-FFF2-40B4-BE49-F238E27FC236}">
                    <a16:creationId xmlns:a16="http://schemas.microsoft.com/office/drawing/2014/main" id="{EFBF1D0C-EE02-4E1D-8CA2-07B1966E95E0}"/>
                  </a:ext>
                </a:extLst>
              </p:cNvPr>
              <p:cNvSpPr/>
              <p:nvPr/>
            </p:nvSpPr>
            <p:spPr>
              <a:xfrm>
                <a:off x="1370625" y="3199344"/>
                <a:ext cx="876730" cy="4780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393A0A4F-044A-412C-8563-E62A3A76BE3F}"/>
                  </a:ext>
                </a:extLst>
              </p:cNvPr>
              <p:cNvSpPr txBox="1"/>
              <p:nvPr/>
            </p:nvSpPr>
            <p:spPr>
              <a:xfrm>
                <a:off x="1293957" y="2977411"/>
                <a:ext cx="15515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Softmax</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()=weights </a:t>
                </a:r>
                <a:r>
                  <a:rPr kumimoji="0" lang="en-US" altLang="zh-CN"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of</a:t>
                </a:r>
                <a:r>
                  <a:rPr kumimoji="0" lang="zh-CN" altLang="en-US"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V</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7A1ADA4F-5138-45F6-AACC-B98EF682AEC2}"/>
                  </a:ext>
                </a:extLst>
              </p:cNvPr>
              <p:cNvSpPr txBox="1"/>
              <p:nvPr/>
            </p:nvSpPr>
            <p:spPr>
              <a:xfrm>
                <a:off x="1281293" y="2854658"/>
                <a:ext cx="175368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Normalize the attention weight to 0~1</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 name="矩形 51">
                <a:extLst>
                  <a:ext uri="{FF2B5EF4-FFF2-40B4-BE49-F238E27FC236}">
                    <a16:creationId xmlns:a16="http://schemas.microsoft.com/office/drawing/2014/main" id="{54E5CF7A-FB32-48B1-BA33-595AC98C7B2C}"/>
                  </a:ext>
                </a:extLst>
              </p:cNvPr>
              <p:cNvSpPr/>
              <p:nvPr/>
            </p:nvSpPr>
            <p:spPr>
              <a:xfrm>
                <a:off x="695584" y="3359065"/>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42" name="文字方塊 41">
              <a:extLst>
                <a:ext uri="{FF2B5EF4-FFF2-40B4-BE49-F238E27FC236}">
                  <a16:creationId xmlns:a16="http://schemas.microsoft.com/office/drawing/2014/main" id="{4A76C520-7459-4D3E-825A-6CC0CE0B886C}"/>
                </a:ext>
              </a:extLst>
            </p:cNvPr>
            <p:cNvSpPr txBox="1"/>
            <p:nvPr/>
          </p:nvSpPr>
          <p:spPr>
            <a:xfrm>
              <a:off x="2472105" y="1208440"/>
              <a:ext cx="76698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=V</a:t>
              </a:r>
              <a:endParaRPr kumimoji="0" lang="zh-TW" altLang="en-US" sz="10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B7AF1EC3-1494-4898-A365-FE2F7EEADD0F}"/>
                </a:ext>
              </a:extLst>
            </p:cNvPr>
            <p:cNvSpPr txBox="1"/>
            <p:nvPr/>
          </p:nvSpPr>
          <p:spPr>
            <a:xfrm>
              <a:off x="1889276" y="941931"/>
              <a:ext cx="9121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as </a:t>
              </a:r>
              <a:r>
                <a:rPr kumimoji="0" lang="en-US" altLang="zh-TW" sz="1000" b="0" i="0" u="none" strike="noStrike" kern="1200" cap="none" spc="0" normalizeH="0" baseline="0" noProof="0" dirty="0" err="1">
                  <a:ln>
                    <a:noFill/>
                  </a:ln>
                  <a:solidFill>
                    <a:srgbClr val="FF0000"/>
                  </a:solidFill>
                  <a:effectLst/>
                  <a:uLnTx/>
                  <a:uFillTx/>
                  <a:latin typeface="Calibri" panose="020F0502020204030204"/>
                  <a:ea typeface="新細明體" panose="02020500000000000000" pitchFamily="18" charset="-120"/>
                  <a:cs typeface="+mn-cs"/>
                </a:rPr>
                <a:t>softmax</a:t>
              </a:r>
              <a:r>
                <a:rPr kumimoji="0" lang="en-US" altLang="zh-TW" sz="10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44" name="左大括弧 43">
              <a:extLst>
                <a:ext uri="{FF2B5EF4-FFF2-40B4-BE49-F238E27FC236}">
                  <a16:creationId xmlns:a16="http://schemas.microsoft.com/office/drawing/2014/main" id="{1E45F7B7-46EB-4D71-A2BB-FE5F428C4179}"/>
                </a:ext>
              </a:extLst>
            </p:cNvPr>
            <p:cNvSpPr/>
            <p:nvPr/>
          </p:nvSpPr>
          <p:spPr>
            <a:xfrm>
              <a:off x="208802" y="1220609"/>
              <a:ext cx="247148" cy="83099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53" name="文字方塊 52">
            <a:extLst>
              <a:ext uri="{FF2B5EF4-FFF2-40B4-BE49-F238E27FC236}">
                <a16:creationId xmlns:a16="http://schemas.microsoft.com/office/drawing/2014/main" id="{4D0CC1E7-7B5C-4110-AC2B-2C9542848BB4}"/>
              </a:ext>
            </a:extLst>
          </p:cNvPr>
          <p:cNvSpPr txBox="1"/>
          <p:nvPr/>
        </p:nvSpPr>
        <p:spPr>
          <a:xfrm>
            <a:off x="5038798" y="235453"/>
            <a:ext cx="11168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Non-Local NN</a:t>
            </a:r>
            <a:endParaRPr kumimoji="0" lang="zh-TW" altLang="en-US" sz="1200" b="1"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B8CE9C32-E7E3-6501-607D-A6D5AC3BB0C7}"/>
              </a:ext>
            </a:extLst>
          </p:cNvPr>
          <p:cNvGrpSpPr/>
          <p:nvPr/>
        </p:nvGrpSpPr>
        <p:grpSpPr>
          <a:xfrm>
            <a:off x="-71001" y="2854658"/>
            <a:ext cx="3177615" cy="4061620"/>
            <a:chOff x="-71001" y="2854658"/>
            <a:chExt cx="3177615" cy="4061620"/>
          </a:xfrm>
        </p:grpSpPr>
        <p:grpSp>
          <p:nvGrpSpPr>
            <p:cNvPr id="3" name="群組 2">
              <a:extLst>
                <a:ext uri="{FF2B5EF4-FFF2-40B4-BE49-F238E27FC236}">
                  <a16:creationId xmlns:a16="http://schemas.microsoft.com/office/drawing/2014/main" id="{24FF7BA7-A0FC-BDAF-3D8E-8593B3E4AEE8}"/>
                </a:ext>
              </a:extLst>
            </p:cNvPr>
            <p:cNvGrpSpPr/>
            <p:nvPr/>
          </p:nvGrpSpPr>
          <p:grpSpPr>
            <a:xfrm>
              <a:off x="-71001" y="3734296"/>
              <a:ext cx="3053636" cy="3073458"/>
              <a:chOff x="175531" y="3806826"/>
              <a:chExt cx="3053636" cy="3073458"/>
            </a:xfrm>
          </p:grpSpPr>
          <p:pic>
            <p:nvPicPr>
              <p:cNvPr id="75" name="圖片 74">
                <a:extLst>
                  <a:ext uri="{FF2B5EF4-FFF2-40B4-BE49-F238E27FC236}">
                    <a16:creationId xmlns:a16="http://schemas.microsoft.com/office/drawing/2014/main" id="{67F16458-A234-F4FE-99EC-D530DE5344CE}"/>
                  </a:ext>
                </a:extLst>
              </p:cNvPr>
              <p:cNvPicPr>
                <a:picLocks noChangeAspect="1"/>
              </p:cNvPicPr>
              <p:nvPr/>
            </p:nvPicPr>
            <p:blipFill>
              <a:blip r:embed="rId7"/>
              <a:stretch>
                <a:fillRect/>
              </a:stretch>
            </p:blipFill>
            <p:spPr>
              <a:xfrm>
                <a:off x="752667" y="3806826"/>
                <a:ext cx="2476500" cy="2914650"/>
              </a:xfrm>
              <a:prstGeom prst="rect">
                <a:avLst/>
              </a:prstGeom>
            </p:spPr>
          </p:pic>
          <p:sp>
            <p:nvSpPr>
              <p:cNvPr id="76" name="矩形 75">
                <a:extLst>
                  <a:ext uri="{FF2B5EF4-FFF2-40B4-BE49-F238E27FC236}">
                    <a16:creationId xmlns:a16="http://schemas.microsoft.com/office/drawing/2014/main" id="{0ECA7406-EF02-6CAC-E829-B90A90185D79}"/>
                  </a:ext>
                </a:extLst>
              </p:cNvPr>
              <p:cNvSpPr/>
              <p:nvPr/>
            </p:nvSpPr>
            <p:spPr>
              <a:xfrm>
                <a:off x="1232645" y="6582976"/>
                <a:ext cx="987771"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dimension </a:t>
                </a:r>
                <a:r>
                  <a:rPr lang="en-US" altLang="zh-TW" sz="1200" i="1" dirty="0" err="1">
                    <a:latin typeface="Times New Roman" panose="02020603050405020304" pitchFamily="18" charset="0"/>
                    <a:cs typeface="Times New Roman" panose="02020603050405020304" pitchFamily="18" charset="0"/>
                  </a:rPr>
                  <a:t>d</a:t>
                </a:r>
                <a:r>
                  <a:rPr lang="en-US" altLang="zh-TW" sz="1200" i="1" baseline="-25000" dirty="0" err="1">
                    <a:latin typeface="Times New Roman" panose="02020603050405020304" pitchFamily="18" charset="0"/>
                    <a:cs typeface="Times New Roman" panose="02020603050405020304" pitchFamily="18" charset="0"/>
                  </a:rPr>
                  <a:t>k</a:t>
                </a:r>
                <a:endParaRPr lang="zh-TW" altLang="en-US" sz="1200" i="1" baseline="-25000"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AAEDBFF8-2490-4FAB-600B-926D9343C91A}"/>
                  </a:ext>
                </a:extLst>
              </p:cNvPr>
              <p:cNvSpPr/>
              <p:nvPr/>
            </p:nvSpPr>
            <p:spPr>
              <a:xfrm>
                <a:off x="942116" y="6408853"/>
                <a:ext cx="553357"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Input:</a:t>
                </a:r>
                <a:endParaRPr lang="zh-TW" altLang="en-US" sz="1200"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833CC401-00D9-CA57-F217-6B5BC782CBFD}"/>
                  </a:ext>
                </a:extLst>
              </p:cNvPr>
              <p:cNvSpPr/>
              <p:nvPr/>
            </p:nvSpPr>
            <p:spPr>
              <a:xfrm>
                <a:off x="2341773" y="6603285"/>
                <a:ext cx="311304" cy="276999"/>
              </a:xfrm>
              <a:prstGeom prst="rect">
                <a:avLst/>
              </a:prstGeom>
            </p:spPr>
            <p:txBody>
              <a:bodyPr wrap="none">
                <a:spAutoFit/>
              </a:bodyPr>
              <a:lstStyle/>
              <a:p>
                <a:r>
                  <a:rPr lang="en-US" altLang="zh-TW" sz="1200" i="1" dirty="0">
                    <a:latin typeface="Times New Roman" panose="02020603050405020304" pitchFamily="18" charset="0"/>
                    <a:cs typeface="Times New Roman" panose="02020603050405020304" pitchFamily="18" charset="0"/>
                  </a:rPr>
                  <a:t>d</a:t>
                </a:r>
                <a:r>
                  <a:rPr lang="en-US" altLang="zh-TW" sz="1200" i="1" baseline="-25000" dirty="0">
                    <a:latin typeface="Times New Roman" panose="02020603050405020304" pitchFamily="18" charset="0"/>
                    <a:cs typeface="Times New Roman" panose="02020603050405020304" pitchFamily="18" charset="0"/>
                  </a:rPr>
                  <a:t>v</a:t>
                </a:r>
                <a:endParaRPr lang="zh-TW" altLang="en-US" sz="1200" i="1" baseline="-25000"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D3267396-BA5C-502C-5AEB-D9EC042B0FB2}"/>
                  </a:ext>
                </a:extLst>
              </p:cNvPr>
              <p:cNvSpPr/>
              <p:nvPr/>
            </p:nvSpPr>
            <p:spPr>
              <a:xfrm>
                <a:off x="550481" y="5965897"/>
                <a:ext cx="822661" cy="246221"/>
              </a:xfrm>
              <a:prstGeom prst="rect">
                <a:avLst/>
              </a:prstGeom>
            </p:spPr>
            <p:txBody>
              <a:bodyPr wrap="none">
                <a:spAutoFit/>
              </a:bodyPr>
              <a:lstStyle/>
              <a:p>
                <a:r>
                  <a:rPr lang="en-US" altLang="zh-TW" sz="1000" dirty="0">
                    <a:latin typeface="Times New Roman" panose="02020603050405020304" pitchFamily="18" charset="0"/>
                    <a:cs typeface="Times New Roman" panose="02020603050405020304" pitchFamily="18" charset="0"/>
                  </a:rPr>
                  <a:t>dot products</a:t>
                </a:r>
                <a:endParaRPr lang="zh-TW" altLang="en-US" sz="1000" dirty="0">
                  <a:latin typeface="Times New Roman" panose="02020603050405020304" pitchFamily="18" charset="0"/>
                  <a:cs typeface="Times New Roman" panose="02020603050405020304" pitchFamily="18" charset="0"/>
                </a:endParaRPr>
              </a:p>
            </p:txBody>
          </p:sp>
          <p:sp>
            <p:nvSpPr>
              <p:cNvPr id="80" name="文字方塊 79">
                <a:extLst>
                  <a:ext uri="{FF2B5EF4-FFF2-40B4-BE49-F238E27FC236}">
                    <a16:creationId xmlns:a16="http://schemas.microsoft.com/office/drawing/2014/main" id="{652130BC-48B8-6F3E-69D0-38424D641E24}"/>
                  </a:ext>
                </a:extLst>
              </p:cNvPr>
              <p:cNvSpPr txBox="1"/>
              <p:nvPr/>
            </p:nvSpPr>
            <p:spPr>
              <a:xfrm>
                <a:off x="175531" y="4464972"/>
                <a:ext cx="1067660" cy="553998"/>
              </a:xfrm>
              <a:prstGeom prst="rect">
                <a:avLst/>
              </a:prstGeom>
              <a:noFill/>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Normalize the attention weight to 0~1</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77716AD5-3211-8F81-E539-186C15F1C660}"/>
                      </a:ext>
                    </a:extLst>
                  </p:cNvPr>
                  <p:cNvSpPr/>
                  <p:nvPr/>
                </p:nvSpPr>
                <p:spPr>
                  <a:xfrm>
                    <a:off x="207939" y="5595607"/>
                    <a:ext cx="1174552" cy="261738"/>
                  </a:xfrm>
                  <a:prstGeom prst="rect">
                    <a:avLst/>
                  </a:prstGeom>
                </p:spPr>
                <p:txBody>
                  <a:bodyPr wrap="none">
                    <a:spAutoFit/>
                  </a:bodyPr>
                  <a:lstStyle/>
                  <a:p>
                    <a:r>
                      <a:rPr lang="en-US" altLang="zh-TW" sz="1000" dirty="0">
                        <a:latin typeface="Times New Roman" panose="02020603050405020304" pitchFamily="18" charset="0"/>
                        <a:cs typeface="Times New Roman" panose="02020603050405020304" pitchFamily="18" charset="0"/>
                      </a:rPr>
                      <a:t>divide each by </a:t>
                    </a:r>
                    <a14:m>
                      <m:oMath xmlns:m="http://schemas.openxmlformats.org/officeDocument/2006/math">
                        <m:rad>
                          <m:radPr>
                            <m:degHide m:val="on"/>
                            <m:ctrlPr>
                              <a:rPr lang="en-US" altLang="zh-TW" sz="1000" i="1" smtClean="0">
                                <a:latin typeface="Cambria Math" panose="02040503050406030204" pitchFamily="18" charset="0"/>
                                <a:cs typeface="Times New Roman" panose="02020603050405020304" pitchFamily="18" charset="0"/>
                              </a:rPr>
                            </m:ctrlPr>
                          </m:radPr>
                          <m:deg/>
                          <m:e>
                            <m:r>
                              <m:rPr>
                                <m:nor/>
                              </m:rPr>
                              <a:rPr lang="en-US" altLang="zh-TW" sz="1000" i="1" dirty="0" smtClean="0">
                                <a:latin typeface="Times New Roman" panose="02020603050405020304" pitchFamily="18" charset="0"/>
                                <a:cs typeface="Times New Roman" panose="02020603050405020304" pitchFamily="18" charset="0"/>
                              </a:rPr>
                              <m:t>d</m:t>
                            </m:r>
                            <m:r>
                              <m:rPr>
                                <m:nor/>
                              </m:rPr>
                              <a:rPr lang="en-US" altLang="zh-TW" sz="1000" i="1" baseline="-25000" dirty="0" smtClean="0">
                                <a:latin typeface="Times New Roman" panose="02020603050405020304" pitchFamily="18" charset="0"/>
                                <a:cs typeface="Times New Roman" panose="02020603050405020304" pitchFamily="18" charset="0"/>
                              </a:rPr>
                              <m:t>k</m:t>
                            </m:r>
                            <m:r>
                              <m:rPr>
                                <m:nor/>
                              </m:rPr>
                              <a:rPr lang="zh-TW" altLang="en-US" sz="1000" i="1" baseline="-25000" dirty="0" smtClean="0">
                                <a:latin typeface="Times New Roman" panose="02020603050405020304" pitchFamily="18" charset="0"/>
                                <a:cs typeface="Times New Roman" panose="02020603050405020304" pitchFamily="18" charset="0"/>
                              </a:rPr>
                              <m:t> </m:t>
                            </m:r>
                          </m:e>
                        </m:rad>
                      </m:oMath>
                    </a14:m>
                    <a:endParaRPr lang="zh-TW" altLang="en-US" sz="1000" i="1" baseline="-25000" dirty="0">
                      <a:latin typeface="Times New Roman" panose="02020603050405020304" pitchFamily="18" charset="0"/>
                      <a:cs typeface="Times New Roman" panose="02020603050405020304" pitchFamily="18" charset="0"/>
                    </a:endParaRPr>
                  </a:p>
                </p:txBody>
              </p:sp>
            </mc:Choice>
            <mc:Fallback xmlns="">
              <p:sp>
                <p:nvSpPr>
                  <p:cNvPr id="53" name="矩形 52">
                    <a:extLst>
                      <a:ext uri="{FF2B5EF4-FFF2-40B4-BE49-F238E27FC236}">
                        <a16:creationId xmlns:a16="http://schemas.microsoft.com/office/drawing/2014/main" id="{8C71B40C-5494-4986-A5FA-6A5A1AE54CAD}"/>
                      </a:ext>
                    </a:extLst>
                  </p:cNvPr>
                  <p:cNvSpPr>
                    <a:spLocks noRot="1" noChangeAspect="1" noMove="1" noResize="1" noEditPoints="1" noAdjustHandles="1" noChangeArrowheads="1" noChangeShapeType="1" noTextEdit="1"/>
                  </p:cNvSpPr>
                  <p:nvPr/>
                </p:nvSpPr>
                <p:spPr>
                  <a:xfrm>
                    <a:off x="207939" y="5595607"/>
                    <a:ext cx="1174552" cy="261738"/>
                  </a:xfrm>
                  <a:prstGeom prst="rect">
                    <a:avLst/>
                  </a:prstGeom>
                  <a:blipFill>
                    <a:blip r:embed="rId8"/>
                    <a:stretch>
                      <a:fillRect b="-13953"/>
                    </a:stretch>
                  </a:blipFill>
                </p:spPr>
                <p:txBody>
                  <a:bodyPr/>
                  <a:lstStyle/>
                  <a:p>
                    <a:r>
                      <a:rPr lang="zh-TW" altLang="en-US">
                        <a:noFill/>
                      </a:rPr>
                      <a:t> </a:t>
                    </a:r>
                  </a:p>
                </p:txBody>
              </p:sp>
            </mc:Fallback>
          </mc:AlternateContent>
          <p:sp>
            <p:nvSpPr>
              <p:cNvPr id="82" name="文字方塊 81">
                <a:extLst>
                  <a:ext uri="{FF2B5EF4-FFF2-40B4-BE49-F238E27FC236}">
                    <a16:creationId xmlns:a16="http://schemas.microsoft.com/office/drawing/2014/main" id="{F5ECA5EF-5B32-B5D3-E78C-226316994E10}"/>
                  </a:ext>
                </a:extLst>
              </p:cNvPr>
              <p:cNvSpPr txBox="1"/>
              <p:nvPr/>
            </p:nvSpPr>
            <p:spPr>
              <a:xfrm>
                <a:off x="207939" y="4939186"/>
                <a:ext cx="1161065" cy="707886"/>
              </a:xfrm>
              <a:prstGeom prst="rect">
                <a:avLst/>
              </a:prstGeom>
              <a:noFill/>
            </p:spPr>
            <p:txBody>
              <a:bodyPr wrap="square" rtlCol="0">
                <a:spAutoFit/>
              </a:bodyPr>
              <a:lstStyle/>
              <a:p>
                <a:r>
                  <a:rPr lang="en-US" altLang="zh-TW" sz="800" dirty="0">
                    <a:solidFill>
                      <a:srgbClr val="00B0F0"/>
                    </a:solidFill>
                    <a:latin typeface="Times New Roman" panose="02020603050405020304" pitchFamily="18" charset="0"/>
                    <a:cs typeface="Times New Roman" panose="02020603050405020304" pitchFamily="18" charset="0"/>
                  </a:rPr>
                  <a:t>Mask: Only for decoder</a:t>
                </a:r>
              </a:p>
              <a:p>
                <a:r>
                  <a:rPr lang="en-US" altLang="zh-TW" sz="800" dirty="0">
                    <a:solidFill>
                      <a:srgbClr val="00B0F0"/>
                    </a:solidFill>
                    <a:latin typeface="Times New Roman" panose="02020603050405020304" pitchFamily="18" charset="0"/>
                    <a:cs typeface="Times New Roman" panose="02020603050405020304" pitchFamily="18" charset="0"/>
                  </a:rPr>
                  <a:t>J: Limit its attention region, like center pixel with Gaussian distribution mask</a:t>
                </a:r>
                <a:endParaRPr lang="zh-TW" altLang="en-US" sz="800" dirty="0">
                  <a:solidFill>
                    <a:srgbClr val="00B0F0"/>
                  </a:solidFill>
                  <a:latin typeface="Times New Roman" panose="02020603050405020304" pitchFamily="18" charset="0"/>
                  <a:cs typeface="Times New Roman" panose="02020603050405020304" pitchFamily="18" charset="0"/>
                </a:endParaRPr>
              </a:p>
            </p:txBody>
          </p:sp>
          <p:sp>
            <p:nvSpPr>
              <p:cNvPr id="83" name="橢圓 82">
                <a:extLst>
                  <a:ext uri="{FF2B5EF4-FFF2-40B4-BE49-F238E27FC236}">
                    <a16:creationId xmlns:a16="http://schemas.microsoft.com/office/drawing/2014/main" id="{622F4017-39F9-DAE3-DE5F-34D06D04DB9E}"/>
                  </a:ext>
                </a:extLst>
              </p:cNvPr>
              <p:cNvSpPr/>
              <p:nvPr/>
            </p:nvSpPr>
            <p:spPr>
              <a:xfrm>
                <a:off x="1243190" y="5106285"/>
                <a:ext cx="1098583" cy="35025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 name="矩形 4">
              <a:extLst>
                <a:ext uri="{FF2B5EF4-FFF2-40B4-BE49-F238E27FC236}">
                  <a16:creationId xmlns:a16="http://schemas.microsoft.com/office/drawing/2014/main" id="{59CAD282-77F3-F5FC-92DA-975579ECF65F}"/>
                </a:ext>
              </a:extLst>
            </p:cNvPr>
            <p:cNvSpPr/>
            <p:nvPr/>
          </p:nvSpPr>
          <p:spPr>
            <a:xfrm>
              <a:off x="996658" y="4139353"/>
              <a:ext cx="1561621" cy="218466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F184EC68-98FA-B9A4-A445-CB195E38A30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0349" y="3294184"/>
              <a:ext cx="2281759" cy="346889"/>
            </a:xfrm>
            <a:prstGeom prst="rect">
              <a:avLst/>
            </a:prstGeom>
          </p:spPr>
        </p:pic>
        <p:sp>
          <p:nvSpPr>
            <p:cNvPr id="8" name="矩形 7">
              <a:extLst>
                <a:ext uri="{FF2B5EF4-FFF2-40B4-BE49-F238E27FC236}">
                  <a16:creationId xmlns:a16="http://schemas.microsoft.com/office/drawing/2014/main" id="{FC5D861A-F1DD-50F7-EEFD-A134CF2B0109}"/>
                </a:ext>
              </a:extLst>
            </p:cNvPr>
            <p:cNvSpPr/>
            <p:nvPr/>
          </p:nvSpPr>
          <p:spPr>
            <a:xfrm>
              <a:off x="1832834" y="3248261"/>
              <a:ext cx="428902" cy="22141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2679A4D0-1BB2-2269-D389-66DE47BF7141}"/>
                </a:ext>
              </a:extLst>
            </p:cNvPr>
            <p:cNvSpPr/>
            <p:nvPr/>
          </p:nvSpPr>
          <p:spPr>
            <a:xfrm>
              <a:off x="2085181" y="3556264"/>
              <a:ext cx="1021433" cy="276999"/>
            </a:xfrm>
            <a:prstGeom prst="rect">
              <a:avLst/>
            </a:prstGeom>
          </p:spPr>
          <p:txBody>
            <a:bodyPr wrap="none">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scaling factor</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CC9C85D9-B764-5C79-7564-81F3B869904B}"/>
                </a:ext>
              </a:extLst>
            </p:cNvPr>
            <p:cNvSpPr/>
            <p:nvPr/>
          </p:nvSpPr>
          <p:spPr>
            <a:xfrm>
              <a:off x="1916635" y="3499063"/>
              <a:ext cx="283688" cy="15704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85AC1F4-915A-0613-6DE0-8CF40B725ED8}"/>
                </a:ext>
              </a:extLst>
            </p:cNvPr>
            <p:cNvSpPr/>
            <p:nvPr/>
          </p:nvSpPr>
          <p:spPr>
            <a:xfrm>
              <a:off x="1370625" y="3199344"/>
              <a:ext cx="876730" cy="478054"/>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05AA4CFD-DE8F-DF9A-35D9-DE80925A9E70}"/>
                </a:ext>
              </a:extLst>
            </p:cNvPr>
            <p:cNvSpPr txBox="1"/>
            <p:nvPr/>
          </p:nvSpPr>
          <p:spPr>
            <a:xfrm>
              <a:off x="1293957" y="2977411"/>
              <a:ext cx="1551524" cy="246221"/>
            </a:xfrm>
            <a:prstGeom prst="rect">
              <a:avLst/>
            </a:prstGeom>
            <a:noFill/>
          </p:spPr>
          <p:txBody>
            <a:bodyPr wrap="square" rtlCol="0">
              <a:spAutoFit/>
            </a:bodyPr>
            <a:lstStyle/>
            <a:p>
              <a:r>
                <a:rPr lang="en-US" altLang="zh-TW" sz="1000" dirty="0" err="1"/>
                <a:t>Softmax</a:t>
              </a:r>
              <a:r>
                <a:rPr lang="en-US" altLang="zh-TW" sz="1000" dirty="0"/>
                <a:t>()=weights </a:t>
              </a:r>
              <a:r>
                <a:rPr lang="en-US" altLang="zh-CN" sz="1000" dirty="0"/>
                <a:t>of</a:t>
              </a:r>
              <a:r>
                <a:rPr lang="zh-CN" altLang="en-US" sz="1000" dirty="0"/>
                <a:t> </a:t>
              </a:r>
              <a:r>
                <a:rPr lang="en-US" altLang="zh-CN" sz="1000" dirty="0"/>
                <a:t>V</a:t>
              </a:r>
              <a:endParaRPr lang="zh-TW" altLang="en-US" sz="1000" dirty="0"/>
            </a:p>
          </p:txBody>
        </p:sp>
        <p:sp>
          <p:nvSpPr>
            <p:cNvPr id="13" name="文字方塊 12">
              <a:extLst>
                <a:ext uri="{FF2B5EF4-FFF2-40B4-BE49-F238E27FC236}">
                  <a16:creationId xmlns:a16="http://schemas.microsoft.com/office/drawing/2014/main" id="{F5649F8D-EFFC-A3CB-60A2-4434480A591B}"/>
                </a:ext>
              </a:extLst>
            </p:cNvPr>
            <p:cNvSpPr txBox="1"/>
            <p:nvPr/>
          </p:nvSpPr>
          <p:spPr>
            <a:xfrm>
              <a:off x="1281293" y="2854658"/>
              <a:ext cx="1753680"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Normalize the attention weight to 0~1</a:t>
              </a:r>
              <a:endParaRPr lang="zh-TW" altLang="en-US" sz="800"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23341ABE-C4C9-2A74-00A3-5FC8BDFC1A15}"/>
                </a:ext>
              </a:extLst>
            </p:cNvPr>
            <p:cNvSpPr/>
            <p:nvPr/>
          </p:nvSpPr>
          <p:spPr>
            <a:xfrm>
              <a:off x="695584" y="3359065"/>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文字方塊 69">
              <a:extLst>
                <a:ext uri="{FF2B5EF4-FFF2-40B4-BE49-F238E27FC236}">
                  <a16:creationId xmlns:a16="http://schemas.microsoft.com/office/drawing/2014/main" id="{8AD03B88-00E2-88C2-F79B-C0BA0028E615}"/>
                </a:ext>
              </a:extLst>
            </p:cNvPr>
            <p:cNvSpPr txBox="1"/>
            <p:nvPr/>
          </p:nvSpPr>
          <p:spPr>
            <a:xfrm>
              <a:off x="1008946" y="6686300"/>
              <a:ext cx="55335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Query Q</a:t>
              </a:r>
              <a:endParaRPr kumimoji="0" lang="zh-TW" altLang="en-US"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 name="文字方塊 70">
              <a:extLst>
                <a:ext uri="{FF2B5EF4-FFF2-40B4-BE49-F238E27FC236}">
                  <a16:creationId xmlns:a16="http://schemas.microsoft.com/office/drawing/2014/main" id="{3E7D4D77-D030-2E40-306D-C69D2ED59EDE}"/>
                </a:ext>
              </a:extLst>
            </p:cNvPr>
            <p:cNvSpPr txBox="1"/>
            <p:nvPr/>
          </p:nvSpPr>
          <p:spPr>
            <a:xfrm>
              <a:off x="1613316" y="6692668"/>
              <a:ext cx="449989" cy="223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Key K</a:t>
              </a:r>
              <a:endParaRPr kumimoji="0" lang="zh-TW" altLang="en-US"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2" name="文字方塊 71">
              <a:extLst>
                <a:ext uri="{FF2B5EF4-FFF2-40B4-BE49-F238E27FC236}">
                  <a16:creationId xmlns:a16="http://schemas.microsoft.com/office/drawing/2014/main" id="{6079FD1C-2754-65FF-1BBA-B5DD71D5BC30}"/>
                </a:ext>
              </a:extLst>
            </p:cNvPr>
            <p:cNvSpPr txBox="1"/>
            <p:nvPr/>
          </p:nvSpPr>
          <p:spPr>
            <a:xfrm>
              <a:off x="2047285" y="6692668"/>
              <a:ext cx="6791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Value V</a:t>
              </a:r>
              <a:endParaRPr kumimoji="0" lang="zh-TW" altLang="en-US"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3" name="文字方塊 72">
              <a:extLst>
                <a:ext uri="{FF2B5EF4-FFF2-40B4-BE49-F238E27FC236}">
                  <a16:creationId xmlns:a16="http://schemas.microsoft.com/office/drawing/2014/main" id="{106A1B4A-F73F-00BC-9DDB-849762BB1CAA}"/>
                </a:ext>
              </a:extLst>
            </p:cNvPr>
            <p:cNvSpPr txBox="1"/>
            <p:nvPr/>
          </p:nvSpPr>
          <p:spPr>
            <a:xfrm>
              <a:off x="25798" y="3889232"/>
              <a:ext cx="2466789" cy="307777"/>
            </a:xfrm>
            <a:prstGeom prst="rect">
              <a:avLst/>
            </a:prstGeom>
            <a:noFill/>
          </p:spPr>
          <p:txBody>
            <a:bodyPr wrap="square" rtlCol="0">
              <a:spAutoFit/>
            </a:bodyPr>
            <a:lstStyle/>
            <a:p>
              <a:r>
                <a:rPr lang="en-US" altLang="zh-TW" sz="1400" dirty="0">
                  <a:solidFill>
                    <a:srgbClr val="FF0000"/>
                  </a:solidFill>
                </a:rPr>
                <a:t>=QKV Self-Attention</a:t>
              </a:r>
              <a:endParaRPr lang="zh-TW" altLang="en-US" sz="1400" dirty="0">
                <a:solidFill>
                  <a:srgbClr val="FF0000"/>
                </a:solidFill>
              </a:endParaRPr>
            </a:p>
          </p:txBody>
        </p:sp>
        <p:sp>
          <p:nvSpPr>
            <p:cNvPr id="74" name="左大括弧 73">
              <a:extLst>
                <a:ext uri="{FF2B5EF4-FFF2-40B4-BE49-F238E27FC236}">
                  <a16:creationId xmlns:a16="http://schemas.microsoft.com/office/drawing/2014/main" id="{11F6ECBD-52EA-BFAF-B98B-EECE8F0C0E36}"/>
                </a:ext>
              </a:extLst>
            </p:cNvPr>
            <p:cNvSpPr/>
            <p:nvPr/>
          </p:nvSpPr>
          <p:spPr>
            <a:xfrm>
              <a:off x="-39297" y="3476494"/>
              <a:ext cx="150704" cy="558323"/>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84" name="矩形 83">
            <a:extLst>
              <a:ext uri="{FF2B5EF4-FFF2-40B4-BE49-F238E27FC236}">
                <a16:creationId xmlns:a16="http://schemas.microsoft.com/office/drawing/2014/main" id="{ED0D268E-1B0E-46AC-607F-19ECA8CA4CE7}"/>
              </a:ext>
            </a:extLst>
          </p:cNvPr>
          <p:cNvSpPr/>
          <p:nvPr/>
        </p:nvSpPr>
        <p:spPr>
          <a:xfrm>
            <a:off x="1018888" y="4599179"/>
            <a:ext cx="1111941" cy="1693421"/>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DF1A44F1-7177-EF5A-221F-2A465D1B5188}"/>
              </a:ext>
            </a:extLst>
          </p:cNvPr>
          <p:cNvSpPr/>
          <p:nvPr/>
        </p:nvSpPr>
        <p:spPr>
          <a:xfrm>
            <a:off x="5451521" y="4298586"/>
            <a:ext cx="3576198" cy="182245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a:extLst>
              <a:ext uri="{FF2B5EF4-FFF2-40B4-BE49-F238E27FC236}">
                <a16:creationId xmlns:a16="http://schemas.microsoft.com/office/drawing/2014/main" id="{2C8ADFDD-532F-9211-CF4D-220FADA51948}"/>
              </a:ext>
            </a:extLst>
          </p:cNvPr>
          <p:cNvSpPr txBox="1"/>
          <p:nvPr/>
        </p:nvSpPr>
        <p:spPr>
          <a:xfrm>
            <a:off x="820641" y="4625567"/>
            <a:ext cx="586009"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j</a:t>
            </a: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文字方塊 90">
            <a:extLst>
              <a:ext uri="{FF2B5EF4-FFF2-40B4-BE49-F238E27FC236}">
                <a16:creationId xmlns:a16="http://schemas.microsoft.com/office/drawing/2014/main" id="{BCA45530-74B3-7567-B8EC-5EFADDE66757}"/>
              </a:ext>
            </a:extLst>
          </p:cNvPr>
          <p:cNvSpPr txBox="1"/>
          <p:nvPr/>
        </p:nvSpPr>
        <p:spPr>
          <a:xfrm>
            <a:off x="7620781" y="3509544"/>
            <a:ext cx="4960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z</a:t>
            </a: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93" name="圖片 92">
            <a:extLst>
              <a:ext uri="{FF2B5EF4-FFF2-40B4-BE49-F238E27FC236}">
                <a16:creationId xmlns:a16="http://schemas.microsoft.com/office/drawing/2014/main" id="{16559332-9339-4FEA-BA92-BB82B0F736EE}"/>
              </a:ext>
            </a:extLst>
          </p:cNvPr>
          <p:cNvPicPr>
            <a:picLocks noChangeAspect="1"/>
          </p:cNvPicPr>
          <p:nvPr/>
        </p:nvPicPr>
        <p:blipFill>
          <a:blip r:embed="rId9"/>
          <a:stretch>
            <a:fillRect/>
          </a:stretch>
        </p:blipFill>
        <p:spPr>
          <a:xfrm>
            <a:off x="6876906" y="4638707"/>
            <a:ext cx="638234" cy="243671"/>
          </a:xfrm>
          <a:prstGeom prst="rect">
            <a:avLst/>
          </a:prstGeom>
        </p:spPr>
      </p:pic>
      <p:sp>
        <p:nvSpPr>
          <p:cNvPr id="94" name="文字方塊 93">
            <a:extLst>
              <a:ext uri="{FF2B5EF4-FFF2-40B4-BE49-F238E27FC236}">
                <a16:creationId xmlns:a16="http://schemas.microsoft.com/office/drawing/2014/main" id="{1D04C3FB-153A-2ECD-3E4B-207350ED4271}"/>
              </a:ext>
            </a:extLst>
          </p:cNvPr>
          <p:cNvSpPr txBox="1"/>
          <p:nvPr/>
        </p:nvSpPr>
        <p:spPr>
          <a:xfrm>
            <a:off x="5466971" y="3752210"/>
            <a:ext cx="586009"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j</a:t>
            </a: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95" name="圖片 94">
            <a:extLst>
              <a:ext uri="{FF2B5EF4-FFF2-40B4-BE49-F238E27FC236}">
                <a16:creationId xmlns:a16="http://schemas.microsoft.com/office/drawing/2014/main" id="{EDF9FE12-02EF-7AFB-8964-F2967124EF3D}"/>
              </a:ext>
            </a:extLst>
          </p:cNvPr>
          <p:cNvPicPr>
            <a:picLocks noChangeAspect="1"/>
          </p:cNvPicPr>
          <p:nvPr/>
        </p:nvPicPr>
        <p:blipFill>
          <a:blip r:embed="rId9"/>
          <a:stretch>
            <a:fillRect/>
          </a:stretch>
        </p:blipFill>
        <p:spPr>
          <a:xfrm>
            <a:off x="5526128" y="3972503"/>
            <a:ext cx="750681" cy="286602"/>
          </a:xfrm>
          <a:prstGeom prst="rect">
            <a:avLst/>
          </a:prstGeom>
        </p:spPr>
      </p:pic>
      <p:pic>
        <p:nvPicPr>
          <p:cNvPr id="97" name="圖片 96">
            <a:extLst>
              <a:ext uri="{FF2B5EF4-FFF2-40B4-BE49-F238E27FC236}">
                <a16:creationId xmlns:a16="http://schemas.microsoft.com/office/drawing/2014/main" id="{37B04083-FE0F-A8AC-8D5C-559D8E8C07E1}"/>
              </a:ext>
            </a:extLst>
          </p:cNvPr>
          <p:cNvPicPr>
            <a:picLocks noChangeAspect="1"/>
          </p:cNvPicPr>
          <p:nvPr/>
        </p:nvPicPr>
        <p:blipFill>
          <a:blip r:embed="rId10"/>
          <a:stretch>
            <a:fillRect/>
          </a:stretch>
        </p:blipFill>
        <p:spPr>
          <a:xfrm>
            <a:off x="3262405" y="2246294"/>
            <a:ext cx="1470729" cy="4446374"/>
          </a:xfrm>
          <a:prstGeom prst="rect">
            <a:avLst/>
          </a:prstGeom>
        </p:spPr>
      </p:pic>
      <p:sp>
        <p:nvSpPr>
          <p:cNvPr id="98" name="矩形 97">
            <a:extLst>
              <a:ext uri="{FF2B5EF4-FFF2-40B4-BE49-F238E27FC236}">
                <a16:creationId xmlns:a16="http://schemas.microsoft.com/office/drawing/2014/main" id="{A1F7B242-67BD-594E-7AB8-65FF35536193}"/>
              </a:ext>
            </a:extLst>
          </p:cNvPr>
          <p:cNvSpPr/>
          <p:nvPr/>
        </p:nvSpPr>
        <p:spPr>
          <a:xfrm>
            <a:off x="3513704" y="3499063"/>
            <a:ext cx="1209363" cy="216634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文字方塊 98">
            <a:extLst>
              <a:ext uri="{FF2B5EF4-FFF2-40B4-BE49-F238E27FC236}">
                <a16:creationId xmlns:a16="http://schemas.microsoft.com/office/drawing/2014/main" id="{FCBD976C-BE90-17A0-CFD8-4546175CE28C}"/>
              </a:ext>
            </a:extLst>
          </p:cNvPr>
          <p:cNvSpPr txBox="1"/>
          <p:nvPr/>
        </p:nvSpPr>
        <p:spPr>
          <a:xfrm>
            <a:off x="2014866" y="3894369"/>
            <a:ext cx="345037"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0" name="文字方塊 99">
            <a:extLst>
              <a:ext uri="{FF2B5EF4-FFF2-40B4-BE49-F238E27FC236}">
                <a16:creationId xmlns:a16="http://schemas.microsoft.com/office/drawing/2014/main" id="{EE24B1CA-2A17-A6BF-7DFC-F654D7D9CD99}"/>
              </a:ext>
            </a:extLst>
          </p:cNvPr>
          <p:cNvSpPr txBox="1"/>
          <p:nvPr/>
        </p:nvSpPr>
        <p:spPr>
          <a:xfrm>
            <a:off x="1139646" y="3211773"/>
            <a:ext cx="3450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1" name="文字方塊 100">
            <a:extLst>
              <a:ext uri="{FF2B5EF4-FFF2-40B4-BE49-F238E27FC236}">
                <a16:creationId xmlns:a16="http://schemas.microsoft.com/office/drawing/2014/main" id="{113C5DD8-2DCF-47AD-305A-8B6808415934}"/>
              </a:ext>
            </a:extLst>
          </p:cNvPr>
          <p:cNvSpPr txBox="1"/>
          <p:nvPr/>
        </p:nvSpPr>
        <p:spPr>
          <a:xfrm>
            <a:off x="4108141" y="3358937"/>
            <a:ext cx="345037"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2" name="圖片 101">
            <a:extLst>
              <a:ext uri="{FF2B5EF4-FFF2-40B4-BE49-F238E27FC236}">
                <a16:creationId xmlns:a16="http://schemas.microsoft.com/office/drawing/2014/main" id="{B922349B-B2EF-5294-24FF-D03D148C342C}"/>
              </a:ext>
            </a:extLst>
          </p:cNvPr>
          <p:cNvPicPr>
            <a:picLocks noChangeAspect="1"/>
          </p:cNvPicPr>
          <p:nvPr/>
        </p:nvPicPr>
        <p:blipFill>
          <a:blip r:embed="rId4"/>
          <a:stretch>
            <a:fillRect/>
          </a:stretch>
        </p:blipFill>
        <p:spPr>
          <a:xfrm>
            <a:off x="3314880" y="1969465"/>
            <a:ext cx="1266932" cy="243148"/>
          </a:xfrm>
          <a:prstGeom prst="rect">
            <a:avLst/>
          </a:prstGeom>
          <a:ln w="19050">
            <a:solidFill>
              <a:srgbClr val="00B0F0"/>
            </a:solidFill>
          </a:ln>
        </p:spPr>
      </p:pic>
      <p:sp>
        <p:nvSpPr>
          <p:cNvPr id="103" name="文字方塊 102">
            <a:extLst>
              <a:ext uri="{FF2B5EF4-FFF2-40B4-BE49-F238E27FC236}">
                <a16:creationId xmlns:a16="http://schemas.microsoft.com/office/drawing/2014/main" id="{81E10504-0495-8253-013A-366A7FC0057A}"/>
              </a:ext>
            </a:extLst>
          </p:cNvPr>
          <p:cNvSpPr txBox="1"/>
          <p:nvPr/>
        </p:nvSpPr>
        <p:spPr>
          <a:xfrm>
            <a:off x="4076258" y="6441316"/>
            <a:ext cx="345037"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i="1" dirty="0">
                <a:solidFill>
                  <a:prstClr val="black"/>
                </a:solidFill>
                <a:latin typeface="Calibri" panose="020F0502020204030204"/>
                <a:ea typeface="新細明體" panose="02020500000000000000" pitchFamily="18" charset="-120"/>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4" name="文字方塊 103">
            <a:extLst>
              <a:ext uri="{FF2B5EF4-FFF2-40B4-BE49-F238E27FC236}">
                <a16:creationId xmlns:a16="http://schemas.microsoft.com/office/drawing/2014/main" id="{0DE8251D-6ECB-0C53-377C-83BD4E857A1C}"/>
              </a:ext>
            </a:extLst>
          </p:cNvPr>
          <p:cNvSpPr txBox="1"/>
          <p:nvPr/>
        </p:nvSpPr>
        <p:spPr>
          <a:xfrm>
            <a:off x="622769" y="3455716"/>
            <a:ext cx="1463278" cy="400110"/>
          </a:xfrm>
          <a:prstGeom prst="rect">
            <a:avLst/>
          </a:prstGeom>
          <a:noFill/>
        </p:spPr>
        <p:txBody>
          <a:bodyPr wrap="square" rtlCol="0">
            <a:spAutoFit/>
          </a:bodyPr>
          <a:lstStyle/>
          <a:p>
            <a:r>
              <a:rPr lang="en-US" altLang="zh-TW" sz="1000" dirty="0">
                <a:solidFill>
                  <a:srgbClr val="7030A0"/>
                </a:solidFill>
              </a:rPr>
              <a:t>pixel-wise self-attention similarity weight</a:t>
            </a:r>
            <a:endParaRPr lang="zh-TW" altLang="en-US" sz="1000" dirty="0">
              <a:solidFill>
                <a:srgbClr val="7030A0"/>
              </a:solidFill>
            </a:endParaRPr>
          </a:p>
        </p:txBody>
      </p:sp>
      <p:sp>
        <p:nvSpPr>
          <p:cNvPr id="105" name="文字方塊 104">
            <a:extLst>
              <a:ext uri="{FF2B5EF4-FFF2-40B4-BE49-F238E27FC236}">
                <a16:creationId xmlns:a16="http://schemas.microsoft.com/office/drawing/2014/main" id="{55B504A2-96BA-A7A7-2656-238434BF7061}"/>
              </a:ext>
            </a:extLst>
          </p:cNvPr>
          <p:cNvSpPr txBox="1"/>
          <p:nvPr/>
        </p:nvSpPr>
        <p:spPr>
          <a:xfrm>
            <a:off x="6938957" y="1256989"/>
            <a:ext cx="1447024" cy="400110"/>
          </a:xfrm>
          <a:prstGeom prst="rect">
            <a:avLst/>
          </a:prstGeom>
          <a:noFill/>
        </p:spPr>
        <p:txBody>
          <a:bodyPr wrap="square" rtlCol="0">
            <a:spAutoFit/>
          </a:bodyPr>
          <a:lstStyle/>
          <a:p>
            <a:r>
              <a:rPr lang="en-US" altLang="zh-TW" sz="1000" dirty="0">
                <a:solidFill>
                  <a:srgbClr val="7030A0"/>
                </a:solidFill>
              </a:rPr>
              <a:t>pixel-wise self-attention similarity weight</a:t>
            </a:r>
            <a:endParaRPr lang="zh-TW" altLang="en-US" sz="1000" dirty="0">
              <a:solidFill>
                <a:srgbClr val="7030A0"/>
              </a:solidFill>
            </a:endParaRPr>
          </a:p>
        </p:txBody>
      </p:sp>
      <p:sp>
        <p:nvSpPr>
          <p:cNvPr id="106" name="文字方塊 105">
            <a:extLst>
              <a:ext uri="{FF2B5EF4-FFF2-40B4-BE49-F238E27FC236}">
                <a16:creationId xmlns:a16="http://schemas.microsoft.com/office/drawing/2014/main" id="{2D4753E7-7354-FB16-E1DA-5A0B8003D0E4}"/>
              </a:ext>
            </a:extLst>
          </p:cNvPr>
          <p:cNvSpPr txBox="1"/>
          <p:nvPr/>
        </p:nvSpPr>
        <p:spPr>
          <a:xfrm>
            <a:off x="5408190" y="4457783"/>
            <a:ext cx="2436186" cy="246221"/>
          </a:xfrm>
          <a:prstGeom prst="rect">
            <a:avLst/>
          </a:prstGeom>
          <a:noFill/>
        </p:spPr>
        <p:txBody>
          <a:bodyPr wrap="square" rtlCol="0">
            <a:spAutoFit/>
          </a:bodyPr>
          <a:lstStyle/>
          <a:p>
            <a:r>
              <a:rPr lang="en-US" altLang="zh-TW" sz="1000" dirty="0">
                <a:solidFill>
                  <a:srgbClr val="7030A0"/>
                </a:solidFill>
              </a:rPr>
              <a:t>pixel-wise self-attention similarity weight</a:t>
            </a:r>
            <a:endParaRPr lang="zh-TW" altLang="en-US" sz="1000" dirty="0">
              <a:solidFill>
                <a:srgbClr val="7030A0"/>
              </a:solidFill>
            </a:endParaRPr>
          </a:p>
        </p:txBody>
      </p:sp>
      <p:sp>
        <p:nvSpPr>
          <p:cNvPr id="107" name="文字方塊 106">
            <a:extLst>
              <a:ext uri="{FF2B5EF4-FFF2-40B4-BE49-F238E27FC236}">
                <a16:creationId xmlns:a16="http://schemas.microsoft.com/office/drawing/2014/main" id="{C8DEE239-06FF-4732-C1B8-92374836624C}"/>
              </a:ext>
            </a:extLst>
          </p:cNvPr>
          <p:cNvSpPr txBox="1"/>
          <p:nvPr/>
        </p:nvSpPr>
        <p:spPr>
          <a:xfrm>
            <a:off x="979842" y="4394911"/>
            <a:ext cx="1506782" cy="400110"/>
          </a:xfrm>
          <a:prstGeom prst="rect">
            <a:avLst/>
          </a:prstGeom>
          <a:noFill/>
        </p:spPr>
        <p:txBody>
          <a:bodyPr wrap="square" rtlCol="0">
            <a:spAutoFit/>
          </a:bodyPr>
          <a:lstStyle/>
          <a:p>
            <a:r>
              <a:rPr lang="en-US" altLang="zh-TW" sz="1000" dirty="0">
                <a:solidFill>
                  <a:srgbClr val="7030A0"/>
                </a:solidFill>
              </a:rPr>
              <a:t>pixel-wise self-attention similarity weight</a:t>
            </a:r>
            <a:endParaRPr lang="zh-TW" altLang="en-US" sz="1000" dirty="0">
              <a:solidFill>
                <a:srgbClr val="7030A0"/>
              </a:solidFill>
            </a:endParaRPr>
          </a:p>
        </p:txBody>
      </p:sp>
      <p:sp>
        <p:nvSpPr>
          <p:cNvPr id="19" name="文字方塊 18">
            <a:extLst>
              <a:ext uri="{FF2B5EF4-FFF2-40B4-BE49-F238E27FC236}">
                <a16:creationId xmlns:a16="http://schemas.microsoft.com/office/drawing/2014/main" id="{230604C4-C870-F8EE-9D0C-A2911F750A97}"/>
              </a:ext>
            </a:extLst>
          </p:cNvPr>
          <p:cNvSpPr txBox="1"/>
          <p:nvPr/>
        </p:nvSpPr>
        <p:spPr>
          <a:xfrm>
            <a:off x="7105513" y="867949"/>
            <a:ext cx="3450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6907C085-9E3C-7E3A-5E65-F9E1010A38C6}"/>
                  </a:ext>
                </a:extLst>
              </p:cNvPr>
              <p:cNvSpPr txBox="1"/>
              <p:nvPr/>
            </p:nvSpPr>
            <p:spPr>
              <a:xfrm>
                <a:off x="7145186" y="911699"/>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54" name="文字方塊 53">
                <a:extLst>
                  <a:ext uri="{FF2B5EF4-FFF2-40B4-BE49-F238E27FC236}">
                    <a16:creationId xmlns:a16="http://schemas.microsoft.com/office/drawing/2014/main" id="{6907C085-9E3C-7E3A-5E65-F9E1010A38C6}"/>
                  </a:ext>
                </a:extLst>
              </p:cNvPr>
              <p:cNvSpPr txBox="1">
                <a:spLocks noRot="1" noChangeAspect="1" noMove="1" noResize="1" noEditPoints="1" noAdjustHandles="1" noChangeArrowheads="1" noChangeShapeType="1" noTextEdit="1"/>
              </p:cNvSpPr>
              <p:nvPr/>
            </p:nvSpPr>
            <p:spPr>
              <a:xfrm>
                <a:off x="7145186" y="911699"/>
                <a:ext cx="609018" cy="246221"/>
              </a:xfrm>
              <a:prstGeom prst="rect">
                <a:avLst/>
              </a:prstGeom>
              <a:blipFill>
                <a:blip r:embed="rId11"/>
                <a:stretch>
                  <a:fillRect r="-17000"/>
                </a:stretch>
              </a:blipFill>
            </p:spPr>
            <p:txBody>
              <a:bodyPr/>
              <a:lstStyle/>
              <a:p>
                <a:r>
                  <a:rPr lang="zh-TW" altLang="en-US">
                    <a:noFill/>
                  </a:rPr>
                  <a:t> </a:t>
                </a:r>
              </a:p>
            </p:txBody>
          </p:sp>
        </mc:Fallback>
      </mc:AlternateContent>
      <p:sp>
        <p:nvSpPr>
          <p:cNvPr id="55" name="文字方塊 54">
            <a:extLst>
              <a:ext uri="{FF2B5EF4-FFF2-40B4-BE49-F238E27FC236}">
                <a16:creationId xmlns:a16="http://schemas.microsoft.com/office/drawing/2014/main" id="{3114813D-3705-211B-A16D-DD465E57A050}"/>
              </a:ext>
            </a:extLst>
          </p:cNvPr>
          <p:cNvSpPr txBox="1"/>
          <p:nvPr/>
        </p:nvSpPr>
        <p:spPr>
          <a:xfrm>
            <a:off x="7606720" y="774987"/>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578CF02B-2D73-EFD5-3372-CB5EF54FC8FF}"/>
                  </a:ext>
                </a:extLst>
              </p:cNvPr>
              <p:cNvSpPr txBox="1"/>
              <p:nvPr/>
            </p:nvSpPr>
            <p:spPr>
              <a:xfrm>
                <a:off x="6835576" y="4549752"/>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56" name="文字方塊 55">
                <a:extLst>
                  <a:ext uri="{FF2B5EF4-FFF2-40B4-BE49-F238E27FC236}">
                    <a16:creationId xmlns:a16="http://schemas.microsoft.com/office/drawing/2014/main" id="{578CF02B-2D73-EFD5-3372-CB5EF54FC8FF}"/>
                  </a:ext>
                </a:extLst>
              </p:cNvPr>
              <p:cNvSpPr txBox="1">
                <a:spLocks noRot="1" noChangeAspect="1" noMove="1" noResize="1" noEditPoints="1" noAdjustHandles="1" noChangeArrowheads="1" noChangeShapeType="1" noTextEdit="1"/>
              </p:cNvSpPr>
              <p:nvPr/>
            </p:nvSpPr>
            <p:spPr>
              <a:xfrm>
                <a:off x="6835576" y="4549752"/>
                <a:ext cx="609018" cy="246221"/>
              </a:xfrm>
              <a:prstGeom prst="rect">
                <a:avLst/>
              </a:prstGeom>
              <a:blipFill>
                <a:blip r:embed="rId12"/>
                <a:stretch>
                  <a:fillRect r="-17000"/>
                </a:stretch>
              </a:blipFill>
            </p:spPr>
            <p:txBody>
              <a:bodyPr/>
              <a:lstStyle/>
              <a:p>
                <a:r>
                  <a:rPr lang="zh-TW" altLang="en-US">
                    <a:noFill/>
                  </a:rPr>
                  <a:t> </a:t>
                </a:r>
              </a:p>
            </p:txBody>
          </p:sp>
        </mc:Fallback>
      </mc:AlternateContent>
      <p:sp>
        <p:nvSpPr>
          <p:cNvPr id="57" name="文字方塊 56">
            <a:extLst>
              <a:ext uri="{FF2B5EF4-FFF2-40B4-BE49-F238E27FC236}">
                <a16:creationId xmlns:a16="http://schemas.microsoft.com/office/drawing/2014/main" id="{F6A3E006-3925-8BCC-1B42-A5BD34DC2EAC}"/>
              </a:ext>
            </a:extLst>
          </p:cNvPr>
          <p:cNvSpPr txBox="1"/>
          <p:nvPr/>
        </p:nvSpPr>
        <p:spPr>
          <a:xfrm>
            <a:off x="6531614" y="4971077"/>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2B06A112-A19E-6519-424E-A445561971B9}"/>
                  </a:ext>
                </a:extLst>
              </p:cNvPr>
              <p:cNvSpPr txBox="1"/>
              <p:nvPr/>
            </p:nvSpPr>
            <p:spPr>
              <a:xfrm>
                <a:off x="1742776" y="4556342"/>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58" name="文字方塊 57">
                <a:extLst>
                  <a:ext uri="{FF2B5EF4-FFF2-40B4-BE49-F238E27FC236}">
                    <a16:creationId xmlns:a16="http://schemas.microsoft.com/office/drawing/2014/main" id="{2B06A112-A19E-6519-424E-A445561971B9}"/>
                  </a:ext>
                </a:extLst>
              </p:cNvPr>
              <p:cNvSpPr txBox="1">
                <a:spLocks noRot="1" noChangeAspect="1" noMove="1" noResize="1" noEditPoints="1" noAdjustHandles="1" noChangeArrowheads="1" noChangeShapeType="1" noTextEdit="1"/>
              </p:cNvSpPr>
              <p:nvPr/>
            </p:nvSpPr>
            <p:spPr>
              <a:xfrm>
                <a:off x="1742776" y="4556342"/>
                <a:ext cx="609018" cy="246221"/>
              </a:xfrm>
              <a:prstGeom prst="rect">
                <a:avLst/>
              </a:prstGeom>
              <a:blipFill>
                <a:blip r:embed="rId13"/>
                <a:stretch>
                  <a:fillRect r="-16000"/>
                </a:stretch>
              </a:blipFill>
            </p:spPr>
            <p:txBody>
              <a:bodyPr/>
              <a:lstStyle/>
              <a:p>
                <a:r>
                  <a:rPr lang="zh-TW" altLang="en-US">
                    <a:noFill/>
                  </a:rPr>
                  <a:t> </a:t>
                </a:r>
              </a:p>
            </p:txBody>
          </p:sp>
        </mc:Fallback>
      </mc:AlternateContent>
      <p:sp>
        <p:nvSpPr>
          <p:cNvPr id="59" name="文字方塊 58">
            <a:extLst>
              <a:ext uri="{FF2B5EF4-FFF2-40B4-BE49-F238E27FC236}">
                <a16:creationId xmlns:a16="http://schemas.microsoft.com/office/drawing/2014/main" id="{62C2E227-CE6F-C24E-D15B-5E42ED2630D0}"/>
              </a:ext>
            </a:extLst>
          </p:cNvPr>
          <p:cNvSpPr txBox="1"/>
          <p:nvPr/>
        </p:nvSpPr>
        <p:spPr>
          <a:xfrm>
            <a:off x="1234497" y="5270436"/>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60" name="文字方塊 59">
            <a:extLst>
              <a:ext uri="{FF2B5EF4-FFF2-40B4-BE49-F238E27FC236}">
                <a16:creationId xmlns:a16="http://schemas.microsoft.com/office/drawing/2014/main" id="{7E6F3A54-619B-5334-4D82-F507AE0F32BE}"/>
              </a:ext>
            </a:extLst>
          </p:cNvPr>
          <p:cNvSpPr txBox="1"/>
          <p:nvPr/>
        </p:nvSpPr>
        <p:spPr>
          <a:xfrm>
            <a:off x="6379968" y="1152195"/>
            <a:ext cx="619166" cy="246221"/>
          </a:xfrm>
          <a:prstGeom prst="rect">
            <a:avLst/>
          </a:prstGeom>
          <a:noFill/>
        </p:spPr>
        <p:txBody>
          <a:bodyPr wrap="square" rtlCol="0">
            <a:spAutoFit/>
          </a:bodyPr>
          <a:lstStyle/>
          <a:p>
            <a:r>
              <a:rPr lang="en-US" altLang="zh-TW" sz="1000" dirty="0"/>
              <a:t>position</a:t>
            </a:r>
            <a:endParaRPr lang="zh-TW" altLang="en-US" sz="1000" dirty="0"/>
          </a:p>
        </p:txBody>
      </p:sp>
      <p:sp>
        <p:nvSpPr>
          <p:cNvPr id="61" name="文字方塊 60">
            <a:extLst>
              <a:ext uri="{FF2B5EF4-FFF2-40B4-BE49-F238E27FC236}">
                <a16:creationId xmlns:a16="http://schemas.microsoft.com/office/drawing/2014/main" id="{D8993828-0687-9D90-FC78-708D9A38FFF9}"/>
              </a:ext>
            </a:extLst>
          </p:cNvPr>
          <p:cNvSpPr txBox="1"/>
          <p:nvPr/>
        </p:nvSpPr>
        <p:spPr>
          <a:xfrm>
            <a:off x="542997" y="3224577"/>
            <a:ext cx="619166" cy="246221"/>
          </a:xfrm>
          <a:prstGeom prst="rect">
            <a:avLst/>
          </a:prstGeom>
          <a:noFill/>
        </p:spPr>
        <p:txBody>
          <a:bodyPr wrap="square" rtlCol="0">
            <a:spAutoFit/>
          </a:bodyPr>
          <a:lstStyle/>
          <a:p>
            <a:r>
              <a:rPr lang="en-US" altLang="zh-TW" sz="1000" dirty="0"/>
              <a:t>position</a:t>
            </a:r>
            <a:endParaRPr lang="zh-TW" altLang="en-US" sz="1000" dirty="0"/>
          </a:p>
        </p:txBody>
      </p:sp>
      <p:sp>
        <p:nvSpPr>
          <p:cNvPr id="62" name="文字方塊 61">
            <a:extLst>
              <a:ext uri="{FF2B5EF4-FFF2-40B4-BE49-F238E27FC236}">
                <a16:creationId xmlns:a16="http://schemas.microsoft.com/office/drawing/2014/main" id="{E97D589F-D234-E4AF-6BA3-EECCD439D4FB}"/>
              </a:ext>
            </a:extLst>
          </p:cNvPr>
          <p:cNvSpPr txBox="1"/>
          <p:nvPr/>
        </p:nvSpPr>
        <p:spPr>
          <a:xfrm>
            <a:off x="5761866" y="5833037"/>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63" name="文字方塊 62">
            <a:extLst>
              <a:ext uri="{FF2B5EF4-FFF2-40B4-BE49-F238E27FC236}">
                <a16:creationId xmlns:a16="http://schemas.microsoft.com/office/drawing/2014/main" id="{2A3DED63-4193-AE0A-15E1-BF7442178C7C}"/>
              </a:ext>
            </a:extLst>
          </p:cNvPr>
          <p:cNvSpPr txBox="1"/>
          <p:nvPr/>
        </p:nvSpPr>
        <p:spPr>
          <a:xfrm>
            <a:off x="987247" y="6272542"/>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66" name="文字方塊 65">
            <a:extLst>
              <a:ext uri="{FF2B5EF4-FFF2-40B4-BE49-F238E27FC236}">
                <a16:creationId xmlns:a16="http://schemas.microsoft.com/office/drawing/2014/main" id="{1651823F-A7C1-989B-9E61-424CDC9C9138}"/>
              </a:ext>
            </a:extLst>
          </p:cNvPr>
          <p:cNvSpPr txBox="1"/>
          <p:nvPr/>
        </p:nvSpPr>
        <p:spPr>
          <a:xfrm>
            <a:off x="-16510" y="-5285"/>
            <a:ext cx="52730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1.2.1 Related Works: </a:t>
            </a:r>
            <a:r>
              <a:rPr lang="en-US" altLang="zh-TW" sz="1600"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Transformer - </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QKV Self-Attention (</a:t>
            </a:r>
            <a:r>
              <a:rPr lang="en-US" altLang="zh-TW" sz="1600"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4</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Non-Local NN</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67" name="標題 1">
            <a:extLst>
              <a:ext uri="{FF2B5EF4-FFF2-40B4-BE49-F238E27FC236}">
                <a16:creationId xmlns:a16="http://schemas.microsoft.com/office/drawing/2014/main" id="{E3B3F043-5CBC-E07F-CF7E-9BD0B37BCA28}"/>
              </a:ext>
            </a:extLst>
          </p:cNvPr>
          <p:cNvSpPr txBox="1">
            <a:spLocks/>
          </p:cNvSpPr>
          <p:nvPr/>
        </p:nvSpPr>
        <p:spPr>
          <a:xfrm>
            <a:off x="428714" y="423394"/>
            <a:ext cx="5136164" cy="528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Non-local Neural Network,</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CVPR2018</a:t>
            </a:r>
            <a:endParaRPr kumimoji="0" lang="zh-TW" altLang="en-US" sz="1400" b="0" i="0" u="none" strike="noStrike" kern="1200" cap="none" spc="0" normalizeH="0" baseline="0" noProof="0" dirty="0">
              <a:ln>
                <a:noFill/>
              </a:ln>
              <a:solidFill>
                <a:prstClr val="black"/>
              </a:solidFill>
              <a:effectLst/>
              <a:uLnTx/>
              <a:uFillTx/>
              <a:latin typeface="Calibri Light" panose="020F0302020204030204"/>
              <a:ea typeface="新細明體" panose="02020500000000000000" pitchFamily="18" charset="-120"/>
              <a:cs typeface="+mj-cs"/>
            </a:endParaRPr>
          </a:p>
        </p:txBody>
      </p:sp>
      <p:sp>
        <p:nvSpPr>
          <p:cNvPr id="7" name="文字方塊 6">
            <a:extLst>
              <a:ext uri="{FF2B5EF4-FFF2-40B4-BE49-F238E27FC236}">
                <a16:creationId xmlns:a16="http://schemas.microsoft.com/office/drawing/2014/main" id="{F9167C34-5770-2C0F-6BC0-107081F4A0FB}"/>
              </a:ext>
            </a:extLst>
          </p:cNvPr>
          <p:cNvSpPr txBox="1"/>
          <p:nvPr/>
        </p:nvSpPr>
        <p:spPr>
          <a:xfrm>
            <a:off x="3384861" y="4641132"/>
            <a:ext cx="541494" cy="307777"/>
          </a:xfrm>
          <a:prstGeom prst="rect">
            <a:avLst/>
          </a:prstGeom>
          <a:noFill/>
        </p:spPr>
        <p:txBody>
          <a:bodyPr wrap="square" rtlCol="0">
            <a:spAutoFit/>
          </a:bodyPr>
          <a:lstStyle/>
          <a:p>
            <a:r>
              <a:rPr lang="en-US" altLang="zh-TW" sz="1400" dirty="0"/>
              <a:t>Self-</a:t>
            </a:r>
            <a:endParaRPr lang="zh-TW" altLang="en-US" sz="1400" dirty="0"/>
          </a:p>
        </p:txBody>
      </p:sp>
      <p:sp>
        <p:nvSpPr>
          <p:cNvPr id="64" name="文字方塊 63">
            <a:extLst>
              <a:ext uri="{FF2B5EF4-FFF2-40B4-BE49-F238E27FC236}">
                <a16:creationId xmlns:a16="http://schemas.microsoft.com/office/drawing/2014/main" id="{75601940-7E35-9AF6-F7F7-18C1F1C00D36}"/>
              </a:ext>
            </a:extLst>
          </p:cNvPr>
          <p:cNvSpPr txBox="1"/>
          <p:nvPr/>
        </p:nvSpPr>
        <p:spPr>
          <a:xfrm>
            <a:off x="4042585" y="2639300"/>
            <a:ext cx="996016" cy="246221"/>
          </a:xfrm>
          <a:prstGeom prst="rect">
            <a:avLst/>
          </a:prstGeom>
          <a:noFill/>
        </p:spPr>
        <p:txBody>
          <a:bodyPr wrap="square" rtlCol="0">
            <a:spAutoFit/>
          </a:bodyPr>
          <a:lstStyle/>
          <a:p>
            <a:r>
              <a:rPr lang="en-US" altLang="zh-TW" sz="1000" dirty="0"/>
              <a:t>Layer Norm</a:t>
            </a:r>
            <a:endParaRPr lang="zh-TW" altLang="en-US" sz="1000" dirty="0"/>
          </a:p>
        </p:txBody>
      </p:sp>
      <p:sp>
        <p:nvSpPr>
          <p:cNvPr id="65" name="文字方塊 64">
            <a:extLst>
              <a:ext uri="{FF2B5EF4-FFF2-40B4-BE49-F238E27FC236}">
                <a16:creationId xmlns:a16="http://schemas.microsoft.com/office/drawing/2014/main" id="{0D67946A-4B69-431F-D8C7-29DF2D7C1F17}"/>
              </a:ext>
            </a:extLst>
          </p:cNvPr>
          <p:cNvSpPr txBox="1"/>
          <p:nvPr/>
        </p:nvSpPr>
        <p:spPr>
          <a:xfrm>
            <a:off x="3832532" y="4955576"/>
            <a:ext cx="541494" cy="307777"/>
          </a:xfrm>
          <a:prstGeom prst="rect">
            <a:avLst/>
          </a:prstGeom>
          <a:noFill/>
        </p:spPr>
        <p:txBody>
          <a:bodyPr wrap="square" rtlCol="0">
            <a:spAutoFit/>
          </a:bodyPr>
          <a:lstStyle/>
          <a:p>
            <a:r>
              <a:rPr lang="en-US" altLang="zh-TW" sz="1400" dirty="0"/>
              <a:t>MSA</a:t>
            </a:r>
            <a:endParaRPr lang="zh-TW" altLang="en-US" sz="1400" dirty="0"/>
          </a:p>
        </p:txBody>
      </p:sp>
      <p:sp>
        <p:nvSpPr>
          <p:cNvPr id="86" name="文字方塊 85">
            <a:extLst>
              <a:ext uri="{FF2B5EF4-FFF2-40B4-BE49-F238E27FC236}">
                <a16:creationId xmlns:a16="http://schemas.microsoft.com/office/drawing/2014/main" id="{10268F2F-06D5-772B-5B6D-08E12BB59D12}"/>
              </a:ext>
            </a:extLst>
          </p:cNvPr>
          <p:cNvSpPr txBox="1"/>
          <p:nvPr/>
        </p:nvSpPr>
        <p:spPr>
          <a:xfrm>
            <a:off x="5914266" y="3552607"/>
            <a:ext cx="1567021" cy="338554"/>
          </a:xfrm>
          <a:prstGeom prst="rect">
            <a:avLst/>
          </a:prstGeom>
          <a:noFill/>
        </p:spPr>
        <p:txBody>
          <a:bodyPr wrap="square">
            <a:spAutoFit/>
          </a:bodyPr>
          <a:lstStyle/>
          <a:p>
            <a:pPr marL="92075" indent="-92075"/>
            <a:r>
              <a:rPr lang="en-US" altLang="zh-TW" sz="800" dirty="0">
                <a:latin typeface="Times New Roman" panose="02020603050405020304" pitchFamily="18" charset="0"/>
                <a:cs typeface="Times New Roman" panose="02020603050405020304" pitchFamily="18" charset="0"/>
              </a:rPr>
              <a:t>Add &amp; Norm: </a:t>
            </a:r>
          </a:p>
          <a:p>
            <a:pPr marL="92075" indent="-92075"/>
            <a:r>
              <a:rPr lang="en-US" altLang="zh-TW" sz="800" dirty="0"/>
              <a:t>X’=</a:t>
            </a:r>
            <a:r>
              <a:rPr lang="en-US" altLang="zh-TW" sz="800" dirty="0" err="1"/>
              <a:t>LayerNorm</a:t>
            </a:r>
            <a:r>
              <a:rPr lang="en-US" altLang="zh-TW" sz="800" dirty="0"/>
              <a:t>(X + Sublayer(X))</a:t>
            </a:r>
            <a:endParaRPr lang="zh-TW" altLang="en-US" sz="800" dirty="0"/>
          </a:p>
        </p:txBody>
      </p:sp>
    </p:spTree>
    <p:extLst>
      <p:ext uri="{BB962C8B-B14F-4D97-AF65-F5344CB8AC3E}">
        <p14:creationId xmlns:p14="http://schemas.microsoft.com/office/powerpoint/2010/main" val="3300862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7FBEE5C-EA2F-3393-2987-F84CD3D9DBBC}"/>
              </a:ext>
            </a:extLst>
          </p:cNvPr>
          <p:cNvSpPr txBox="1"/>
          <p:nvPr/>
        </p:nvSpPr>
        <p:spPr>
          <a:xfrm>
            <a:off x="365125" y="775855"/>
            <a:ext cx="8354002"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b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9" name="圖片 8">
            <a:extLst>
              <a:ext uri="{FF2B5EF4-FFF2-40B4-BE49-F238E27FC236}">
                <a16:creationId xmlns:a16="http://schemas.microsoft.com/office/drawing/2014/main" id="{12CA84D7-941A-862F-69A5-E8167AC36E36}"/>
              </a:ext>
            </a:extLst>
          </p:cNvPr>
          <p:cNvPicPr>
            <a:picLocks noChangeAspect="1"/>
          </p:cNvPicPr>
          <p:nvPr/>
        </p:nvPicPr>
        <p:blipFill>
          <a:blip r:embed="rId3"/>
          <a:stretch>
            <a:fillRect/>
          </a:stretch>
        </p:blipFill>
        <p:spPr>
          <a:xfrm>
            <a:off x="2781529" y="1032494"/>
            <a:ext cx="3011998" cy="4219036"/>
          </a:xfrm>
          <a:prstGeom prst="rect">
            <a:avLst/>
          </a:prstGeom>
        </p:spPr>
      </p:pic>
      <p:pic>
        <p:nvPicPr>
          <p:cNvPr id="12" name="圖片 11">
            <a:extLst>
              <a:ext uri="{FF2B5EF4-FFF2-40B4-BE49-F238E27FC236}">
                <a16:creationId xmlns:a16="http://schemas.microsoft.com/office/drawing/2014/main" id="{C6125B5A-378F-9E6A-318F-15ADD36DDE15}"/>
              </a:ext>
            </a:extLst>
          </p:cNvPr>
          <p:cNvPicPr>
            <a:picLocks noChangeAspect="1"/>
          </p:cNvPicPr>
          <p:nvPr/>
        </p:nvPicPr>
        <p:blipFill>
          <a:blip r:embed="rId4"/>
          <a:stretch>
            <a:fillRect/>
          </a:stretch>
        </p:blipFill>
        <p:spPr>
          <a:xfrm>
            <a:off x="5634988" y="894448"/>
            <a:ext cx="3509012" cy="4550071"/>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5DEBC09-E408-5AD1-74FA-ACBC08F8F006}"/>
                  </a:ext>
                </a:extLst>
              </p:cNvPr>
              <p:cNvSpPr txBox="1"/>
              <p:nvPr/>
            </p:nvSpPr>
            <p:spPr>
              <a:xfrm>
                <a:off x="188581" y="532758"/>
                <a:ext cx="7837055" cy="42864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𝐴𝑡𝑡𝑒𝑛𝑡𝑖𝑜𝑛</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𝑠𝑜𝑓𝑡𝑚𝑎𝑥</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m:t>
                                </m:r>
                              </m:sup>
                            </m:sSup>
                          </m:num>
                          <m:den>
                            <m:rad>
                              <m:radPr>
                                <m:deg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e>
                            </m:rad>
                          </m:den>
                        </m:f>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oMath>
                </a14:m>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ad>
                      <m:radPr>
                        <m:degHide m:val="on"/>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e>
                    </m:rad>
                  </m:oMath>
                </a14:m>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用於限縮結果範圍，避免過大</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4" name="文字方塊 13">
                <a:extLst>
                  <a:ext uri="{FF2B5EF4-FFF2-40B4-BE49-F238E27FC236}">
                    <a16:creationId xmlns:a16="http://schemas.microsoft.com/office/drawing/2014/main" id="{05DEBC09-E408-5AD1-74FA-ACBC08F8F006}"/>
                  </a:ext>
                </a:extLst>
              </p:cNvPr>
              <p:cNvSpPr txBox="1">
                <a:spLocks noRot="1" noChangeAspect="1" noMove="1" noResize="1" noEditPoints="1" noAdjustHandles="1" noChangeArrowheads="1" noChangeShapeType="1" noTextEdit="1"/>
              </p:cNvSpPr>
              <p:nvPr/>
            </p:nvSpPr>
            <p:spPr>
              <a:xfrm>
                <a:off x="188581" y="532758"/>
                <a:ext cx="7837055" cy="428643"/>
              </a:xfrm>
              <a:prstGeom prst="rect">
                <a:avLst/>
              </a:prstGeom>
              <a:blipFill>
                <a:blip r:embed="rId5"/>
                <a:stretch>
                  <a:fillRect/>
                </a:stretch>
              </a:blipFill>
            </p:spPr>
            <p:txBody>
              <a:bodyPr/>
              <a:lstStyle/>
              <a:p>
                <a:r>
                  <a:rPr lang="zh-TW" altLang="en-US">
                    <a:noFill/>
                  </a:rPr>
                  <a:t> </a:t>
                </a:r>
              </a:p>
            </p:txBody>
          </p:sp>
        </mc:Fallback>
      </mc:AlternateContent>
      <p:pic>
        <p:nvPicPr>
          <p:cNvPr id="4104" name="Picture 8">
            <a:extLst>
              <a:ext uri="{FF2B5EF4-FFF2-40B4-BE49-F238E27FC236}">
                <a16:creationId xmlns:a16="http://schemas.microsoft.com/office/drawing/2014/main" id="{20CE3735-EBD5-1281-4439-430B9D324BE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43899" y="5650758"/>
            <a:ext cx="3326418" cy="11347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7CAA1F1-FB8F-ED75-2127-EBE5C4B2E83E}"/>
              </a:ext>
            </a:extLst>
          </p:cNvPr>
          <p:cNvSpPr/>
          <p:nvPr/>
        </p:nvSpPr>
        <p:spPr>
          <a:xfrm>
            <a:off x="0" y="0"/>
            <a:ext cx="6640600"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1.2.1-1 </a:t>
            </a:r>
            <a:r>
              <a:rPr lang="en-US" altLang="zh-TW" sz="2400" dirty="0">
                <a:latin typeface="Times New Roman" panose="02020603050405020304" pitchFamily="18" charset="0"/>
                <a:cs typeface="Times New Roman" panose="02020603050405020304" pitchFamily="18" charset="0"/>
              </a:rPr>
              <a:t>Attention Mechanism: Single</a:t>
            </a:r>
            <a:r>
              <a:rPr lang="en-US" altLang="zh-TW" sz="2400" dirty="0"/>
              <a:t> </a:t>
            </a:r>
            <a:r>
              <a:rPr lang="en-US" altLang="zh-TW" sz="2400" dirty="0">
                <a:latin typeface="Times New Roman" panose="02020603050405020304" pitchFamily="18" charset="0"/>
                <a:cs typeface="Times New Roman" panose="02020603050405020304" pitchFamily="18" charset="0"/>
              </a:rPr>
              <a:t>Attention (1/2)</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sp>
        <p:nvSpPr>
          <p:cNvPr id="5" name="投影片編號版面配置區 3">
            <a:extLst>
              <a:ext uri="{FF2B5EF4-FFF2-40B4-BE49-F238E27FC236}">
                <a16:creationId xmlns:a16="http://schemas.microsoft.com/office/drawing/2014/main" id="{ABE1E619-B48F-A4A7-36C5-3571BC0DB5C1}"/>
              </a:ext>
            </a:extLst>
          </p:cNvPr>
          <p:cNvSpPr>
            <a:spLocks noGrp="1"/>
          </p:cNvSpPr>
          <p:nvPr>
            <p:ph type="sldNum" sz="quarter" idx="12"/>
          </p:nvPr>
        </p:nvSpPr>
        <p:spPr>
          <a:xfrm>
            <a:off x="7086600" y="6467676"/>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2C58EE-779D-4CD4-8328-B99275F96DF6}"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91113876-97E1-3E50-ABA8-BAE3B8A06CC5}"/>
              </a:ext>
            </a:extLst>
          </p:cNvPr>
          <p:cNvSpPr txBox="1"/>
          <p:nvPr/>
        </p:nvSpPr>
        <p:spPr>
          <a:xfrm>
            <a:off x="4108141" y="3358937"/>
            <a:ext cx="345037"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箭號: 向右 16">
            <a:extLst>
              <a:ext uri="{FF2B5EF4-FFF2-40B4-BE49-F238E27FC236}">
                <a16:creationId xmlns:a16="http://schemas.microsoft.com/office/drawing/2014/main" id="{8594C89F-6EB2-40ED-2FDC-5F9A6939DEFE}"/>
              </a:ext>
            </a:extLst>
          </p:cNvPr>
          <p:cNvSpPr/>
          <p:nvPr/>
        </p:nvSpPr>
        <p:spPr>
          <a:xfrm>
            <a:off x="65140" y="604530"/>
            <a:ext cx="131752" cy="34156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CD7DDEFC-3A84-C603-B4BC-B8240908CAEB}"/>
              </a:ext>
            </a:extLst>
          </p:cNvPr>
          <p:cNvSpPr/>
          <p:nvPr/>
        </p:nvSpPr>
        <p:spPr>
          <a:xfrm>
            <a:off x="2876698" y="2044162"/>
            <a:ext cx="680650" cy="2451055"/>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C0A475C8-6600-7D92-69FC-F095E4853368}"/>
              </a:ext>
            </a:extLst>
          </p:cNvPr>
          <p:cNvSpPr/>
          <p:nvPr/>
        </p:nvSpPr>
        <p:spPr>
          <a:xfrm>
            <a:off x="5714643" y="1856721"/>
            <a:ext cx="745136" cy="1012123"/>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6948533E-D395-599A-4C21-27D69C11E1F8}"/>
              </a:ext>
            </a:extLst>
          </p:cNvPr>
          <p:cNvSpPr/>
          <p:nvPr/>
        </p:nvSpPr>
        <p:spPr>
          <a:xfrm>
            <a:off x="2909559" y="2184629"/>
            <a:ext cx="467783" cy="1305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C9740688-AB78-A936-F3A4-8EEFF7908568}"/>
              </a:ext>
            </a:extLst>
          </p:cNvPr>
          <p:cNvSpPr/>
          <p:nvPr/>
        </p:nvSpPr>
        <p:spPr>
          <a:xfrm>
            <a:off x="5765482" y="1902561"/>
            <a:ext cx="495716" cy="5823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圖片 22">
            <a:extLst>
              <a:ext uri="{FF2B5EF4-FFF2-40B4-BE49-F238E27FC236}">
                <a16:creationId xmlns:a16="http://schemas.microsoft.com/office/drawing/2014/main" id="{2A7E32D8-9038-649E-1F9A-9FA30D24F933}"/>
              </a:ext>
            </a:extLst>
          </p:cNvPr>
          <p:cNvPicPr>
            <a:picLocks noChangeAspect="1"/>
          </p:cNvPicPr>
          <p:nvPr/>
        </p:nvPicPr>
        <p:blipFill>
          <a:blip r:embed="rId7"/>
          <a:stretch>
            <a:fillRect/>
          </a:stretch>
        </p:blipFill>
        <p:spPr>
          <a:xfrm>
            <a:off x="0" y="3195660"/>
            <a:ext cx="2876698" cy="3702240"/>
          </a:xfrm>
          <a:prstGeom prst="rect">
            <a:avLst/>
          </a:prstGeom>
        </p:spPr>
      </p:pic>
      <p:sp>
        <p:nvSpPr>
          <p:cNvPr id="24" name="文字方塊 23">
            <a:extLst>
              <a:ext uri="{FF2B5EF4-FFF2-40B4-BE49-F238E27FC236}">
                <a16:creationId xmlns:a16="http://schemas.microsoft.com/office/drawing/2014/main" id="{77D00462-47DC-286C-2876-40456036D491}"/>
              </a:ext>
            </a:extLst>
          </p:cNvPr>
          <p:cNvSpPr txBox="1"/>
          <p:nvPr/>
        </p:nvSpPr>
        <p:spPr>
          <a:xfrm>
            <a:off x="6738772" y="4898120"/>
            <a:ext cx="3478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416B4AF5-5960-9CFC-77AC-5166F926EC4C}"/>
              </a:ext>
            </a:extLst>
          </p:cNvPr>
          <p:cNvSpPr txBox="1"/>
          <p:nvPr/>
        </p:nvSpPr>
        <p:spPr>
          <a:xfrm>
            <a:off x="7767472" y="4928496"/>
            <a:ext cx="3478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a:t>
            </a:r>
            <a:r>
              <a:rPr lang="en-US" altLang="zh-TW" sz="1200" i="1" baseline="-25000" dirty="0">
                <a:solidFill>
                  <a:prstClr val="black"/>
                </a:solidFill>
                <a:latin typeface="Calibri" panose="020F0502020204030204"/>
                <a:ea typeface="新細明體" panose="02020500000000000000" pitchFamily="18" charset="-120"/>
              </a:rPr>
              <a:t>2</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5FB9A009-2D41-3F39-56FA-86FFE6F00A1F}"/>
              </a:ext>
            </a:extLst>
          </p:cNvPr>
          <p:cNvSpPr txBox="1"/>
          <p:nvPr/>
        </p:nvSpPr>
        <p:spPr>
          <a:xfrm>
            <a:off x="1509594" y="470080"/>
            <a:ext cx="3450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23BEF008-2DEC-4340-69B4-DBBB36CA5337}"/>
              </a:ext>
            </a:extLst>
          </p:cNvPr>
          <p:cNvSpPr txBox="1"/>
          <p:nvPr/>
        </p:nvSpPr>
        <p:spPr>
          <a:xfrm>
            <a:off x="3217023" y="6269080"/>
            <a:ext cx="3450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48764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77B9615-77CB-5E8E-42C1-86E0F0D32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62" y="2644243"/>
            <a:ext cx="8305405" cy="4188558"/>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177269C8-C488-7F2C-96B1-4AE682D280B1}"/>
              </a:ext>
            </a:extLst>
          </p:cNvPr>
          <p:cNvSpPr>
            <a:spLocks noGrp="1"/>
          </p:cNvSpPr>
          <p:nvPr>
            <p:ph type="sldNum" sz="quarter" idx="12"/>
          </p:nvPr>
        </p:nvSpPr>
        <p:spPr>
          <a:xfrm>
            <a:off x="7086600" y="6467676"/>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2C58EE-779D-4CD4-8328-B99275F96DF6}"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D1C8CF90-7A5D-7BDD-63D0-90E355890165}"/>
              </a:ext>
            </a:extLst>
          </p:cNvPr>
          <p:cNvPicPr>
            <a:picLocks noChangeAspect="1"/>
          </p:cNvPicPr>
          <p:nvPr/>
        </p:nvPicPr>
        <p:blipFill>
          <a:blip r:embed="rId4"/>
          <a:stretch>
            <a:fillRect/>
          </a:stretch>
        </p:blipFill>
        <p:spPr>
          <a:xfrm>
            <a:off x="341334" y="667946"/>
            <a:ext cx="1449285" cy="278145"/>
          </a:xfrm>
          <a:prstGeom prst="rect">
            <a:avLst/>
          </a:prstGeom>
          <a:ln w="19050">
            <a:solidFill>
              <a:srgbClr val="00B0F0"/>
            </a:solidFill>
          </a:ln>
        </p:spPr>
      </p:pic>
      <p:sp>
        <p:nvSpPr>
          <p:cNvPr id="6" name="箭號: 向右 5">
            <a:extLst>
              <a:ext uri="{FF2B5EF4-FFF2-40B4-BE49-F238E27FC236}">
                <a16:creationId xmlns:a16="http://schemas.microsoft.com/office/drawing/2014/main" id="{9D1B7099-7396-C284-E328-A693C1C3FC5E}"/>
              </a:ext>
            </a:extLst>
          </p:cNvPr>
          <p:cNvSpPr/>
          <p:nvPr/>
        </p:nvSpPr>
        <p:spPr>
          <a:xfrm>
            <a:off x="65140" y="604530"/>
            <a:ext cx="131752" cy="34156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FD1D0E5F-C2FB-E57E-B43C-1F8964B06E80}"/>
              </a:ext>
            </a:extLst>
          </p:cNvPr>
          <p:cNvPicPr>
            <a:picLocks noChangeAspect="1"/>
          </p:cNvPicPr>
          <p:nvPr/>
        </p:nvPicPr>
        <p:blipFill>
          <a:blip r:embed="rId5"/>
          <a:stretch>
            <a:fillRect/>
          </a:stretch>
        </p:blipFill>
        <p:spPr>
          <a:xfrm>
            <a:off x="5621312" y="90030"/>
            <a:ext cx="3457548" cy="2633833"/>
          </a:xfrm>
          <a:prstGeom prst="rect">
            <a:avLst/>
          </a:prstGeom>
        </p:spPr>
      </p:pic>
      <p:pic>
        <p:nvPicPr>
          <p:cNvPr id="10" name="圖片 9">
            <a:extLst>
              <a:ext uri="{FF2B5EF4-FFF2-40B4-BE49-F238E27FC236}">
                <a16:creationId xmlns:a16="http://schemas.microsoft.com/office/drawing/2014/main" id="{B4ECDA4F-B585-7656-49B1-782475E07612}"/>
              </a:ext>
            </a:extLst>
          </p:cNvPr>
          <p:cNvPicPr>
            <a:picLocks noChangeAspect="1"/>
          </p:cNvPicPr>
          <p:nvPr/>
        </p:nvPicPr>
        <p:blipFill>
          <a:blip r:embed="rId6"/>
          <a:stretch>
            <a:fillRect/>
          </a:stretch>
        </p:blipFill>
        <p:spPr>
          <a:xfrm>
            <a:off x="3732551" y="388089"/>
            <a:ext cx="1634953" cy="2256153"/>
          </a:xfrm>
          <a:prstGeom prst="rect">
            <a:avLst/>
          </a:prstGeom>
        </p:spPr>
      </p:pic>
      <p:sp>
        <p:nvSpPr>
          <p:cNvPr id="2" name="矩形 1">
            <a:extLst>
              <a:ext uri="{FF2B5EF4-FFF2-40B4-BE49-F238E27FC236}">
                <a16:creationId xmlns:a16="http://schemas.microsoft.com/office/drawing/2014/main" id="{18E64811-54FD-6D58-F444-529C72F83983}"/>
              </a:ext>
            </a:extLst>
          </p:cNvPr>
          <p:cNvSpPr/>
          <p:nvPr/>
        </p:nvSpPr>
        <p:spPr>
          <a:xfrm>
            <a:off x="0" y="0"/>
            <a:ext cx="6743193"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1.2.1-2 </a:t>
            </a:r>
            <a:r>
              <a:rPr lang="en-US" altLang="zh-TW" sz="2400" dirty="0">
                <a:latin typeface="Times New Roman" panose="02020603050405020304" pitchFamily="18" charset="0"/>
                <a:cs typeface="Times New Roman" panose="02020603050405020304" pitchFamily="18" charset="0"/>
              </a:rPr>
              <a:t>Attention Mechanism: Single</a:t>
            </a:r>
            <a:r>
              <a:rPr lang="en-US" altLang="zh-TW" sz="2400" dirty="0"/>
              <a:t> </a:t>
            </a:r>
            <a:r>
              <a:rPr lang="en-US" altLang="zh-TW" sz="2400" dirty="0">
                <a:latin typeface="Times New Roman" panose="02020603050405020304" pitchFamily="18" charset="0"/>
                <a:cs typeface="Times New Roman" panose="02020603050405020304" pitchFamily="18" charset="0"/>
              </a:rPr>
              <a:t>Attention (2/2)</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78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23815" y="496678"/>
            <a:ext cx="2239716" cy="338554"/>
          </a:xfrm>
          <a:prstGeom prst="rect">
            <a:avLst/>
          </a:prstGeom>
        </p:spPr>
        <p:txBody>
          <a:bodyPr wrap="none">
            <a:spAutoFit/>
          </a:bodyPr>
          <a:lstStyle/>
          <a:p>
            <a:pPr marL="285750" indent="-285750">
              <a:buFont typeface="Wingdings" panose="05000000000000000000" pitchFamily="2" charset="2"/>
              <a:buChar char="p"/>
            </a:pPr>
            <a:r>
              <a:rPr lang="en-US" altLang="zh-TW" sz="1600" i="0" dirty="0">
                <a:solidFill>
                  <a:srgbClr val="333333"/>
                </a:solidFill>
                <a:effectLst/>
                <a:latin typeface="Times New Roman" panose="02020603050405020304" pitchFamily="18" charset="0"/>
                <a:cs typeface="Times New Roman" panose="02020603050405020304" pitchFamily="18" charset="0"/>
              </a:rPr>
              <a:t>Self-Attention Layer:</a:t>
            </a:r>
          </a:p>
        </p:txBody>
      </p:sp>
      <p:sp>
        <p:nvSpPr>
          <p:cNvPr id="11" name="矩形 10"/>
          <p:cNvSpPr/>
          <p:nvPr/>
        </p:nvSpPr>
        <p:spPr>
          <a:xfrm>
            <a:off x="0" y="0"/>
            <a:ext cx="7066999"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1.2.1-2 </a:t>
            </a:r>
            <a:r>
              <a:rPr lang="en-US" altLang="zh-TW" sz="2400" dirty="0">
                <a:latin typeface="Times New Roman" panose="02020603050405020304" pitchFamily="18" charset="0"/>
                <a:cs typeface="Times New Roman" panose="02020603050405020304" pitchFamily="18" charset="0"/>
              </a:rPr>
              <a:t>Attention Mechanism: </a:t>
            </a:r>
            <a:r>
              <a:rPr lang="en-US" altLang="zh-TW"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Single</a:t>
            </a:r>
            <a:r>
              <a:rPr lang="en-US" altLang="zh-TW" sz="2400" dirty="0"/>
              <a:t> </a:t>
            </a:r>
            <a:r>
              <a:rPr lang="en-US" altLang="zh-TW" sz="2400" dirty="0">
                <a:latin typeface="Times New Roman" panose="02020603050405020304" pitchFamily="18" charset="0"/>
                <a:cs typeface="Times New Roman" panose="02020603050405020304" pitchFamily="18" charset="0"/>
              </a:rPr>
              <a:t>Attention (1/2) </a:t>
            </a:r>
            <a:endParaRPr lang="zh-TW" altLang="en-US" sz="2400" dirty="0">
              <a:latin typeface="Times New Roman" panose="02020603050405020304" pitchFamily="18" charset="0"/>
              <a:cs typeface="Times New Roman" panose="02020603050405020304" pitchFamily="18" charset="0"/>
            </a:endParaRPr>
          </a:p>
        </p:txBody>
      </p:sp>
      <p:pic>
        <p:nvPicPr>
          <p:cNvPr id="14" name="圖片 1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07699" y="1679800"/>
            <a:ext cx="3526702" cy="536154"/>
          </a:xfrm>
          <a:prstGeom prst="rect">
            <a:avLst/>
          </a:prstGeom>
        </p:spPr>
      </p:pic>
      <p:sp>
        <p:nvSpPr>
          <p:cNvPr id="17" name="文字方塊 16"/>
          <p:cNvSpPr txBox="1"/>
          <p:nvPr/>
        </p:nvSpPr>
        <p:spPr>
          <a:xfrm>
            <a:off x="2327974" y="671784"/>
            <a:ext cx="441146"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Key</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1936440" y="915710"/>
            <a:ext cx="584359" cy="276999"/>
          </a:xfrm>
          <a:prstGeom prst="rect">
            <a:avLst/>
          </a:prstGeom>
        </p:spPr>
        <p:txBody>
          <a:bodyPr wrap="square">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Query</a:t>
            </a:r>
            <a:r>
              <a:rPr lang="en-US" altLang="zh-TW" sz="1200" dirty="0">
                <a:latin typeface="Times New Roman" panose="02020603050405020304" pitchFamily="18" charset="0"/>
                <a:cs typeface="Times New Roman" panose="02020603050405020304" pitchFamily="18" charset="0"/>
              </a:rPr>
              <a:t> </a:t>
            </a:r>
            <a:endParaRPr lang="zh-TW" altLang="en-US" sz="1200" dirty="0">
              <a:latin typeface="Times New Roman" panose="02020603050405020304" pitchFamily="18" charset="0"/>
              <a:cs typeface="Times New Roman" panose="02020603050405020304" pitchFamily="18" charset="0"/>
            </a:endParaRPr>
          </a:p>
        </p:txBody>
      </p:sp>
      <p:sp>
        <p:nvSpPr>
          <p:cNvPr id="19" name="文字方塊 18"/>
          <p:cNvSpPr txBox="1"/>
          <p:nvPr/>
        </p:nvSpPr>
        <p:spPr>
          <a:xfrm>
            <a:off x="2579669" y="898689"/>
            <a:ext cx="536301"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Value</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pic>
        <p:nvPicPr>
          <p:cNvPr id="20" name="圖片 19"/>
          <p:cNvPicPr>
            <a:picLocks noChangeAspect="1"/>
          </p:cNvPicPr>
          <p:nvPr/>
        </p:nvPicPr>
        <p:blipFill rotWithShape="1">
          <a:blip r:embed="rId4"/>
          <a:srcRect l="688" r="2981"/>
          <a:stretch/>
        </p:blipFill>
        <p:spPr>
          <a:xfrm>
            <a:off x="4101946" y="2999503"/>
            <a:ext cx="5042054" cy="3858497"/>
          </a:xfrm>
          <a:prstGeom prst="rect">
            <a:avLst/>
          </a:prstGeom>
        </p:spPr>
      </p:pic>
      <p:sp>
        <p:nvSpPr>
          <p:cNvPr id="21" name="矩形 20"/>
          <p:cNvSpPr/>
          <p:nvPr/>
        </p:nvSpPr>
        <p:spPr>
          <a:xfrm>
            <a:off x="196963" y="6227600"/>
            <a:ext cx="4337438" cy="492443"/>
          </a:xfrm>
          <a:prstGeom prst="rect">
            <a:avLst/>
          </a:prstGeom>
        </p:spPr>
        <p:txBody>
          <a:bodyPr wrap="square">
            <a:spAutoFit/>
          </a:bodyPr>
          <a:lstStyle/>
          <a:p>
            <a:r>
              <a:rPr lang="en-US" altLang="zh-TW" sz="1300" dirty="0">
                <a:solidFill>
                  <a:srgbClr val="00B0F0"/>
                </a:solidFill>
                <a:latin typeface="Times New Roman" panose="02020603050405020304" pitchFamily="18" charset="0"/>
                <a:cs typeface="Times New Roman" panose="02020603050405020304" pitchFamily="18" charset="0"/>
              </a:rPr>
              <a:t>1. </a:t>
            </a:r>
            <a:r>
              <a:rPr lang="en-US" altLang="zh-TW" sz="1300" dirty="0" err="1">
                <a:solidFill>
                  <a:srgbClr val="00B0F0"/>
                </a:solidFill>
                <a:latin typeface="Times New Roman" panose="02020603050405020304" pitchFamily="18" charset="0"/>
                <a:cs typeface="Times New Roman" panose="02020603050405020304" pitchFamily="18" charset="0"/>
              </a:rPr>
              <a:t>x</a:t>
            </a:r>
            <a:r>
              <a:rPr lang="en-US" altLang="zh-TW" sz="1300" dirty="0" err="1">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a</a:t>
            </a:r>
            <a:r>
              <a:rPr lang="en-US" altLang="zh-TW" sz="13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TW" sz="1300" dirty="0">
                <a:latin typeface="Times New Roman" panose="02020603050405020304" pitchFamily="18" charset="0"/>
                <a:cs typeface="Times New Roman" panose="02020603050405020304" pitchFamily="18" charset="0"/>
              </a:rPr>
              <a:t>The </a:t>
            </a:r>
            <a:r>
              <a:rPr lang="en-US" altLang="zh-TW" sz="1300" dirty="0">
                <a:solidFill>
                  <a:srgbClr val="333333"/>
                </a:solidFill>
                <a:latin typeface="Times New Roman" panose="02020603050405020304" pitchFamily="18" charset="0"/>
                <a:cs typeface="Times New Roman" panose="02020603050405020304" pitchFamily="18" charset="0"/>
              </a:rPr>
              <a:t>i</a:t>
            </a:r>
            <a:r>
              <a:rPr lang="en-US" altLang="zh-TW" sz="1300" b="0" i="0" dirty="0">
                <a:solidFill>
                  <a:srgbClr val="333333"/>
                </a:solidFill>
                <a:effectLst/>
                <a:latin typeface="Times New Roman" panose="02020603050405020304" pitchFamily="18" charset="0"/>
                <a:cs typeface="Times New Roman" panose="02020603050405020304" pitchFamily="18" charset="0"/>
              </a:rPr>
              <a:t>nput sequence</a:t>
            </a:r>
            <a:r>
              <a:rPr lang="zh-TW" altLang="en-US" sz="1300" dirty="0">
                <a:latin typeface="Times New Roman" panose="02020603050405020304" pitchFamily="18" charset="0"/>
                <a:cs typeface="Times New Roman" panose="02020603050405020304" pitchFamily="18" charset="0"/>
              </a:rPr>
              <a:t> </a:t>
            </a:r>
            <a:r>
              <a:rPr lang="en-US" altLang="zh-TW" sz="1300" dirty="0">
                <a:latin typeface="Times New Roman" panose="02020603050405020304" pitchFamily="18" charset="0"/>
                <a:cs typeface="Times New Roman" panose="02020603050405020304" pitchFamily="18" charset="0"/>
              </a:rPr>
              <a:t>m</a:t>
            </a:r>
            <a:r>
              <a:rPr lang="zh-TW" altLang="en-US" sz="1300" dirty="0">
                <a:latin typeface="Times New Roman" panose="02020603050405020304" pitchFamily="18" charset="0"/>
                <a:cs typeface="Times New Roman" panose="02020603050405020304" pitchFamily="18" charset="0"/>
              </a:rPr>
              <a:t>ultiplied by a </a:t>
            </a:r>
            <a:r>
              <a:rPr lang="en-US" altLang="zh-TW" sz="1300" dirty="0">
                <a:solidFill>
                  <a:srgbClr val="FF0000"/>
                </a:solidFill>
                <a:latin typeface="Times New Roman" panose="02020603050405020304" pitchFamily="18" charset="0"/>
                <a:cs typeface="Times New Roman" panose="02020603050405020304" pitchFamily="18" charset="0"/>
              </a:rPr>
              <a:t>??</a:t>
            </a:r>
            <a:r>
              <a:rPr lang="en-US" altLang="zh-TW" sz="1300" dirty="0">
                <a:latin typeface="Times New Roman" panose="02020603050405020304" pitchFamily="18" charset="0"/>
                <a:cs typeface="Times New Roman" panose="02020603050405020304" pitchFamily="18" charset="0"/>
              </a:rPr>
              <a:t> </a:t>
            </a:r>
            <a:r>
              <a:rPr lang="zh-TW" altLang="en-US" sz="1300" dirty="0">
                <a:solidFill>
                  <a:srgbClr val="00B0F0"/>
                </a:solidFill>
                <a:latin typeface="Times New Roman" panose="02020603050405020304" pitchFamily="18" charset="0"/>
                <a:cs typeface="Times New Roman" panose="02020603050405020304" pitchFamily="18" charset="0"/>
              </a:rPr>
              <a:t>weight matrix </a:t>
            </a:r>
            <a:r>
              <a:rPr lang="zh-TW" altLang="en-US" sz="1300" dirty="0">
                <a:latin typeface="Times New Roman" panose="02020603050405020304" pitchFamily="18" charset="0"/>
                <a:cs typeface="Times New Roman" panose="02020603050405020304" pitchFamily="18" charset="0"/>
              </a:rPr>
              <a:t>to become</a:t>
            </a:r>
            <a:r>
              <a:rPr lang="en-US" altLang="zh-TW" sz="1300" dirty="0">
                <a:latin typeface="Times New Roman" panose="02020603050405020304" pitchFamily="18" charset="0"/>
                <a:cs typeface="Times New Roman" panose="02020603050405020304" pitchFamily="18" charset="0"/>
              </a:rPr>
              <a:t>:</a:t>
            </a:r>
            <a:r>
              <a:rPr lang="zh-TW" altLang="en-US" sz="1300" dirty="0">
                <a:latin typeface="Times New Roman" panose="02020603050405020304" pitchFamily="18" charset="0"/>
                <a:cs typeface="Times New Roman" panose="02020603050405020304" pitchFamily="18" charset="0"/>
              </a:rPr>
              <a:t> </a:t>
            </a:r>
            <a:r>
              <a:rPr lang="en-US" altLang="zh-TW" sz="1300" dirty="0">
                <a:latin typeface="Times New Roman" panose="02020603050405020304" pitchFamily="18" charset="0"/>
                <a:cs typeface="Times New Roman" panose="02020603050405020304" pitchFamily="18" charset="0"/>
              </a:rPr>
              <a:t>a</a:t>
            </a:r>
            <a:r>
              <a:rPr lang="en-US" altLang="zh-TW" sz="1300" baseline="30000" dirty="0">
                <a:latin typeface="Times New Roman" panose="02020603050405020304" pitchFamily="18" charset="0"/>
                <a:cs typeface="Times New Roman" panose="02020603050405020304" pitchFamily="18" charset="0"/>
              </a:rPr>
              <a:t>1</a:t>
            </a:r>
            <a:r>
              <a:rPr lang="en-US" altLang="zh-TW" sz="1300" dirty="0">
                <a:latin typeface="Times New Roman" panose="02020603050405020304" pitchFamily="18" charset="0"/>
                <a:cs typeface="Times New Roman" panose="02020603050405020304" pitchFamily="18" charset="0"/>
              </a:rPr>
              <a:t>,a</a:t>
            </a:r>
            <a:r>
              <a:rPr lang="en-US" altLang="zh-TW" sz="1300" baseline="30000" dirty="0">
                <a:latin typeface="Times New Roman" panose="02020603050405020304" pitchFamily="18" charset="0"/>
                <a:cs typeface="Times New Roman" panose="02020603050405020304" pitchFamily="18" charset="0"/>
              </a:rPr>
              <a:t>2</a:t>
            </a:r>
            <a:r>
              <a:rPr lang="en-US" altLang="zh-TW" sz="1300" dirty="0">
                <a:latin typeface="Times New Roman" panose="02020603050405020304" pitchFamily="18" charset="0"/>
                <a:cs typeface="Times New Roman" panose="02020603050405020304" pitchFamily="18" charset="0"/>
              </a:rPr>
              <a:t>,a</a:t>
            </a:r>
            <a:r>
              <a:rPr lang="en-US" altLang="zh-TW" sz="1300" baseline="30000" dirty="0">
                <a:latin typeface="Times New Roman" panose="02020603050405020304" pitchFamily="18" charset="0"/>
                <a:cs typeface="Times New Roman" panose="02020603050405020304" pitchFamily="18" charset="0"/>
              </a:rPr>
              <a:t>3</a:t>
            </a:r>
            <a:r>
              <a:rPr lang="en-US" altLang="zh-TW" sz="1300" dirty="0">
                <a:latin typeface="Times New Roman" panose="02020603050405020304" pitchFamily="18" charset="0"/>
                <a:cs typeface="Times New Roman" panose="02020603050405020304" pitchFamily="18" charset="0"/>
              </a:rPr>
              <a:t>,…,a</a:t>
            </a:r>
            <a:r>
              <a:rPr lang="en-US" altLang="zh-TW" sz="1300" baseline="30000" dirty="0">
                <a:latin typeface="Times New Roman" panose="02020603050405020304" pitchFamily="18" charset="0"/>
                <a:cs typeface="Times New Roman" panose="02020603050405020304" pitchFamily="18" charset="0"/>
              </a:rPr>
              <a:t>4</a:t>
            </a:r>
            <a:endParaRPr lang="zh-TW" altLang="en-US" sz="1300" baseline="30000" dirty="0">
              <a:latin typeface="Times New Roman" panose="02020603050405020304" pitchFamily="18" charset="0"/>
              <a:cs typeface="Times New Roman" panose="02020603050405020304" pitchFamily="18" charset="0"/>
            </a:endParaRPr>
          </a:p>
        </p:txBody>
      </p:sp>
      <p:sp>
        <p:nvSpPr>
          <p:cNvPr id="23" name="矩形 22"/>
          <p:cNvSpPr/>
          <p:nvPr/>
        </p:nvSpPr>
        <p:spPr>
          <a:xfrm>
            <a:off x="1952578" y="6454973"/>
            <a:ext cx="1326004" cy="292388"/>
          </a:xfrm>
          <a:prstGeom prst="rect">
            <a:avLst/>
          </a:prstGeom>
        </p:spPr>
        <p:txBody>
          <a:bodyPr wrap="none">
            <a:spAutoFit/>
          </a:bodyPr>
          <a:lstStyle/>
          <a:p>
            <a:r>
              <a:rPr lang="en-US" altLang="zh-TW" sz="1300" dirty="0">
                <a:solidFill>
                  <a:srgbClr val="333333"/>
                </a:solidFill>
                <a:latin typeface="Times New Roman" panose="02020603050405020304" pitchFamily="18" charset="0"/>
                <a:cs typeface="Times New Roman" panose="02020603050405020304" pitchFamily="18" charset="0"/>
              </a:rPr>
              <a:t>i</a:t>
            </a:r>
            <a:r>
              <a:rPr lang="en-US" altLang="zh-TW" sz="1300" b="0" i="0" dirty="0">
                <a:solidFill>
                  <a:srgbClr val="333333"/>
                </a:solidFill>
                <a:effectLst/>
                <a:latin typeface="Times New Roman" panose="02020603050405020304" pitchFamily="18" charset="0"/>
                <a:cs typeface="Times New Roman" panose="02020603050405020304" pitchFamily="18" charset="0"/>
              </a:rPr>
              <a:t>nput: x</a:t>
            </a:r>
            <a:r>
              <a:rPr lang="en-US" altLang="zh-TW" sz="1300" b="0" i="0" baseline="30000" dirty="0">
                <a:solidFill>
                  <a:srgbClr val="333333"/>
                </a:solidFill>
                <a:effectLst/>
                <a:latin typeface="Times New Roman" panose="02020603050405020304" pitchFamily="18" charset="0"/>
                <a:cs typeface="Times New Roman" panose="02020603050405020304" pitchFamily="18" charset="0"/>
              </a:rPr>
              <a:t>1</a:t>
            </a:r>
            <a:r>
              <a:rPr lang="en-US" altLang="zh-TW" sz="1300" b="0" i="0" dirty="0">
                <a:solidFill>
                  <a:srgbClr val="333333"/>
                </a:solidFill>
                <a:effectLst/>
                <a:latin typeface="Times New Roman" panose="02020603050405020304" pitchFamily="18" charset="0"/>
                <a:cs typeface="Times New Roman" panose="02020603050405020304" pitchFamily="18" charset="0"/>
              </a:rPr>
              <a:t>, x</a:t>
            </a:r>
            <a:r>
              <a:rPr lang="en-US" altLang="zh-TW" sz="1300" b="0" i="0" baseline="30000" dirty="0">
                <a:solidFill>
                  <a:srgbClr val="333333"/>
                </a:solidFill>
                <a:effectLst/>
                <a:latin typeface="Times New Roman" panose="02020603050405020304" pitchFamily="18" charset="0"/>
                <a:cs typeface="Times New Roman" panose="02020603050405020304" pitchFamily="18" charset="0"/>
              </a:rPr>
              <a:t>2</a:t>
            </a:r>
            <a:r>
              <a:rPr lang="en-US" altLang="zh-TW" sz="1300" b="0" i="0" dirty="0">
                <a:solidFill>
                  <a:srgbClr val="333333"/>
                </a:solidFill>
                <a:effectLst/>
                <a:latin typeface="Times New Roman" panose="02020603050405020304" pitchFamily="18" charset="0"/>
                <a:cs typeface="Times New Roman" panose="02020603050405020304" pitchFamily="18" charset="0"/>
              </a:rPr>
              <a:t>,.., x</a:t>
            </a:r>
            <a:r>
              <a:rPr lang="en-US" altLang="zh-TW" sz="1300" b="0" i="0" baseline="30000" dirty="0">
                <a:solidFill>
                  <a:srgbClr val="333333"/>
                </a:solidFill>
                <a:effectLst/>
                <a:latin typeface="Times New Roman" panose="02020603050405020304" pitchFamily="18" charset="0"/>
                <a:cs typeface="Times New Roman" panose="02020603050405020304" pitchFamily="18" charset="0"/>
              </a:rPr>
              <a:t>4</a:t>
            </a:r>
            <a:endParaRPr lang="zh-TW" altLang="en-US" sz="1300" baseline="30000" dirty="0">
              <a:latin typeface="Times New Roman" panose="02020603050405020304" pitchFamily="18" charset="0"/>
              <a:cs typeface="Times New Roman" panose="02020603050405020304" pitchFamily="18" charset="0"/>
            </a:endParaRPr>
          </a:p>
        </p:txBody>
      </p:sp>
      <p:sp>
        <p:nvSpPr>
          <p:cNvPr id="24" name="矩形 23"/>
          <p:cNvSpPr/>
          <p:nvPr/>
        </p:nvSpPr>
        <p:spPr>
          <a:xfrm>
            <a:off x="218957" y="4387372"/>
            <a:ext cx="4421852" cy="276999"/>
          </a:xfrm>
          <a:prstGeom prst="rect">
            <a:avLst/>
          </a:prstGeom>
        </p:spPr>
        <p:txBody>
          <a:bodyPr wrap="none">
            <a:spAutoFit/>
          </a:bodyPr>
          <a:lstStyle/>
          <a:p>
            <a:r>
              <a:rPr lang="en-US" altLang="zh-TW" sz="1200" b="0" i="0" dirty="0">
                <a:solidFill>
                  <a:srgbClr val="00B0F0"/>
                </a:solidFill>
                <a:effectLst/>
                <a:latin typeface="Times New Roman" panose="02020603050405020304" pitchFamily="18" charset="0"/>
                <a:cs typeface="Times New Roman" panose="02020603050405020304" pitchFamily="18" charset="0"/>
              </a:rPr>
              <a:t>2. a</a:t>
            </a:r>
            <a:r>
              <a:rPr lang="en-US" altLang="zh-TW" sz="1200" b="0" i="0" dirty="0">
                <a:solidFill>
                  <a:srgbClr val="00B0F0"/>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US" altLang="zh-TW" sz="1200" b="0" i="0" dirty="0" err="1">
                <a:solidFill>
                  <a:srgbClr val="00B0F0"/>
                </a:solidFill>
                <a:effectLst/>
                <a:latin typeface="Times New Roman" panose="02020603050405020304" pitchFamily="18" charset="0"/>
                <a:cs typeface="Times New Roman" panose="02020603050405020304" pitchFamily="18" charset="0"/>
                <a:sym typeface="Wingdings" panose="05000000000000000000" pitchFamily="2" charset="2"/>
              </a:rPr>
              <a:t>q,k,v</a:t>
            </a:r>
            <a:r>
              <a:rPr lang="en-US" altLang="zh-TW" sz="1200" b="0" i="0" dirty="0">
                <a:solidFill>
                  <a:srgbClr val="00B0F0"/>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US" altLang="zh-TW" sz="1200" b="0" i="0" dirty="0">
                <a:solidFill>
                  <a:srgbClr val="333333"/>
                </a:solidFill>
                <a:effectLst/>
                <a:latin typeface="Times New Roman" panose="02020603050405020304" pitchFamily="18" charset="0"/>
                <a:cs typeface="Times New Roman" panose="02020603050405020304" pitchFamily="18" charset="0"/>
              </a:rPr>
              <a:t>Each </a:t>
            </a:r>
            <a:r>
              <a:rPr lang="en-US" altLang="zh-TW" sz="1200" i="1" dirty="0">
                <a:latin typeface="Times New Roman" panose="02020603050405020304" pitchFamily="18" charset="0"/>
                <a:cs typeface="Times New Roman" panose="02020603050405020304" pitchFamily="18" charset="0"/>
              </a:rPr>
              <a:t>a</a:t>
            </a:r>
            <a:r>
              <a:rPr lang="en-US" altLang="zh-TW" sz="1200" i="1" baseline="30000" dirty="0">
                <a:latin typeface="Times New Roman" panose="02020603050405020304" pitchFamily="18" charset="0"/>
                <a:cs typeface="Times New Roman" panose="02020603050405020304" pitchFamily="18" charset="0"/>
              </a:rPr>
              <a:t>i </a:t>
            </a:r>
            <a:r>
              <a:rPr lang="en-US" altLang="zh-TW" sz="1200" baseline="30000" dirty="0">
                <a:latin typeface="Times New Roman" panose="02020603050405020304" pitchFamily="18" charset="0"/>
                <a:cs typeface="Times New Roman" panose="02020603050405020304" pitchFamily="18" charset="0"/>
              </a:rPr>
              <a:t> </a:t>
            </a:r>
            <a:r>
              <a:rPr lang="en-US" altLang="zh-TW" sz="1200" b="0" i="0" dirty="0">
                <a:solidFill>
                  <a:srgbClr val="333333"/>
                </a:solidFill>
                <a:effectLst/>
                <a:latin typeface="Times New Roman" panose="02020603050405020304" pitchFamily="18" charset="0"/>
                <a:cs typeface="Times New Roman" panose="02020603050405020304" pitchFamily="18" charset="0"/>
              </a:rPr>
              <a:t>input is multiplied by a different vector: q, k, v</a:t>
            </a:r>
            <a:endParaRPr lang="zh-TW" altLang="en-US" sz="1200" dirty="0">
              <a:latin typeface="Times New Roman" panose="02020603050405020304" pitchFamily="18" charset="0"/>
              <a:cs typeface="Times New Roman" panose="02020603050405020304" pitchFamily="18" charset="0"/>
            </a:endParaRPr>
          </a:p>
        </p:txBody>
      </p:sp>
      <p:sp>
        <p:nvSpPr>
          <p:cNvPr id="26" name="矩形 25"/>
          <p:cNvSpPr/>
          <p:nvPr/>
        </p:nvSpPr>
        <p:spPr>
          <a:xfrm>
            <a:off x="4256836" y="3872373"/>
            <a:ext cx="4799417" cy="3535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85275" y="3011550"/>
            <a:ext cx="3020379" cy="292388"/>
          </a:xfrm>
          <a:prstGeom prst="rect">
            <a:avLst/>
          </a:prstGeom>
          <a:noFill/>
        </p:spPr>
        <p:txBody>
          <a:bodyPr wrap="none" rtlCol="0">
            <a:spAutoFit/>
          </a:bodyPr>
          <a:lstStyle/>
          <a:p>
            <a:r>
              <a:rPr lang="en-US" altLang="zh-TW" sz="1300" dirty="0">
                <a:latin typeface="Times New Roman" panose="02020603050405020304" pitchFamily="18" charset="0"/>
                <a:cs typeface="Times New Roman" panose="02020603050405020304" pitchFamily="18" charset="0"/>
              </a:rPr>
              <a:t>- Soft-max: Normalizing the </a:t>
            </a:r>
            <a:r>
              <a:rPr lang="el-GR" altLang="zh-TW" sz="1300" i="1" dirty="0">
                <a:latin typeface="Times New Roman" panose="02020603050405020304" pitchFamily="18" charset="0"/>
                <a:cs typeface="Times New Roman" panose="02020603050405020304" pitchFamily="18" charset="0"/>
              </a:rPr>
              <a:t>α</a:t>
            </a:r>
            <a:r>
              <a:rPr lang="el-GR" altLang="zh-TW" sz="1300" i="1" baseline="-25000" dirty="0">
                <a:latin typeface="Times New Roman" panose="02020603050405020304" pitchFamily="18" charset="0"/>
                <a:cs typeface="Times New Roman" panose="02020603050405020304" pitchFamily="18" charset="0"/>
              </a:rPr>
              <a:t>1</a:t>
            </a:r>
            <a:r>
              <a:rPr lang="el-GR" altLang="zh-TW" sz="1300" i="1" dirty="0">
                <a:latin typeface="Times New Roman" panose="02020603050405020304" pitchFamily="18" charset="0"/>
                <a:cs typeface="Times New Roman" panose="02020603050405020304" pitchFamily="18" charset="0"/>
              </a:rPr>
              <a:t>,</a:t>
            </a:r>
            <a:r>
              <a:rPr lang="en-US" altLang="zh-TW" sz="1300" i="1" baseline="-25000" dirty="0" err="1">
                <a:latin typeface="Times New Roman" panose="02020603050405020304" pitchFamily="18" charset="0"/>
                <a:cs typeface="Times New Roman" panose="02020603050405020304" pitchFamily="18" charset="0"/>
              </a:rPr>
              <a:t>i</a:t>
            </a:r>
            <a:r>
              <a:rPr lang="en-US" altLang="zh-TW" sz="1300" i="1" baseline="-25000" dirty="0">
                <a:latin typeface="Times New Roman" panose="02020603050405020304" pitchFamily="18" charset="0"/>
                <a:cs typeface="Times New Roman" panose="02020603050405020304" pitchFamily="18" charset="0"/>
              </a:rPr>
              <a:t> </a:t>
            </a:r>
            <a:r>
              <a:rPr lang="en-US" altLang="zh-TW" sz="1200" i="1" baseline="-25000" dirty="0"/>
              <a:t>, </a:t>
            </a:r>
            <a:r>
              <a:rPr lang="en-US" altLang="zh-TW" sz="1200" i="1" dirty="0"/>
              <a:t>0 &lt; </a:t>
            </a:r>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dirty="0"/>
              <a:t>&lt;1</a:t>
            </a:r>
            <a:endParaRPr lang="zh-TW" altLang="en-US" sz="1200" i="1" baseline="-25000" dirty="0">
              <a:latin typeface="Times New Roman" panose="02020603050405020304" pitchFamily="18" charset="0"/>
              <a:cs typeface="Times New Roman" panose="02020603050405020304" pitchFamily="18" charset="0"/>
            </a:endParaRPr>
          </a:p>
        </p:txBody>
      </p:sp>
      <p:sp>
        <p:nvSpPr>
          <p:cNvPr id="4" name="矩形 3"/>
          <p:cNvSpPr/>
          <p:nvPr/>
        </p:nvSpPr>
        <p:spPr>
          <a:xfrm>
            <a:off x="644966" y="799130"/>
            <a:ext cx="5762624" cy="954107"/>
          </a:xfrm>
          <a:prstGeom prst="rect">
            <a:avLst/>
          </a:prstGeom>
        </p:spPr>
        <p:txBody>
          <a:bodyPr wrap="square">
            <a:spAutoFit/>
          </a:bodyPr>
          <a:lstStyle/>
          <a:p>
            <a:pPr marL="285750" indent="-285750">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Three elements &lt;</a:t>
            </a:r>
            <a:r>
              <a:rPr lang="en-US" altLang="zh-TW" sz="1400" dirty="0">
                <a:solidFill>
                  <a:srgbClr val="FF0000"/>
                </a:solidFill>
                <a:latin typeface="Times New Roman" panose="02020603050405020304" pitchFamily="18" charset="0"/>
                <a:cs typeface="Times New Roman" panose="02020603050405020304" pitchFamily="18" charset="0"/>
              </a:rPr>
              <a:t>Q</a:t>
            </a:r>
            <a:r>
              <a:rPr lang="en-US" altLang="zh-TW" sz="1400" dirty="0">
                <a:latin typeface="Times New Roman" panose="02020603050405020304" pitchFamily="18" charset="0"/>
                <a:cs typeface="Times New Roman" panose="02020603050405020304" pitchFamily="18" charset="0"/>
              </a:rPr>
              <a:t>, K, V&gt;: represents attention mechanism.</a:t>
            </a:r>
          </a:p>
          <a:p>
            <a:pPr marL="285750" indent="-285750">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T</a:t>
            </a:r>
            <a:r>
              <a:rPr lang="zh-TW" altLang="en-US" sz="1400" dirty="0">
                <a:latin typeface="Times New Roman" panose="02020603050405020304" pitchFamily="18" charset="0"/>
                <a:cs typeface="Times New Roman" panose="02020603050405020304" pitchFamily="18" charset="0"/>
              </a:rPr>
              <a:t>he </a:t>
            </a:r>
            <a:r>
              <a:rPr lang="zh-TW" altLang="en-US" sz="1400" dirty="0">
                <a:solidFill>
                  <a:srgbClr val="00B0F0"/>
                </a:solidFill>
                <a:latin typeface="Times New Roman" panose="02020603050405020304" pitchFamily="18" charset="0"/>
                <a:cs typeface="Times New Roman" panose="02020603050405020304" pitchFamily="18" charset="0"/>
              </a:rPr>
              <a:t>similarity between </a:t>
            </a:r>
            <a:r>
              <a:rPr lang="zh-TW" altLang="en-US" sz="1400" dirty="0">
                <a:latin typeface="Times New Roman" panose="02020603050405020304" pitchFamily="18" charset="0"/>
                <a:cs typeface="Times New Roman" panose="02020603050405020304" pitchFamily="18" charset="0"/>
              </a:rPr>
              <a:t>Query  </a:t>
            </a:r>
            <a:r>
              <a:rPr lang="en-US" altLang="zh-TW" sz="1400" i="1" dirty="0">
                <a:solidFill>
                  <a:srgbClr val="00B0F0"/>
                </a:solidFill>
                <a:latin typeface="Times New Roman" panose="02020603050405020304" pitchFamily="18" charset="0"/>
                <a:cs typeface="Times New Roman" panose="02020603050405020304" pitchFamily="18" charset="0"/>
              </a:rPr>
              <a:t>Q</a:t>
            </a:r>
            <a:r>
              <a:rPr lang="en-US" altLang="zh-TW" sz="1400" dirty="0">
                <a:latin typeface="Times New Roman" panose="02020603050405020304" pitchFamily="18" charset="0"/>
                <a:cs typeface="Times New Roman" panose="02020603050405020304" pitchFamily="18" charset="0"/>
              </a:rPr>
              <a:t> </a:t>
            </a:r>
            <a:r>
              <a:rPr lang="zh-TW" altLang="en-US" sz="1400" dirty="0">
                <a:latin typeface="Times New Roman" panose="02020603050405020304" pitchFamily="18" charset="0"/>
                <a:cs typeface="Times New Roman" panose="02020603050405020304" pitchFamily="18" charset="0"/>
              </a:rPr>
              <a:t>and Key </a:t>
            </a:r>
            <a:r>
              <a:rPr lang="en-US" altLang="zh-TW" sz="1400" i="1" dirty="0">
                <a:solidFill>
                  <a:srgbClr val="00B0F0"/>
                </a:solidFill>
                <a:latin typeface="Times New Roman" panose="02020603050405020304" pitchFamily="18" charset="0"/>
                <a:cs typeface="Times New Roman" panose="02020603050405020304" pitchFamily="18" charset="0"/>
              </a:rPr>
              <a:t>K</a:t>
            </a:r>
            <a:r>
              <a:rPr lang="zh-TW" altLang="en-US" sz="1400" dirty="0">
                <a:latin typeface="Times New Roman" panose="02020603050405020304" pitchFamily="18" charset="0"/>
                <a:cs typeface="Times New Roman" panose="02020603050405020304" pitchFamily="18" charset="0"/>
              </a:rPr>
              <a:t>, and assigns the value of Value </a:t>
            </a:r>
            <a:r>
              <a:rPr lang="en-US" altLang="zh-TW" sz="1400" i="1" dirty="0">
                <a:latin typeface="Times New Roman" panose="02020603050405020304" pitchFamily="18" charset="0"/>
                <a:cs typeface="Times New Roman" panose="02020603050405020304" pitchFamily="18" charset="0"/>
              </a:rPr>
              <a:t>V</a:t>
            </a:r>
            <a:r>
              <a:rPr lang="en-US" altLang="zh-TW" sz="1400" dirty="0">
                <a:latin typeface="Times New Roman" panose="02020603050405020304" pitchFamily="18" charset="0"/>
                <a:cs typeface="Times New Roman" panose="02020603050405020304" pitchFamily="18" charset="0"/>
              </a:rPr>
              <a:t> </a:t>
            </a:r>
            <a:r>
              <a:rPr lang="zh-TW" altLang="en-US" sz="1400" dirty="0">
                <a:latin typeface="Times New Roman" panose="02020603050405020304" pitchFamily="18" charset="0"/>
                <a:cs typeface="Times New Roman" panose="02020603050405020304" pitchFamily="18" charset="0"/>
              </a:rPr>
              <a:t>according to the similarity</a:t>
            </a:r>
            <a:r>
              <a:rPr lang="en-US" altLang="zh-TW" sz="1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Definition of Attention formula: </a:t>
            </a:r>
          </a:p>
        </p:txBody>
      </p:sp>
      <p:sp>
        <p:nvSpPr>
          <p:cNvPr id="7" name="矩形 6"/>
          <p:cNvSpPr/>
          <p:nvPr/>
        </p:nvSpPr>
        <p:spPr>
          <a:xfrm>
            <a:off x="2971800" y="1679800"/>
            <a:ext cx="1391478" cy="536154"/>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文字方塊 7"/>
              <p:cNvSpPr txBox="1"/>
              <p:nvPr/>
            </p:nvSpPr>
            <p:spPr>
              <a:xfrm>
                <a:off x="3007877" y="2185956"/>
                <a:ext cx="5304515" cy="492443"/>
              </a:xfrm>
              <a:prstGeom prst="rect">
                <a:avLst/>
              </a:prstGeom>
              <a:noFill/>
            </p:spPr>
            <p:txBody>
              <a:bodyPr wrap="square" rtlCol="0">
                <a:spAutoFit/>
              </a:bodyPr>
              <a:lstStyle/>
              <a:p>
                <a14:m>
                  <m:oMath xmlns:m="http://schemas.openxmlformats.org/officeDocument/2006/math">
                    <m:acc>
                      <m:accPr>
                        <m:chr m:val="̂"/>
                        <m:ctrlPr>
                          <a:rPr lang="el-GR" altLang="zh-TW" sz="1300" i="1" dirty="0" smtClean="0">
                            <a:solidFill>
                              <a:srgbClr val="FF0000"/>
                            </a:solidFill>
                            <a:latin typeface="Cambria Math" panose="02040503050406030204" pitchFamily="18" charset="0"/>
                            <a:cs typeface="Times New Roman" panose="02020603050405020304" pitchFamily="18" charset="0"/>
                          </a:rPr>
                        </m:ctrlPr>
                      </m:accPr>
                      <m:e>
                        <m:r>
                          <a:rPr lang="el-GR" altLang="zh-TW" sz="13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3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3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3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300" b="0" i="0" baseline="-25000" dirty="0" smtClean="0">
                        <a:latin typeface="Cambria Math" panose="02040503050406030204" pitchFamily="18" charset="0"/>
                        <a:cs typeface="Times New Roman" panose="02020603050405020304" pitchFamily="18" charset="0"/>
                      </a:rPr>
                      <m:t> </m:t>
                    </m:r>
                  </m:oMath>
                </a14:m>
                <a:r>
                  <a:rPr lang="en-US" altLang="zh-TW" sz="1300" dirty="0">
                    <a:solidFill>
                      <a:srgbClr val="FF0000"/>
                    </a:solidFill>
                    <a:latin typeface="Times New Roman" panose="02020603050405020304" pitchFamily="18" charset="0"/>
                    <a:cs typeface="Times New Roman" panose="02020603050405020304" pitchFamily="18" charset="0"/>
                  </a:rPr>
                  <a:t> = </a:t>
                </a:r>
                <a:r>
                  <a:rPr lang="en-US" altLang="zh-TW" sz="1300" dirty="0" err="1">
                    <a:solidFill>
                      <a:srgbClr val="FF0000"/>
                    </a:solidFill>
                    <a:latin typeface="Times New Roman" panose="02020603050405020304" pitchFamily="18" charset="0"/>
                    <a:cs typeface="Times New Roman" panose="02020603050405020304" pitchFamily="18" charset="0"/>
                  </a:rPr>
                  <a:t>softmax</a:t>
                </a:r>
                <a:r>
                  <a:rPr lang="en-US" altLang="zh-TW" sz="1300" dirty="0">
                    <a:solidFill>
                      <a:srgbClr val="FF0000"/>
                    </a:solidFill>
                    <a:latin typeface="Times New Roman" panose="02020603050405020304" pitchFamily="18" charset="0"/>
                    <a:cs typeface="Times New Roman" panose="02020603050405020304" pitchFamily="18" charset="0"/>
                  </a:rPr>
                  <a:t>()</a:t>
                </a:r>
                <a:r>
                  <a:rPr lang="en-US" altLang="zh-TW" sz="1300" dirty="0">
                    <a:latin typeface="Times New Roman" panose="02020603050405020304" pitchFamily="18" charset="0"/>
                    <a:cs typeface="Times New Roman" panose="02020603050405020304" pitchFamily="18" charset="0"/>
                  </a:rPr>
                  <a:t>: </a:t>
                </a:r>
                <a:r>
                  <a:rPr lang="zh-TW" altLang="en-US" sz="1300" dirty="0">
                    <a:solidFill>
                      <a:srgbClr val="FF0000"/>
                    </a:solidFill>
                    <a:latin typeface="Times New Roman" panose="02020603050405020304" pitchFamily="18" charset="0"/>
                    <a:cs typeface="Times New Roman" panose="02020603050405020304" pitchFamily="18" charset="0"/>
                  </a:rPr>
                  <a:t>similarity</a:t>
                </a:r>
                <a:r>
                  <a:rPr lang="zh-TW" altLang="en-US" sz="1300" dirty="0">
                    <a:latin typeface="Times New Roman" panose="02020603050405020304" pitchFamily="18" charset="0"/>
                    <a:cs typeface="Times New Roman" panose="02020603050405020304" pitchFamily="18" charset="0"/>
                  </a:rPr>
                  <a:t> between </a:t>
                </a:r>
                <a:r>
                  <a:rPr lang="en-US" altLang="zh-TW" sz="1300" dirty="0">
                    <a:latin typeface="Times New Roman" panose="02020603050405020304" pitchFamily="18" charset="0"/>
                    <a:cs typeface="Times New Roman" panose="02020603050405020304" pitchFamily="18" charset="0"/>
                  </a:rPr>
                  <a:t>template </a:t>
                </a:r>
                <a:r>
                  <a:rPr lang="zh-TW" altLang="en-US" sz="1300" dirty="0">
                    <a:latin typeface="Times New Roman" panose="02020603050405020304" pitchFamily="18" charset="0"/>
                    <a:cs typeface="Times New Roman" panose="02020603050405020304" pitchFamily="18" charset="0"/>
                  </a:rPr>
                  <a:t>Query  </a:t>
                </a:r>
                <a:r>
                  <a:rPr lang="en-US" altLang="zh-TW" sz="1300" i="1" dirty="0">
                    <a:latin typeface="Times New Roman" panose="02020603050405020304" pitchFamily="18" charset="0"/>
                    <a:cs typeface="Times New Roman" panose="02020603050405020304" pitchFamily="18" charset="0"/>
                  </a:rPr>
                  <a:t>Q</a:t>
                </a:r>
                <a:r>
                  <a:rPr lang="en-US" altLang="zh-TW" sz="1300" dirty="0">
                    <a:latin typeface="Times New Roman" panose="02020603050405020304" pitchFamily="18" charset="0"/>
                    <a:cs typeface="Times New Roman" panose="02020603050405020304" pitchFamily="18" charset="0"/>
                  </a:rPr>
                  <a:t> </a:t>
                </a:r>
                <a:r>
                  <a:rPr lang="zh-TW" altLang="en-US" sz="1300" dirty="0">
                    <a:latin typeface="Times New Roman" panose="02020603050405020304" pitchFamily="18" charset="0"/>
                    <a:cs typeface="Times New Roman" panose="02020603050405020304" pitchFamily="18" charset="0"/>
                  </a:rPr>
                  <a:t>and </a:t>
                </a:r>
                <a:r>
                  <a:rPr lang="en-US" altLang="zh-TW" sz="1300" dirty="0">
                    <a:latin typeface="Times New Roman" panose="02020603050405020304" pitchFamily="18" charset="0"/>
                    <a:cs typeface="Times New Roman" panose="02020603050405020304" pitchFamily="18" charset="0"/>
                  </a:rPr>
                  <a:t>search patch </a:t>
                </a:r>
                <a:r>
                  <a:rPr lang="zh-TW" altLang="en-US" sz="1300" dirty="0">
                    <a:latin typeface="Times New Roman" panose="02020603050405020304" pitchFamily="18" charset="0"/>
                    <a:cs typeface="Times New Roman" panose="02020603050405020304" pitchFamily="18" charset="0"/>
                  </a:rPr>
                  <a:t>Key </a:t>
                </a:r>
                <a:r>
                  <a:rPr lang="en-US" altLang="zh-TW" sz="1300" i="1" dirty="0">
                    <a:latin typeface="Times New Roman" panose="02020603050405020304" pitchFamily="18" charset="0"/>
                    <a:cs typeface="Times New Roman" panose="02020603050405020304" pitchFamily="18" charset="0"/>
                  </a:rPr>
                  <a:t>K, </a:t>
                </a:r>
                <a:r>
                  <a:rPr lang="en-US" altLang="zh-TW" sz="1300" dirty="0">
                    <a:solidFill>
                      <a:srgbClr val="FF0000"/>
                    </a:solidFill>
                    <a:latin typeface="Times New Roman" panose="02020603050405020304" pitchFamily="18" charset="0"/>
                    <a:cs typeface="Times New Roman" panose="02020603050405020304" pitchFamily="18" charset="0"/>
                  </a:rPr>
                  <a:t>as weight </a:t>
                </a:r>
                <a:r>
                  <a:rPr lang="en-US" altLang="zh-TW" sz="1300" dirty="0">
                    <a:latin typeface="Times New Roman" panose="02020603050405020304" pitchFamily="18" charset="0"/>
                    <a:cs typeface="Times New Roman" panose="02020603050405020304" pitchFamily="18" charset="0"/>
                  </a:rPr>
                  <a:t>of V. Important V has the higher weight.</a:t>
                </a:r>
                <a:endParaRPr lang="zh-TW" altLang="en-US" sz="1300" dirty="0">
                  <a:latin typeface="Times New Roman" panose="02020603050405020304" pitchFamily="18" charset="0"/>
                  <a:cs typeface="Times New Roman" panose="02020603050405020304" pitchFamily="18" charset="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3007877" y="2185956"/>
                <a:ext cx="5304515" cy="492443"/>
              </a:xfrm>
              <a:prstGeom prst="rect">
                <a:avLst/>
              </a:prstGeom>
              <a:blipFill>
                <a:blip r:embed="rId5"/>
                <a:stretch>
                  <a:fillRect l="-115" t="-1250" r="-574" b="-112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96963" y="3264520"/>
                <a:ext cx="3982498" cy="920701"/>
              </a:xfrm>
              <a:prstGeom prst="rect">
                <a:avLst/>
              </a:prstGeom>
            </p:spPr>
            <p:txBody>
              <a:bodyPr wrap="square">
                <a:spAutoFit/>
              </a:bodyPr>
              <a:lstStyle/>
              <a:p>
                <a:pPr marL="179388" indent="-179388"/>
                <a:r>
                  <a:rPr lang="en-US" altLang="zh-TW" sz="1300" b="0" i="0" dirty="0">
                    <a:solidFill>
                      <a:srgbClr val="00B0F0"/>
                    </a:solidFill>
                    <a:effectLst/>
                    <a:latin typeface="Times New Roman" panose="02020603050405020304" pitchFamily="18" charset="0"/>
                    <a:cs typeface="Times New Roman" panose="02020603050405020304" pitchFamily="18" charset="0"/>
                  </a:rPr>
                  <a:t>3. (</a:t>
                </a:r>
                <a:r>
                  <a:rPr lang="en-US" altLang="zh-TW" sz="1300" b="0" i="0" dirty="0" err="1">
                    <a:solidFill>
                      <a:srgbClr val="00B0F0"/>
                    </a:solidFill>
                    <a:effectLst/>
                    <a:latin typeface="Times New Roman" panose="02020603050405020304" pitchFamily="18" charset="0"/>
                    <a:cs typeface="Times New Roman" panose="02020603050405020304" pitchFamily="18" charset="0"/>
                  </a:rPr>
                  <a:t>q,k</a:t>
                </a:r>
                <a:r>
                  <a:rPr lang="en-US" altLang="zh-TW" sz="1300" b="0" i="0" dirty="0">
                    <a:solidFill>
                      <a:srgbClr val="00B0F0"/>
                    </a:solidFill>
                    <a:effectLst/>
                    <a:latin typeface="Times New Roman" panose="02020603050405020304" pitchFamily="18" charset="0"/>
                    <a:cs typeface="Times New Roman" panose="02020603050405020304" pitchFamily="18" charset="0"/>
                  </a:rPr>
                  <a:t>) </a:t>
                </a:r>
                <a:r>
                  <a:rPr lang="en-US" altLang="zh-TW" sz="1300" b="0" i="0" dirty="0">
                    <a:solidFill>
                      <a:srgbClr val="00B0F0"/>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zh-TW" sz="1300" b="0" i="1"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α</a:t>
                </a:r>
                <a:r>
                  <a:rPr kumimoji="0" lang="el-GR" altLang="zh-TW" sz="1300" b="0" i="1" u="none" strike="noStrike" kern="1200" cap="none" spc="0" normalizeH="0" baseline="-2500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lang="en-US" altLang="zh-TW" sz="1300" i="1" baseline="-25000" dirty="0">
                    <a:solidFill>
                      <a:srgbClr val="00B0F0"/>
                    </a:solidFill>
                    <a:latin typeface="Times New Roman" panose="02020603050405020304" pitchFamily="18" charset="0"/>
                    <a:ea typeface="新細明體" panose="02020500000000000000" pitchFamily="18" charset="-120"/>
                    <a:cs typeface="Times New Roman" panose="02020603050405020304" pitchFamily="18" charset="0"/>
                  </a:rPr>
                  <a:t>i</a:t>
                </a:r>
                <a:r>
                  <a:rPr lang="en-US" altLang="zh-TW" sz="1300" b="0" i="0" dirty="0">
                    <a:solidFill>
                      <a:srgbClr val="00B0F0"/>
                    </a:solidFill>
                    <a:effectLst/>
                    <a:latin typeface="Times New Roman" panose="02020603050405020304" pitchFamily="18" charset="0"/>
                    <a:cs typeface="Times New Roman" panose="02020603050405020304" pitchFamily="18" charset="0"/>
                    <a:sym typeface="Wingdings" panose="05000000000000000000" pitchFamily="2" charset="2"/>
                  </a:rPr>
                  <a:t> : </a:t>
                </a:r>
                <a:r>
                  <a:rPr lang="en-US" altLang="zh-TW" sz="1300" dirty="0">
                    <a:solidFill>
                      <a:srgbClr val="333333"/>
                    </a:solidFill>
                    <a:latin typeface="Times New Roman" panose="02020603050405020304" pitchFamily="18" charset="0"/>
                    <a:cs typeface="Times New Roman" panose="02020603050405020304" pitchFamily="18" charset="0"/>
                  </a:rPr>
                  <a:t>C</a:t>
                </a:r>
                <a:r>
                  <a:rPr lang="en-US" altLang="zh-TW" sz="1300" b="0" i="0" dirty="0">
                    <a:solidFill>
                      <a:srgbClr val="333333"/>
                    </a:solidFill>
                    <a:effectLst/>
                    <a:latin typeface="Times New Roman" panose="02020603050405020304" pitchFamily="18" charset="0"/>
                    <a:cs typeface="Times New Roman" panose="02020603050405020304" pitchFamily="18" charset="0"/>
                  </a:rPr>
                  <a:t>alculate the </a:t>
                </a:r>
                <a:r>
                  <a:rPr lang="en-US" altLang="zh-TW" sz="1300" b="0" i="0" dirty="0">
                    <a:solidFill>
                      <a:srgbClr val="FF0000"/>
                    </a:solidFill>
                    <a:effectLst/>
                    <a:latin typeface="Times New Roman" panose="02020603050405020304" pitchFamily="18" charset="0"/>
                    <a:cs typeface="Times New Roman" panose="02020603050405020304" pitchFamily="18" charset="0"/>
                  </a:rPr>
                  <a:t>similarity </a:t>
                </a:r>
                <a:r>
                  <a:rPr lang="en-US" altLang="zh-TW" sz="1300" b="0" i="0" dirty="0">
                    <a:solidFill>
                      <a:srgbClr val="333333"/>
                    </a:solidFill>
                    <a:effectLst/>
                    <a:latin typeface="Times New Roman" panose="02020603050405020304" pitchFamily="18" charset="0"/>
                    <a:cs typeface="Times New Roman" panose="02020603050405020304" pitchFamily="18" charset="0"/>
                  </a:rPr>
                  <a:t>of </a:t>
                </a:r>
                <a:r>
                  <a:rPr lang="en-US" altLang="zh-TW" sz="1300" b="0" i="1" dirty="0">
                    <a:solidFill>
                      <a:srgbClr val="333333"/>
                    </a:solidFill>
                    <a:effectLst/>
                    <a:latin typeface="Times New Roman" panose="02020603050405020304" pitchFamily="18" charset="0"/>
                    <a:cs typeface="Times New Roman" panose="02020603050405020304" pitchFamily="18" charset="0"/>
                  </a:rPr>
                  <a:t>q, k</a:t>
                </a:r>
                <a:r>
                  <a:rPr lang="en-US" altLang="zh-TW" sz="1300" dirty="0">
                    <a:solidFill>
                      <a:srgbClr val="333333"/>
                    </a:solidFill>
                    <a:latin typeface="Times New Roman" panose="02020603050405020304" pitchFamily="18" charset="0"/>
                    <a:cs typeface="Times New Roman" panose="02020603050405020304" pitchFamily="18" charset="0"/>
                  </a:rPr>
                  <a:t>: e</a:t>
                </a:r>
                <a:r>
                  <a:rPr lang="en-US" altLang="zh-TW" sz="1300" b="0" i="0" dirty="0">
                    <a:solidFill>
                      <a:srgbClr val="333333"/>
                    </a:solidFill>
                    <a:effectLst/>
                    <a:latin typeface="Times New Roman" panose="02020603050405020304" pitchFamily="18" charset="0"/>
                    <a:cs typeface="Times New Roman" panose="02020603050405020304" pitchFamily="18" charset="0"/>
                  </a:rPr>
                  <a:t>ach query q pays </a:t>
                </a:r>
                <a:r>
                  <a:rPr lang="en-US" altLang="zh-TW" sz="1300" b="0" i="0" dirty="0">
                    <a:solidFill>
                      <a:srgbClr val="FF0000"/>
                    </a:solidFill>
                    <a:effectLst/>
                    <a:latin typeface="Times New Roman" panose="02020603050405020304" pitchFamily="18" charset="0"/>
                    <a:cs typeface="Times New Roman" panose="02020603050405020304" pitchFamily="18" charset="0"/>
                  </a:rPr>
                  <a:t>attention</a:t>
                </a:r>
                <a:r>
                  <a:rPr lang="en-US" altLang="zh-TW" sz="1300" b="0" i="0" dirty="0">
                    <a:solidFill>
                      <a:srgbClr val="333333"/>
                    </a:solidFill>
                    <a:effectLst/>
                    <a:latin typeface="Times New Roman" panose="02020603050405020304" pitchFamily="18" charset="0"/>
                    <a:cs typeface="Times New Roman" panose="02020603050405020304" pitchFamily="18" charset="0"/>
                  </a:rPr>
                  <a:t> to each key k.</a:t>
                </a:r>
              </a:p>
              <a:p>
                <a:pPr marL="179388"/>
                <a:r>
                  <a:rPr lang="en-US" altLang="zh-TW" sz="1300" b="0" i="0" dirty="0">
                    <a:solidFill>
                      <a:srgbClr val="333333"/>
                    </a:solidFill>
                    <a:effectLst/>
                    <a:latin typeface="Times New Roman" panose="02020603050405020304" pitchFamily="18" charset="0"/>
                    <a:cs typeface="Times New Roman" panose="02020603050405020304" pitchFamily="18" charset="0"/>
                  </a:rPr>
                  <a:t>- Scale Dot-Product: </a:t>
                </a:r>
                <a:r>
                  <a:rPr lang="en-US" altLang="zh-TW" sz="1300" i="1" dirty="0">
                    <a:latin typeface="Times New Roman" panose="02020603050405020304" pitchFamily="18" charset="0"/>
                    <a:cs typeface="Times New Roman" panose="02020603050405020304" pitchFamily="18" charset="0"/>
                  </a:rPr>
                  <a:t>S(q</a:t>
                </a:r>
                <a:r>
                  <a:rPr lang="en-US" altLang="zh-TW" sz="1300" i="1" baseline="30000" dirty="0">
                    <a:latin typeface="Times New Roman" panose="02020603050405020304" pitchFamily="18" charset="0"/>
                    <a:cs typeface="Times New Roman" panose="02020603050405020304" pitchFamily="18" charset="0"/>
                  </a:rPr>
                  <a:t>1</a:t>
                </a:r>
                <a:r>
                  <a:rPr lang="en-US" altLang="zh-TW" sz="1300" i="1" dirty="0">
                    <a:latin typeface="Times New Roman" panose="02020603050405020304" pitchFamily="18" charset="0"/>
                    <a:cs typeface="Times New Roman" panose="02020603050405020304" pitchFamily="18" charset="0"/>
                  </a:rPr>
                  <a:t>, k</a:t>
                </a:r>
                <a:r>
                  <a:rPr lang="en-US" altLang="zh-TW" sz="1300" i="1" baseline="30000" dirty="0">
                    <a:latin typeface="Times New Roman" panose="02020603050405020304" pitchFamily="18" charset="0"/>
                    <a:cs typeface="Times New Roman" panose="02020603050405020304" pitchFamily="18" charset="0"/>
                  </a:rPr>
                  <a:t>1</a:t>
                </a:r>
                <a:r>
                  <a:rPr lang="en-US" altLang="zh-TW" sz="1300" i="1" dirty="0">
                    <a:latin typeface="Times New Roman" panose="02020603050405020304" pitchFamily="18" charset="0"/>
                    <a:cs typeface="Times New Roman" panose="02020603050405020304" pitchFamily="18" charset="0"/>
                  </a:rPr>
                  <a:t>) = </a:t>
                </a:r>
                <a:r>
                  <a:rPr lang="el-GR" altLang="zh-TW" sz="1300" i="1" dirty="0">
                    <a:latin typeface="Times New Roman" panose="02020603050405020304" pitchFamily="18" charset="0"/>
                    <a:cs typeface="Times New Roman" panose="02020603050405020304" pitchFamily="18" charset="0"/>
                  </a:rPr>
                  <a:t>α</a:t>
                </a:r>
                <a:r>
                  <a:rPr lang="el-GR" altLang="zh-TW" sz="1300" i="1" baseline="-25000" dirty="0">
                    <a:latin typeface="Times New Roman" panose="02020603050405020304" pitchFamily="18" charset="0"/>
                    <a:cs typeface="Times New Roman" panose="02020603050405020304" pitchFamily="18" charset="0"/>
                  </a:rPr>
                  <a:t>1,1</a:t>
                </a:r>
                <a:r>
                  <a:rPr lang="en-US" altLang="zh-TW" sz="1300" i="1" baseline="-25000" dirty="0">
                    <a:latin typeface="Times New Roman" panose="02020603050405020304" pitchFamily="18" charset="0"/>
                    <a:cs typeface="Times New Roman" panose="02020603050405020304" pitchFamily="18" charset="0"/>
                  </a:rPr>
                  <a:t>, </a:t>
                </a:r>
                <a:r>
                  <a:rPr lang="en-US" altLang="zh-TW" sz="1300" i="1" dirty="0">
                    <a:latin typeface="Times New Roman" panose="02020603050405020304" pitchFamily="18" charset="0"/>
                    <a:cs typeface="Times New Roman" panose="02020603050405020304" pitchFamily="18" charset="0"/>
                  </a:rPr>
                  <a:t>S(q</a:t>
                </a:r>
                <a:r>
                  <a:rPr lang="en-US" altLang="zh-TW" sz="1300" i="1" baseline="30000" dirty="0">
                    <a:latin typeface="Times New Roman" panose="02020603050405020304" pitchFamily="18" charset="0"/>
                    <a:cs typeface="Times New Roman" panose="02020603050405020304" pitchFamily="18" charset="0"/>
                  </a:rPr>
                  <a:t>1</a:t>
                </a:r>
                <a:r>
                  <a:rPr lang="en-US" altLang="zh-TW" sz="1300" i="1" dirty="0">
                    <a:latin typeface="Times New Roman" panose="02020603050405020304" pitchFamily="18" charset="0"/>
                    <a:cs typeface="Times New Roman" panose="02020603050405020304" pitchFamily="18" charset="0"/>
                  </a:rPr>
                  <a:t>, k</a:t>
                </a:r>
                <a:r>
                  <a:rPr lang="en-US" altLang="zh-TW" sz="1300" i="1" baseline="30000" dirty="0">
                    <a:latin typeface="Times New Roman" panose="02020603050405020304" pitchFamily="18" charset="0"/>
                    <a:cs typeface="Times New Roman" panose="02020603050405020304" pitchFamily="18" charset="0"/>
                  </a:rPr>
                  <a:t>2</a:t>
                </a:r>
                <a:r>
                  <a:rPr lang="en-US" altLang="zh-TW" sz="1300" i="1" dirty="0">
                    <a:latin typeface="Times New Roman" panose="02020603050405020304" pitchFamily="18" charset="0"/>
                    <a:cs typeface="Times New Roman" panose="02020603050405020304" pitchFamily="18" charset="0"/>
                  </a:rPr>
                  <a:t>) = </a:t>
                </a:r>
                <a:r>
                  <a:rPr lang="el-GR" altLang="zh-TW" sz="1300" i="1" dirty="0">
                    <a:latin typeface="Times New Roman" panose="02020603050405020304" pitchFamily="18" charset="0"/>
                    <a:cs typeface="Times New Roman" panose="02020603050405020304" pitchFamily="18" charset="0"/>
                  </a:rPr>
                  <a:t>α</a:t>
                </a:r>
                <a:r>
                  <a:rPr lang="en-US" altLang="zh-TW" sz="1300" i="1" baseline="-25000" dirty="0">
                    <a:latin typeface="Times New Roman" panose="02020603050405020304" pitchFamily="18" charset="0"/>
                    <a:cs typeface="Times New Roman" panose="02020603050405020304" pitchFamily="18" charset="0"/>
                  </a:rPr>
                  <a:t>1,2</a:t>
                </a:r>
              </a:p>
              <a:p>
                <a:pPr marL="179388"/>
                <a:r>
                  <a:rPr lang="en-US" altLang="zh-TW" sz="1300" i="1" baseline="-25000" dirty="0">
                    <a:latin typeface="Times New Roman" panose="02020603050405020304" pitchFamily="18" charset="0"/>
                    <a:cs typeface="Times New Roman" panose="02020603050405020304" pitchFamily="18" charset="0"/>
                  </a:rPr>
                  <a:t>- </a:t>
                </a:r>
                <a:r>
                  <a:rPr lang="el-GR" altLang="zh-TW" sz="1300" i="1" dirty="0">
                    <a:latin typeface="Times New Roman" panose="02020603050405020304" pitchFamily="18" charset="0"/>
                    <a:cs typeface="Times New Roman" panose="02020603050405020304" pitchFamily="18" charset="0"/>
                  </a:rPr>
                  <a:t>α</a:t>
                </a:r>
                <a:r>
                  <a:rPr lang="el-GR" altLang="zh-TW" sz="1300" i="1" baseline="-25000" dirty="0">
                    <a:latin typeface="Times New Roman" panose="02020603050405020304" pitchFamily="18" charset="0"/>
                    <a:cs typeface="Times New Roman" panose="02020603050405020304" pitchFamily="18" charset="0"/>
                  </a:rPr>
                  <a:t>1,</a:t>
                </a:r>
                <a:r>
                  <a:rPr lang="en-US" altLang="zh-TW" sz="1300" i="1" baseline="-25000" dirty="0">
                    <a:latin typeface="Times New Roman" panose="02020603050405020304" pitchFamily="18" charset="0"/>
                    <a:cs typeface="Times New Roman" panose="02020603050405020304" pitchFamily="18" charset="0"/>
                  </a:rPr>
                  <a:t>i </a:t>
                </a:r>
                <a:r>
                  <a:rPr lang="en-US" altLang="zh-TW" sz="1300" i="1" dirty="0">
                    <a:latin typeface="Times New Roman" panose="02020603050405020304" pitchFamily="18" charset="0"/>
                    <a:cs typeface="Times New Roman" panose="02020603050405020304" pitchFamily="18" charset="0"/>
                  </a:rPr>
                  <a:t>= q</a:t>
                </a:r>
                <a:r>
                  <a:rPr lang="en-US" altLang="zh-TW" sz="1300" i="1" baseline="-25000" dirty="0">
                    <a:latin typeface="Times New Roman" panose="02020603050405020304" pitchFamily="18" charset="0"/>
                    <a:cs typeface="Times New Roman" panose="02020603050405020304" pitchFamily="18" charset="0"/>
                  </a:rPr>
                  <a:t>1</a:t>
                </a:r>
                <a:r>
                  <a:rPr lang="zh-TW" altLang="en-US" sz="1300" i="1" dirty="0">
                    <a:latin typeface="Times New Roman" panose="02020603050405020304" pitchFamily="18" charset="0"/>
                    <a:cs typeface="Times New Roman" panose="02020603050405020304" pitchFamily="18" charset="0"/>
                  </a:rPr>
                  <a:t>・</a:t>
                </a:r>
                <a:r>
                  <a:rPr lang="en-US" altLang="zh-TW" sz="1300" i="1" dirty="0" err="1">
                    <a:latin typeface="Times New Roman" panose="02020603050405020304" pitchFamily="18" charset="0"/>
                    <a:cs typeface="Times New Roman" panose="02020603050405020304" pitchFamily="18" charset="0"/>
                  </a:rPr>
                  <a:t>k</a:t>
                </a:r>
                <a:r>
                  <a:rPr lang="en-US" altLang="zh-TW" sz="1300" i="1" baseline="-25000" dirty="0" err="1">
                    <a:latin typeface="Times New Roman" panose="02020603050405020304" pitchFamily="18" charset="0"/>
                    <a:cs typeface="Times New Roman" panose="02020603050405020304" pitchFamily="18" charset="0"/>
                  </a:rPr>
                  <a:t>i</a:t>
                </a:r>
                <a:r>
                  <a:rPr lang="en-US" altLang="zh-TW" sz="1300" i="1" baseline="-25000" dirty="0">
                    <a:latin typeface="Times New Roman" panose="02020603050405020304" pitchFamily="18" charset="0"/>
                    <a:cs typeface="Times New Roman" panose="02020603050405020304" pitchFamily="18" charset="0"/>
                  </a:rPr>
                  <a:t> </a:t>
                </a:r>
                <a:r>
                  <a:rPr lang="en-US" altLang="zh-TW" sz="1300" i="1"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altLang="zh-TW" sz="1300" i="1" smtClean="0">
                            <a:latin typeface="Cambria Math" panose="02040503050406030204" pitchFamily="18" charset="0"/>
                          </a:rPr>
                        </m:ctrlPr>
                      </m:radPr>
                      <m:deg/>
                      <m:e>
                        <m:r>
                          <a:rPr lang="en-US" altLang="zh-TW" sz="1300" b="0" i="1" smtClean="0">
                            <a:latin typeface="Cambria Math" panose="02040503050406030204" pitchFamily="18" charset="0"/>
                          </a:rPr>
                          <m:t>𝑑</m:t>
                        </m:r>
                      </m:e>
                    </m:rad>
                  </m:oMath>
                </a14:m>
                <a:r>
                  <a:rPr lang="en-US" altLang="zh-TW" sz="1300" i="1" dirty="0">
                    <a:latin typeface="Times New Roman" panose="02020603050405020304" pitchFamily="18" charset="0"/>
                    <a:cs typeface="Times New Roman" panose="02020603050405020304" pitchFamily="18" charset="0"/>
                  </a:rPr>
                  <a:t>, i=1~I</a:t>
                </a:r>
              </a:p>
            </p:txBody>
          </p:sp>
        </mc:Choice>
        <mc:Fallback xmlns="">
          <p:sp>
            <p:nvSpPr>
              <p:cNvPr id="9" name="矩形 8"/>
              <p:cNvSpPr>
                <a:spLocks noRot="1" noChangeAspect="1" noMove="1" noResize="1" noEditPoints="1" noAdjustHandles="1" noChangeArrowheads="1" noChangeShapeType="1" noTextEdit="1"/>
              </p:cNvSpPr>
              <p:nvPr/>
            </p:nvSpPr>
            <p:spPr>
              <a:xfrm>
                <a:off x="196963" y="3264520"/>
                <a:ext cx="3982498" cy="920701"/>
              </a:xfrm>
              <a:prstGeom prst="rect">
                <a:avLst/>
              </a:prstGeom>
              <a:blipFill>
                <a:blip r:embed="rId6"/>
                <a:stretch>
                  <a:fillRect l="-153" t="-662" b="-3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81947" y="2800267"/>
                <a:ext cx="4677627" cy="292388"/>
              </a:xfrm>
              <a:prstGeom prst="rect">
                <a:avLst/>
              </a:prstGeom>
            </p:spPr>
            <p:txBody>
              <a:bodyPr wrap="none">
                <a:spAutoFit/>
              </a:bodyPr>
              <a:lstStyle/>
              <a:p>
                <a:r>
                  <a:rPr lang="en-US" altLang="zh-TW" sz="1300" dirty="0">
                    <a:latin typeface="Times New Roman" panose="02020603050405020304" pitchFamily="18" charset="0"/>
                    <a:cs typeface="Times New Roman" panose="02020603050405020304" pitchFamily="18" charset="0"/>
                  </a:rPr>
                  <a:t>4</a:t>
                </a:r>
                <a:r>
                  <a:rPr lang="en-US" altLang="zh-TW" sz="1300" dirty="0">
                    <a:solidFill>
                      <a:schemeClr val="tx1"/>
                    </a:solidFill>
                    <a:latin typeface="Times New Roman" panose="02020603050405020304" pitchFamily="18" charset="0"/>
                    <a:cs typeface="Times New Roman" panose="02020603050405020304" pitchFamily="18" charset="0"/>
                  </a:rPr>
                  <a:t>. </a:t>
                </a:r>
                <a:r>
                  <a:rPr lang="en-US" altLang="zh-TW" sz="1300" dirty="0">
                    <a:solidFill>
                      <a:srgbClr val="00B0F0"/>
                    </a:solidFill>
                    <a:latin typeface="Times New Roman" panose="02020603050405020304" pitchFamily="18" charset="0"/>
                    <a:cs typeface="Times New Roman" panose="02020603050405020304" pitchFamily="18" charset="0"/>
                  </a:rPr>
                  <a:t>(</a:t>
                </a:r>
                <a:r>
                  <a:rPr lang="en-US" altLang="zh-TW" sz="1300" dirty="0" err="1">
                    <a:solidFill>
                      <a:srgbClr val="00B0F0"/>
                    </a:solidFill>
                    <a:latin typeface="Times New Roman" panose="02020603050405020304" pitchFamily="18" charset="0"/>
                    <a:cs typeface="Times New Roman" panose="02020603050405020304" pitchFamily="18" charset="0"/>
                  </a:rPr>
                  <a:t>q,k</a:t>
                </a:r>
                <a:r>
                  <a:rPr lang="en-US" altLang="zh-TW" sz="1300" dirty="0">
                    <a:solidFill>
                      <a:srgbClr val="00B0F0"/>
                    </a:solidFill>
                    <a:latin typeface="Times New Roman" panose="02020603050405020304" pitchFamily="18" charset="0"/>
                    <a:cs typeface="Times New Roman" panose="02020603050405020304" pitchFamily="18" charset="0"/>
                  </a:rPr>
                  <a:t>) </a:t>
                </a:r>
                <a:r>
                  <a:rPr lang="en-US" altLang="zh-TW" sz="13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a:t>
                </a:r>
                <a:r>
                  <a:rPr lang="el-GR" altLang="zh-TW" sz="1300" i="1" dirty="0">
                    <a:solidFill>
                      <a:srgbClr val="00B0F0"/>
                    </a:solidFill>
                    <a:latin typeface="Times New Roman" panose="02020603050405020304" pitchFamily="18" charset="0"/>
                    <a:cs typeface="Times New Roman" panose="02020603050405020304" pitchFamily="18" charset="0"/>
                  </a:rPr>
                  <a:t>α</a:t>
                </a:r>
                <a:r>
                  <a:rPr lang="el-GR" altLang="zh-TW" sz="1300" i="1" baseline="-25000" dirty="0">
                    <a:solidFill>
                      <a:srgbClr val="00B0F0"/>
                    </a:solidFill>
                    <a:latin typeface="Times New Roman" panose="02020603050405020304" pitchFamily="18" charset="0"/>
                    <a:cs typeface="Times New Roman" panose="02020603050405020304" pitchFamily="18" charset="0"/>
                  </a:rPr>
                  <a:t>1,</a:t>
                </a:r>
                <a:r>
                  <a:rPr lang="en-US" altLang="zh-TW" sz="1300" i="1" baseline="-25000" dirty="0">
                    <a:solidFill>
                      <a:srgbClr val="00B0F0"/>
                    </a:solidFill>
                    <a:latin typeface="Times New Roman" panose="02020603050405020304" pitchFamily="18" charset="0"/>
                    <a:cs typeface="Times New Roman" panose="02020603050405020304" pitchFamily="18" charset="0"/>
                  </a:rPr>
                  <a:t>i</a:t>
                </a:r>
                <a:r>
                  <a:rPr lang="en-US" altLang="zh-TW" sz="13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 </a:t>
                </a:r>
                <a14:m>
                  <m:oMath xmlns:m="http://schemas.openxmlformats.org/officeDocument/2006/math">
                    <m:acc>
                      <m:accPr>
                        <m:chr m:val="̂"/>
                        <m:ctrlPr>
                          <a:rPr lang="el-GR" altLang="zh-TW" sz="1300" i="1" dirty="0">
                            <a:solidFill>
                              <a:prstClr val="black"/>
                            </a:solidFill>
                            <a:latin typeface="Cambria Math" panose="02040503050406030204" pitchFamily="18" charset="0"/>
                            <a:cs typeface="Times New Roman" panose="02020603050405020304" pitchFamily="18" charset="0"/>
                          </a:rPr>
                        </m:ctrlPr>
                      </m:accPr>
                      <m:e>
                        <m:r>
                          <a:rPr lang="el-GR" altLang="zh-TW" sz="1300" i="1" dirty="0">
                            <a:solidFill>
                              <a:prstClr val="black"/>
                            </a:solidFill>
                            <a:latin typeface="Cambria Math" panose="02040503050406030204" pitchFamily="18" charset="0"/>
                            <a:cs typeface="Times New Roman" panose="02020603050405020304" pitchFamily="18" charset="0"/>
                          </a:rPr>
                          <m:t>𝛼</m:t>
                        </m:r>
                        <m:r>
                          <m:rPr>
                            <m:nor/>
                          </m:rPr>
                          <a:rPr lang="el-GR" altLang="zh-TW" sz="1300" i="1" baseline="-25000" dirty="0">
                            <a:solidFill>
                              <a:prstClr val="black"/>
                            </a:solidFill>
                            <a:latin typeface="Times New Roman" panose="02020603050405020304" pitchFamily="18" charset="0"/>
                            <a:cs typeface="Times New Roman" panose="02020603050405020304" pitchFamily="18" charset="0"/>
                          </a:rPr>
                          <m:t>1</m:t>
                        </m:r>
                        <m:r>
                          <m:rPr>
                            <m:nor/>
                          </m:rPr>
                          <a:rPr lang="el-GR" altLang="zh-TW" sz="1300" i="1" dirty="0">
                            <a:solidFill>
                              <a:prstClr val="black"/>
                            </a:solidFill>
                            <a:latin typeface="Times New Roman" panose="02020603050405020304" pitchFamily="18" charset="0"/>
                            <a:cs typeface="Times New Roman" panose="02020603050405020304" pitchFamily="18" charset="0"/>
                          </a:rPr>
                          <m:t>,</m:t>
                        </m:r>
                        <m:r>
                          <m:rPr>
                            <m:nor/>
                          </m:rPr>
                          <a:rPr lang="en-US" altLang="zh-TW" sz="1300" i="1" baseline="-25000" dirty="0" err="1">
                            <a:solidFill>
                              <a:prstClr val="black"/>
                            </a:solidFill>
                            <a:latin typeface="Times New Roman" panose="02020603050405020304" pitchFamily="18" charset="0"/>
                            <a:cs typeface="Times New Roman" panose="02020603050405020304" pitchFamily="18" charset="0"/>
                          </a:rPr>
                          <m:t>i</m:t>
                        </m:r>
                      </m:e>
                    </m:acc>
                  </m:oMath>
                </a14:m>
                <a:r>
                  <a:rPr lang="zh-TW" altLang="en-US" sz="1300" dirty="0">
                    <a:solidFill>
                      <a:prstClr val="black"/>
                    </a:solidFill>
                  </a:rPr>
                  <a:t> </a:t>
                </a:r>
                <a:r>
                  <a:rPr lang="en-US" altLang="zh-TW" sz="13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TW" sz="1300" dirty="0">
                    <a:solidFill>
                      <a:schemeClr val="tx1"/>
                    </a:solidFill>
                    <a:latin typeface="Times New Roman" panose="02020603050405020304" pitchFamily="18" charset="0"/>
                    <a:cs typeface="Times New Roman" panose="02020603050405020304" pitchFamily="18" charset="0"/>
                  </a:rPr>
                  <a:t>Output the </a:t>
                </a:r>
                <a:r>
                  <a:rPr lang="en-US" altLang="zh-TW" sz="1300" dirty="0">
                    <a:solidFill>
                      <a:srgbClr val="FF0000"/>
                    </a:solidFill>
                    <a:latin typeface="Times New Roman" panose="02020603050405020304" pitchFamily="18" charset="0"/>
                    <a:cs typeface="Times New Roman" panose="02020603050405020304" pitchFamily="18" charset="0"/>
                  </a:rPr>
                  <a:t>attention Weight </a:t>
                </a:r>
                <a14:m>
                  <m:oMath xmlns:m="http://schemas.openxmlformats.org/officeDocument/2006/math">
                    <m:acc>
                      <m:accPr>
                        <m:chr m:val="̂"/>
                        <m:ctrlPr>
                          <a:rPr lang="el-GR" altLang="zh-TW" sz="1300" i="1" dirty="0" smtClean="0">
                            <a:solidFill>
                              <a:schemeClr val="tx1"/>
                            </a:solidFill>
                            <a:latin typeface="Cambria Math" panose="02040503050406030204" pitchFamily="18" charset="0"/>
                            <a:cs typeface="Times New Roman" panose="02020603050405020304" pitchFamily="18" charset="0"/>
                          </a:rPr>
                        </m:ctrlPr>
                      </m:accPr>
                      <m:e>
                        <m:r>
                          <a:rPr lang="el-GR" altLang="zh-TW" sz="1300" i="1" dirty="0" smtClean="0">
                            <a:solidFill>
                              <a:schemeClr val="tx1"/>
                            </a:solidFill>
                            <a:latin typeface="Cambria Math" panose="02040503050406030204" pitchFamily="18" charset="0"/>
                            <a:cs typeface="Times New Roman" panose="02020603050405020304" pitchFamily="18" charset="0"/>
                          </a:rPr>
                          <m:t>𝛼</m:t>
                        </m:r>
                        <m:r>
                          <m:rPr>
                            <m:nor/>
                          </m:rPr>
                          <a:rPr lang="el-GR" altLang="zh-TW" sz="1300" i="1" baseline="-25000" dirty="0" smtClean="0">
                            <a:solidFill>
                              <a:schemeClr val="tx1"/>
                            </a:solidFill>
                            <a:latin typeface="Times New Roman" panose="02020603050405020304" pitchFamily="18" charset="0"/>
                            <a:cs typeface="Times New Roman" panose="02020603050405020304" pitchFamily="18" charset="0"/>
                          </a:rPr>
                          <m:t>1</m:t>
                        </m:r>
                        <m:r>
                          <m:rPr>
                            <m:nor/>
                          </m:rPr>
                          <a:rPr lang="el-GR" altLang="zh-TW" sz="1300" i="1" dirty="0" smtClean="0">
                            <a:solidFill>
                              <a:schemeClr val="tx1"/>
                            </a:solidFill>
                            <a:latin typeface="Times New Roman" panose="02020603050405020304" pitchFamily="18" charset="0"/>
                            <a:cs typeface="Times New Roman" panose="02020603050405020304" pitchFamily="18" charset="0"/>
                          </a:rPr>
                          <m:t>,</m:t>
                        </m:r>
                        <m:r>
                          <m:rPr>
                            <m:nor/>
                          </m:rPr>
                          <a:rPr lang="en-US" altLang="zh-TW" sz="1300" i="1" baseline="-25000" dirty="0" err="1" smtClean="0">
                            <a:solidFill>
                              <a:schemeClr val="tx1"/>
                            </a:solidFill>
                            <a:latin typeface="Times New Roman" panose="02020603050405020304" pitchFamily="18" charset="0"/>
                            <a:cs typeface="Times New Roman" panose="02020603050405020304" pitchFamily="18" charset="0"/>
                          </a:rPr>
                          <m:t>i</m:t>
                        </m:r>
                      </m:e>
                    </m:acc>
                  </m:oMath>
                </a14:m>
                <a:r>
                  <a:rPr lang="zh-TW" altLang="en-US" sz="1300" dirty="0"/>
                  <a:t> </a:t>
                </a:r>
                <a:r>
                  <a:rPr lang="en-US" altLang="zh-TW" sz="1300" dirty="0"/>
                  <a:t>= </a:t>
                </a:r>
                <a:r>
                  <a:rPr lang="en-US" altLang="zh-TW" sz="1300" dirty="0" err="1"/>
                  <a:t>softmax</a:t>
                </a:r>
                <a:r>
                  <a:rPr lang="en-US" altLang="zh-TW" sz="1300" dirty="0"/>
                  <a:t>()</a:t>
                </a:r>
                <a:endParaRPr lang="zh-TW" altLang="en-US" sz="1300" dirty="0"/>
              </a:p>
            </p:txBody>
          </p:sp>
        </mc:Choice>
        <mc:Fallback xmlns="">
          <p:sp>
            <p:nvSpPr>
              <p:cNvPr id="32" name="矩形 31"/>
              <p:cNvSpPr>
                <a:spLocks noRot="1" noChangeAspect="1" noMove="1" noResize="1" noEditPoints="1" noAdjustHandles="1" noChangeArrowheads="1" noChangeShapeType="1" noTextEdit="1"/>
              </p:cNvSpPr>
              <p:nvPr/>
            </p:nvSpPr>
            <p:spPr>
              <a:xfrm>
                <a:off x="181947" y="2800267"/>
                <a:ext cx="4677627" cy="292388"/>
              </a:xfrm>
              <a:prstGeom prst="rect">
                <a:avLst/>
              </a:prstGeom>
              <a:blipFill>
                <a:blip r:embed="rId7"/>
                <a:stretch>
                  <a:fillRect l="-261" t="-2083" b="-18750"/>
                </a:stretch>
              </a:blipFill>
            </p:spPr>
            <p:txBody>
              <a:bodyPr/>
              <a:lstStyle/>
              <a:p>
                <a:r>
                  <a:rPr lang="zh-TW" altLang="en-US">
                    <a:noFill/>
                  </a:rPr>
                  <a:t> </a:t>
                </a:r>
              </a:p>
            </p:txBody>
          </p:sp>
        </mc:Fallback>
      </mc:AlternateContent>
      <p:sp>
        <p:nvSpPr>
          <p:cNvPr id="34" name="橢圓 33"/>
          <p:cNvSpPr/>
          <p:nvPr/>
        </p:nvSpPr>
        <p:spPr>
          <a:xfrm>
            <a:off x="3968161" y="1972486"/>
            <a:ext cx="288675" cy="279013"/>
          </a:xfrm>
          <a:prstGeom prst="ellipse">
            <a:avLst/>
          </a:prstGeom>
          <a:noFill/>
          <a:ln w="1905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4174334" y="1969461"/>
            <a:ext cx="1854995" cy="276999"/>
          </a:xfrm>
          <a:prstGeom prst="rect">
            <a:avLst/>
          </a:prstGeom>
        </p:spPr>
        <p:txBody>
          <a:bodyPr wrap="none">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 </a:t>
            </a:r>
            <a:r>
              <a:rPr lang="zh-TW" altLang="en-US" sz="1200" dirty="0">
                <a:solidFill>
                  <a:srgbClr val="00B0F0"/>
                </a:solidFill>
                <a:latin typeface="Times New Roman" panose="02020603050405020304" pitchFamily="18" charset="0"/>
                <a:cs typeface="Times New Roman" panose="02020603050405020304" pitchFamily="18" charset="0"/>
              </a:rPr>
              <a:t>the dimensions of q and k</a:t>
            </a:r>
          </a:p>
        </p:txBody>
      </p:sp>
      <p:pic>
        <p:nvPicPr>
          <p:cNvPr id="37" name="圖片 36"/>
          <p:cNvPicPr>
            <a:picLocks noChangeAspect="1"/>
          </p:cNvPicPr>
          <p:nvPr/>
        </p:nvPicPr>
        <p:blipFill>
          <a:blip r:embed="rId8"/>
          <a:stretch>
            <a:fillRect/>
          </a:stretch>
        </p:blipFill>
        <p:spPr>
          <a:xfrm>
            <a:off x="2722618" y="4619157"/>
            <a:ext cx="1389880" cy="1141447"/>
          </a:xfrm>
          <a:prstGeom prst="rect">
            <a:avLst/>
          </a:prstGeom>
        </p:spPr>
      </p:pic>
      <p:sp>
        <p:nvSpPr>
          <p:cNvPr id="39" name="橢圓 38"/>
          <p:cNvSpPr/>
          <p:nvPr/>
        </p:nvSpPr>
        <p:spPr>
          <a:xfrm>
            <a:off x="1394812" y="3879999"/>
            <a:ext cx="319937" cy="273875"/>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82795263-BFCF-41A0-8064-27825C8040FC}"/>
              </a:ext>
            </a:extLst>
          </p:cNvPr>
          <p:cNvSpPr txBox="1"/>
          <p:nvPr/>
        </p:nvSpPr>
        <p:spPr>
          <a:xfrm>
            <a:off x="4644281" y="1772433"/>
            <a:ext cx="3767826" cy="276999"/>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where V=</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word in the sentence or the pixel at the image</a:t>
            </a:r>
            <a:endParaRPr lang="zh-TW" altLang="en-US" sz="1200"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F1D2E803-4F3E-4879-AF1D-AB9E87A840C2}"/>
              </a:ext>
            </a:extLst>
          </p:cNvPr>
          <p:cNvSpPr txBox="1"/>
          <p:nvPr/>
        </p:nvSpPr>
        <p:spPr>
          <a:xfrm>
            <a:off x="3216845" y="6438903"/>
            <a:ext cx="1427507" cy="461665"/>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Word of sentence or</a:t>
            </a:r>
          </a:p>
          <a:p>
            <a:r>
              <a:rPr lang="en-US" altLang="zh-TW" sz="1200" dirty="0">
                <a:latin typeface="Times New Roman" panose="02020603050405020304" pitchFamily="18" charset="0"/>
                <a:cs typeface="Times New Roman" panose="02020603050405020304" pitchFamily="18" charset="0"/>
              </a:rPr>
              <a:t>Pixel of image:</a:t>
            </a:r>
            <a:endParaRPr lang="zh-TW" altLang="en-US" sz="1200"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68790FE8-08C0-4885-A101-6C099BC852A9}"/>
              </a:ext>
            </a:extLst>
          </p:cNvPr>
          <p:cNvSpPr txBox="1"/>
          <p:nvPr/>
        </p:nvSpPr>
        <p:spPr>
          <a:xfrm>
            <a:off x="3964244" y="6134552"/>
            <a:ext cx="1455257" cy="215444"/>
          </a:xfrm>
          <a:prstGeom prst="rect">
            <a:avLst/>
          </a:prstGeom>
          <a:noFill/>
        </p:spPr>
        <p:txBody>
          <a:bodyPr wrap="square" rtlCol="0">
            <a:spAutoFit/>
          </a:bodyPr>
          <a:lstStyle/>
          <a:p>
            <a:r>
              <a:rPr lang="en-US" altLang="zh-TW" sz="800" dirty="0"/>
              <a:t>J: 1x1 spatial conv as weight w </a:t>
            </a:r>
            <a:endParaRPr lang="zh-TW" altLang="en-US" sz="800" dirty="0"/>
          </a:p>
        </p:txBody>
      </p:sp>
      <p:sp>
        <p:nvSpPr>
          <p:cNvPr id="30" name="文字方塊 29">
            <a:extLst>
              <a:ext uri="{FF2B5EF4-FFF2-40B4-BE49-F238E27FC236}">
                <a16:creationId xmlns:a16="http://schemas.microsoft.com/office/drawing/2014/main" id="{40EFD0D6-AECA-470D-8569-046D6BF9B396}"/>
              </a:ext>
            </a:extLst>
          </p:cNvPr>
          <p:cNvSpPr txBox="1"/>
          <p:nvPr/>
        </p:nvSpPr>
        <p:spPr>
          <a:xfrm>
            <a:off x="4159686" y="5557124"/>
            <a:ext cx="1146468" cy="338554"/>
          </a:xfrm>
          <a:prstGeom prst="rect">
            <a:avLst/>
          </a:prstGeom>
          <a:noFill/>
        </p:spPr>
        <p:txBody>
          <a:bodyPr wrap="none" rtlCol="0">
            <a:spAutoFit/>
          </a:bodyPr>
          <a:lstStyle/>
          <a:p>
            <a:r>
              <a:rPr lang="en-US" altLang="zh-TW" sz="800" dirty="0"/>
              <a:t>J: 1x1 spatial conv </a:t>
            </a:r>
          </a:p>
          <a:p>
            <a:r>
              <a:rPr lang="en-US" altLang="zh-TW" sz="800" dirty="0"/>
              <a:t>as weight w</a:t>
            </a:r>
            <a:r>
              <a:rPr lang="en-US" altLang="zh-TW" sz="800" baseline="-25000" dirty="0"/>
              <a:t>q1</a:t>
            </a:r>
            <a:r>
              <a:rPr lang="en-US" altLang="zh-TW" sz="800" dirty="0"/>
              <a:t>, w</a:t>
            </a:r>
            <a:r>
              <a:rPr lang="en-US" altLang="zh-TW" sz="800" baseline="-25000" dirty="0"/>
              <a:t>k1</a:t>
            </a:r>
            <a:r>
              <a:rPr lang="en-US" altLang="zh-TW" sz="800" dirty="0"/>
              <a:t>, w</a:t>
            </a:r>
            <a:r>
              <a:rPr lang="en-US" altLang="zh-TW" sz="800" baseline="-25000" dirty="0"/>
              <a:t>v1</a:t>
            </a:r>
            <a:r>
              <a:rPr lang="en-US" altLang="zh-TW" sz="800" dirty="0"/>
              <a:t> </a:t>
            </a:r>
            <a:endParaRPr lang="zh-TW" altLang="en-US" sz="800" dirty="0"/>
          </a:p>
        </p:txBody>
      </p:sp>
      <p:sp>
        <p:nvSpPr>
          <p:cNvPr id="6" name="文字方塊 5"/>
          <p:cNvSpPr txBox="1"/>
          <p:nvPr/>
        </p:nvSpPr>
        <p:spPr>
          <a:xfrm>
            <a:off x="5963962" y="812789"/>
            <a:ext cx="3180038" cy="830997"/>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Ex: a sentence consists of 4 Words: It is my dog.</a:t>
            </a:r>
          </a:p>
          <a:p>
            <a:r>
              <a:rPr lang="en-US" altLang="zh-TW" sz="1200" dirty="0">
                <a:solidFill>
                  <a:srgbClr val="FF0000"/>
                </a:solidFill>
                <a:latin typeface="Times New Roman" panose="02020603050405020304" pitchFamily="18" charset="0"/>
                <a:cs typeface="Times New Roman" panose="02020603050405020304" pitchFamily="18" charset="0"/>
              </a:rPr>
              <a:t>Q: current word</a:t>
            </a:r>
            <a:r>
              <a:rPr lang="zh-TW" altLang="en-US" sz="1200" dirty="0">
                <a:solidFill>
                  <a:srgbClr val="FF0000"/>
                </a:solidFill>
                <a:latin typeface="Times New Roman" panose="02020603050405020304" pitchFamily="18" charset="0"/>
                <a:cs typeface="Times New Roman" panose="02020603050405020304" pitchFamily="18" charset="0"/>
              </a:rPr>
              <a:t> </a:t>
            </a:r>
            <a:r>
              <a:rPr lang="en-US" altLang="zh-TW" sz="1200" dirty="0">
                <a:solidFill>
                  <a:srgbClr val="FF0000"/>
                </a:solidFill>
                <a:latin typeface="Times New Roman" panose="02020603050405020304" pitchFamily="18" charset="0"/>
                <a:cs typeface="Times New Roman" panose="02020603050405020304" pitchFamily="18" charset="0"/>
              </a:rPr>
              <a:t>or pixel</a:t>
            </a:r>
          </a:p>
          <a:p>
            <a:r>
              <a:rPr lang="en-US" altLang="zh-TW" sz="1200" dirty="0">
                <a:latin typeface="Times New Roman" panose="02020603050405020304" pitchFamily="18" charset="0"/>
                <a:cs typeface="Times New Roman" panose="02020603050405020304" pitchFamily="18" charset="0"/>
              </a:rPr>
              <a:t>K:</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the other 3 words or neighbor pixels</a:t>
            </a:r>
          </a:p>
          <a:p>
            <a:r>
              <a:rPr lang="en-US" altLang="zh-TW" sz="1200" dirty="0" err="1">
                <a:latin typeface="Times New Roman" panose="02020603050405020304" pitchFamily="18" charset="0"/>
                <a:cs typeface="Times New Roman" panose="02020603050405020304" pitchFamily="18" charset="0"/>
              </a:rPr>
              <a:t>d</a:t>
            </a:r>
            <a:r>
              <a:rPr lang="en-US" altLang="zh-TW" sz="1200" baseline="-25000" dirty="0" err="1">
                <a:latin typeface="Times New Roman" panose="02020603050405020304" pitchFamily="18" charset="0"/>
                <a:cs typeface="Times New Roman" panose="02020603050405020304" pitchFamily="18" charset="0"/>
              </a:rPr>
              <a:t>k</a:t>
            </a:r>
            <a:r>
              <a:rPr lang="en-US" altLang="zh-TW" sz="1200" baseline="-250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 the dimension of q and k</a:t>
            </a:r>
            <a:endParaRPr lang="en-US" altLang="zh-TW" sz="1200" baseline="-25000" dirty="0">
              <a:latin typeface="Times New Roman" panose="02020603050405020304" pitchFamily="18" charset="0"/>
              <a:cs typeface="Times New Roman" panose="02020603050405020304" pitchFamily="18" charset="0"/>
            </a:endParaRPr>
          </a:p>
        </p:txBody>
      </p:sp>
      <p:sp>
        <p:nvSpPr>
          <p:cNvPr id="12" name="文字方塊 11"/>
          <p:cNvSpPr txBox="1"/>
          <p:nvPr/>
        </p:nvSpPr>
        <p:spPr>
          <a:xfrm>
            <a:off x="5963961" y="25596"/>
            <a:ext cx="3319615" cy="830997"/>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F: -Why? Create the K, Q, V for each word or pixel by linear transformation (1x1 convolution).</a:t>
            </a:r>
          </a:p>
          <a:p>
            <a:r>
              <a:rPr lang="en-US" altLang="zh-TW" sz="1200" dirty="0">
                <a:latin typeface="Times New Roman" panose="02020603050405020304" pitchFamily="18" charset="0"/>
                <a:cs typeface="Times New Roman" panose="02020603050405020304" pitchFamily="18" charset="0"/>
              </a:rPr>
              <a:t>Because the same word has a different meaning in the different combinations. </a:t>
            </a:r>
            <a:endParaRPr lang="zh-TW" altLang="en-US" sz="1200"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D4E520E-BD41-4C67-BC81-46ECF17FF30D}"/>
              </a:ext>
            </a:extLst>
          </p:cNvPr>
          <p:cNvSpPr txBox="1"/>
          <p:nvPr/>
        </p:nvSpPr>
        <p:spPr>
          <a:xfrm>
            <a:off x="853316" y="2178784"/>
            <a:ext cx="2350257" cy="461665"/>
          </a:xfrm>
          <a:prstGeom prst="rect">
            <a:avLst/>
          </a:prstGeom>
          <a:noFill/>
        </p:spPr>
        <p:txBody>
          <a:bodyPr wrap="square" rtlCol="0">
            <a:spAutoFit/>
          </a:bodyPr>
          <a:lstStyle/>
          <a:p>
            <a:r>
              <a:rPr lang="en-US" altLang="zh-TW" sz="1200" dirty="0">
                <a:solidFill>
                  <a:srgbClr val="FF0000"/>
                </a:solidFill>
              </a:rPr>
              <a:t>Pixel-wise self-attention similarity weight of pixel value V: </a:t>
            </a:r>
            <a:endParaRPr lang="zh-TW" altLang="en-US" sz="1200" dirty="0">
              <a:solidFill>
                <a:srgbClr val="FF0000"/>
              </a:solidFill>
            </a:endParaRPr>
          </a:p>
        </p:txBody>
      </p:sp>
      <p:sp>
        <p:nvSpPr>
          <p:cNvPr id="22" name="投影片編號版面配置區 21">
            <a:extLst>
              <a:ext uri="{FF2B5EF4-FFF2-40B4-BE49-F238E27FC236}">
                <a16:creationId xmlns:a16="http://schemas.microsoft.com/office/drawing/2014/main" id="{B684385B-DA81-4ED5-95B1-94450A909381}"/>
              </a:ext>
            </a:extLst>
          </p:cNvPr>
          <p:cNvSpPr>
            <a:spLocks noGrp="1"/>
          </p:cNvSpPr>
          <p:nvPr>
            <p:ph type="sldNum" sz="quarter" idx="12"/>
          </p:nvPr>
        </p:nvSpPr>
        <p:spPr/>
        <p:txBody>
          <a:bodyPr/>
          <a:lstStyle/>
          <a:p>
            <a:fld id="{234B36A1-F704-41D0-BB5A-162B2F270628}" type="slidenum">
              <a:rPr lang="zh-TW" altLang="en-US" smtClean="0"/>
              <a:t>14</a:t>
            </a:fld>
            <a:endParaRPr lang="zh-TW" altLang="en-US"/>
          </a:p>
        </p:txBody>
      </p:sp>
      <p:sp>
        <p:nvSpPr>
          <p:cNvPr id="25" name="箭號: 向右 24">
            <a:extLst>
              <a:ext uri="{FF2B5EF4-FFF2-40B4-BE49-F238E27FC236}">
                <a16:creationId xmlns:a16="http://schemas.microsoft.com/office/drawing/2014/main" id="{A56AE81C-9667-4B2C-8177-22FBF4D46A20}"/>
              </a:ext>
            </a:extLst>
          </p:cNvPr>
          <p:cNvSpPr/>
          <p:nvPr/>
        </p:nvSpPr>
        <p:spPr>
          <a:xfrm>
            <a:off x="897819" y="1762064"/>
            <a:ext cx="163101" cy="3772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12B8EDB3-F5F8-4096-AE56-DA0EBE918613}"/>
              </a:ext>
            </a:extLst>
          </p:cNvPr>
          <p:cNvSpPr txBox="1"/>
          <p:nvPr/>
        </p:nvSpPr>
        <p:spPr>
          <a:xfrm>
            <a:off x="5504402" y="5557124"/>
            <a:ext cx="1146468" cy="338554"/>
          </a:xfrm>
          <a:prstGeom prst="rect">
            <a:avLst/>
          </a:prstGeom>
          <a:noFill/>
        </p:spPr>
        <p:txBody>
          <a:bodyPr wrap="none" rtlCol="0">
            <a:spAutoFit/>
          </a:bodyPr>
          <a:lstStyle/>
          <a:p>
            <a:r>
              <a:rPr lang="en-US" altLang="zh-TW" sz="800" dirty="0"/>
              <a:t>1x1 spatial conv </a:t>
            </a:r>
          </a:p>
          <a:p>
            <a:r>
              <a:rPr lang="en-US" altLang="zh-TW" sz="800" dirty="0"/>
              <a:t>as weight w</a:t>
            </a:r>
            <a:r>
              <a:rPr lang="en-US" altLang="zh-TW" sz="800" baseline="-25000" dirty="0"/>
              <a:t>q2</a:t>
            </a:r>
            <a:r>
              <a:rPr lang="en-US" altLang="zh-TW" sz="800" dirty="0"/>
              <a:t>, w</a:t>
            </a:r>
            <a:r>
              <a:rPr lang="en-US" altLang="zh-TW" sz="800" baseline="-25000" dirty="0"/>
              <a:t>k2</a:t>
            </a:r>
            <a:r>
              <a:rPr lang="en-US" altLang="zh-TW" sz="800" dirty="0"/>
              <a:t>, w</a:t>
            </a:r>
            <a:r>
              <a:rPr lang="en-US" altLang="zh-TW" sz="800" baseline="-25000" dirty="0"/>
              <a:t>v2</a:t>
            </a:r>
            <a:r>
              <a:rPr lang="en-US" altLang="zh-TW" sz="800" dirty="0"/>
              <a:t> </a:t>
            </a:r>
            <a:endParaRPr lang="zh-TW" altLang="en-US" sz="800" dirty="0"/>
          </a:p>
        </p:txBody>
      </p:sp>
      <p:sp>
        <p:nvSpPr>
          <p:cNvPr id="40" name="文字方塊 39">
            <a:extLst>
              <a:ext uri="{FF2B5EF4-FFF2-40B4-BE49-F238E27FC236}">
                <a16:creationId xmlns:a16="http://schemas.microsoft.com/office/drawing/2014/main" id="{99B2FA0E-8F3F-47AE-83CF-39C15979BFCF}"/>
              </a:ext>
            </a:extLst>
          </p:cNvPr>
          <p:cNvSpPr txBox="1"/>
          <p:nvPr/>
        </p:nvSpPr>
        <p:spPr>
          <a:xfrm>
            <a:off x="2746984" y="1963204"/>
            <a:ext cx="1278612" cy="338554"/>
          </a:xfrm>
          <a:prstGeom prst="rect">
            <a:avLst/>
          </a:prstGeom>
          <a:noFill/>
        </p:spPr>
        <p:txBody>
          <a:bodyPr wrap="square" rtlCol="0">
            <a:spAutoFit/>
          </a:bodyPr>
          <a:lstStyle/>
          <a:p>
            <a:r>
              <a:rPr lang="en-US" altLang="zh-TW" sz="800" dirty="0">
                <a:solidFill>
                  <a:srgbClr val="7030A0"/>
                </a:solidFill>
              </a:rPr>
              <a:t>Pixel-wise self-attention similarity weight</a:t>
            </a:r>
            <a:endParaRPr lang="zh-TW" altLang="en-US" sz="800" dirty="0">
              <a:solidFill>
                <a:srgbClr val="7030A0"/>
              </a:solidFill>
            </a:endParaRPr>
          </a:p>
        </p:txBody>
      </p:sp>
      <p:sp>
        <p:nvSpPr>
          <p:cNvPr id="41" name="文字方塊 40">
            <a:extLst>
              <a:ext uri="{FF2B5EF4-FFF2-40B4-BE49-F238E27FC236}">
                <a16:creationId xmlns:a16="http://schemas.microsoft.com/office/drawing/2014/main" id="{EEF5AF8E-6F7D-4C46-A9AF-A0F1A0E45B9E}"/>
              </a:ext>
            </a:extLst>
          </p:cNvPr>
          <p:cNvSpPr txBox="1"/>
          <p:nvPr/>
        </p:nvSpPr>
        <p:spPr>
          <a:xfrm>
            <a:off x="6190274" y="2651870"/>
            <a:ext cx="1741613" cy="461665"/>
          </a:xfrm>
          <a:prstGeom prst="rect">
            <a:avLst/>
          </a:prstGeom>
          <a:noFill/>
        </p:spPr>
        <p:txBody>
          <a:bodyPr wrap="square" rtlCol="0">
            <a:spAutoFit/>
          </a:bodyPr>
          <a:lstStyle/>
          <a:p>
            <a:r>
              <a:rPr lang="en-US" altLang="zh-TW" sz="1200" dirty="0"/>
              <a:t>Pixel-wise self-attention similarity weight</a:t>
            </a:r>
            <a:endParaRPr lang="zh-TW" altLang="en-US" sz="1200" dirty="0"/>
          </a:p>
        </p:txBody>
      </p:sp>
      <p:sp>
        <p:nvSpPr>
          <p:cNvPr id="43" name="矩形 42">
            <a:extLst>
              <a:ext uri="{FF2B5EF4-FFF2-40B4-BE49-F238E27FC236}">
                <a16:creationId xmlns:a16="http://schemas.microsoft.com/office/drawing/2014/main" id="{E3C914A1-C207-43F8-8194-2BCB6729CF22}"/>
              </a:ext>
            </a:extLst>
          </p:cNvPr>
          <p:cNvSpPr/>
          <p:nvPr/>
        </p:nvSpPr>
        <p:spPr>
          <a:xfrm>
            <a:off x="2005595" y="1837022"/>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9E1B9080-8D5C-4705-B545-77279D520492}"/>
              </a:ext>
            </a:extLst>
          </p:cNvPr>
          <p:cNvSpPr/>
          <p:nvPr/>
        </p:nvSpPr>
        <p:spPr>
          <a:xfrm>
            <a:off x="4256836" y="5146785"/>
            <a:ext cx="203482" cy="3385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箭號: 向右 41">
            <a:extLst>
              <a:ext uri="{FF2B5EF4-FFF2-40B4-BE49-F238E27FC236}">
                <a16:creationId xmlns:a16="http://schemas.microsoft.com/office/drawing/2014/main" id="{9ACCAD7A-71E5-422E-88E1-3408DF0B74CD}"/>
              </a:ext>
            </a:extLst>
          </p:cNvPr>
          <p:cNvSpPr/>
          <p:nvPr/>
        </p:nvSpPr>
        <p:spPr>
          <a:xfrm>
            <a:off x="5861531" y="860155"/>
            <a:ext cx="182395" cy="2043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86C3F1D6-EC0E-77E8-F66C-4762A108A004}"/>
              </a:ext>
            </a:extLst>
          </p:cNvPr>
          <p:cNvSpPr txBox="1"/>
          <p:nvPr/>
        </p:nvSpPr>
        <p:spPr>
          <a:xfrm>
            <a:off x="4009342" y="5316062"/>
            <a:ext cx="48171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θ(x</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1A3E6A86-FD46-2DB9-2634-58AA9FD16D14}"/>
              </a:ext>
            </a:extLst>
          </p:cNvPr>
          <p:cNvSpPr txBox="1"/>
          <p:nvPr/>
        </p:nvSpPr>
        <p:spPr>
          <a:xfrm>
            <a:off x="4385986" y="5316062"/>
            <a:ext cx="5636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5EE0775F-B09A-1B92-719E-1AA0A3259F38}"/>
              </a:ext>
            </a:extLst>
          </p:cNvPr>
          <p:cNvSpPr txBox="1"/>
          <p:nvPr/>
        </p:nvSpPr>
        <p:spPr>
          <a:xfrm>
            <a:off x="4756192" y="5316062"/>
            <a:ext cx="63795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FBF653E4-B5DA-A38F-BEAF-49C0C522D414}"/>
              </a:ext>
            </a:extLst>
          </p:cNvPr>
          <p:cNvSpPr txBox="1"/>
          <p:nvPr/>
        </p:nvSpPr>
        <p:spPr>
          <a:xfrm>
            <a:off x="2769120" y="1704913"/>
            <a:ext cx="3450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FEF1BBF-F70C-65F8-23DA-B2143709DB19}"/>
                  </a:ext>
                </a:extLst>
              </p:cNvPr>
              <p:cNvSpPr txBox="1"/>
              <p:nvPr/>
            </p:nvSpPr>
            <p:spPr>
              <a:xfrm>
                <a:off x="2999694" y="1735174"/>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35" name="文字方塊 34">
                <a:extLst>
                  <a:ext uri="{FF2B5EF4-FFF2-40B4-BE49-F238E27FC236}">
                    <a16:creationId xmlns:a16="http://schemas.microsoft.com/office/drawing/2014/main" id="{8FEF1BBF-F70C-65F8-23DA-B2143709DB19}"/>
                  </a:ext>
                </a:extLst>
              </p:cNvPr>
              <p:cNvSpPr txBox="1">
                <a:spLocks noRot="1" noChangeAspect="1" noMove="1" noResize="1" noEditPoints="1" noAdjustHandles="1" noChangeArrowheads="1" noChangeShapeType="1" noTextEdit="1"/>
              </p:cNvSpPr>
              <p:nvPr/>
            </p:nvSpPr>
            <p:spPr>
              <a:xfrm>
                <a:off x="2999694" y="1735174"/>
                <a:ext cx="609018" cy="246221"/>
              </a:xfrm>
              <a:prstGeom prst="rect">
                <a:avLst/>
              </a:prstGeom>
              <a:blipFill>
                <a:blip r:embed="rId9"/>
                <a:stretch>
                  <a:fillRect r="-17000"/>
                </a:stretch>
              </a:blipFill>
            </p:spPr>
            <p:txBody>
              <a:bodyPr/>
              <a:lstStyle/>
              <a:p>
                <a:r>
                  <a:rPr lang="zh-TW" altLang="en-US">
                    <a:noFill/>
                  </a:rPr>
                  <a:t> </a:t>
                </a:r>
              </a:p>
            </p:txBody>
          </p:sp>
        </mc:Fallback>
      </mc:AlternateContent>
      <p:sp>
        <p:nvSpPr>
          <p:cNvPr id="45" name="文字方塊 44">
            <a:extLst>
              <a:ext uri="{FF2B5EF4-FFF2-40B4-BE49-F238E27FC236}">
                <a16:creationId xmlns:a16="http://schemas.microsoft.com/office/drawing/2014/main" id="{362751FC-2FF0-DC14-EEFE-4454891DA5DF}"/>
              </a:ext>
            </a:extLst>
          </p:cNvPr>
          <p:cNvSpPr txBox="1"/>
          <p:nvPr/>
        </p:nvSpPr>
        <p:spPr>
          <a:xfrm>
            <a:off x="3534135" y="1586522"/>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46" name="文字方塊 45">
            <a:extLst>
              <a:ext uri="{FF2B5EF4-FFF2-40B4-BE49-F238E27FC236}">
                <a16:creationId xmlns:a16="http://schemas.microsoft.com/office/drawing/2014/main" id="{7AC582CC-A07A-04D2-297C-6F08A330CB70}"/>
              </a:ext>
            </a:extLst>
          </p:cNvPr>
          <p:cNvSpPr txBox="1"/>
          <p:nvPr/>
        </p:nvSpPr>
        <p:spPr>
          <a:xfrm>
            <a:off x="1816147" y="1671468"/>
            <a:ext cx="792397" cy="246221"/>
          </a:xfrm>
          <a:prstGeom prst="rect">
            <a:avLst/>
          </a:prstGeom>
          <a:noFill/>
        </p:spPr>
        <p:txBody>
          <a:bodyPr wrap="square" rtlCol="0">
            <a:spAutoFit/>
          </a:bodyPr>
          <a:lstStyle/>
          <a:p>
            <a:r>
              <a:rPr lang="en-US" altLang="zh-TW" sz="1000" dirty="0"/>
              <a:t>Q: position</a:t>
            </a:r>
            <a:endParaRPr lang="zh-TW" altLang="en-US" sz="1000" dirty="0"/>
          </a:p>
        </p:txBody>
      </p:sp>
      <p:grpSp>
        <p:nvGrpSpPr>
          <p:cNvPr id="49" name="群組 48">
            <a:extLst>
              <a:ext uri="{FF2B5EF4-FFF2-40B4-BE49-F238E27FC236}">
                <a16:creationId xmlns:a16="http://schemas.microsoft.com/office/drawing/2014/main" id="{FE8832FD-0F7B-A96F-4BEC-0ADFD001F24D}"/>
              </a:ext>
            </a:extLst>
          </p:cNvPr>
          <p:cNvGrpSpPr/>
          <p:nvPr/>
        </p:nvGrpSpPr>
        <p:grpSpPr>
          <a:xfrm>
            <a:off x="0" y="4593309"/>
            <a:ext cx="3210095" cy="1477328"/>
            <a:chOff x="0" y="4593309"/>
            <a:chExt cx="3210095" cy="1477328"/>
          </a:xfrm>
        </p:grpSpPr>
        <p:sp>
          <p:nvSpPr>
            <p:cNvPr id="28" name="矩形 27"/>
            <p:cNvSpPr/>
            <p:nvPr/>
          </p:nvSpPr>
          <p:spPr>
            <a:xfrm>
              <a:off x="72698" y="4593309"/>
              <a:ext cx="3137397" cy="1477328"/>
            </a:xfrm>
            <a:prstGeom prst="rect">
              <a:avLst/>
            </a:prstGeom>
          </p:spPr>
          <p:txBody>
            <a:bodyPr wrap="none">
              <a:spAutoFit/>
            </a:bodyPr>
            <a:lstStyle/>
            <a:p>
              <a:pPr marL="180975" indent="-180975">
                <a:buAutoNum type="arabicParenBoth"/>
              </a:pPr>
              <a:r>
                <a:rPr lang="en-US" altLang="zh-TW" sz="1000" i="1" dirty="0">
                  <a:solidFill>
                    <a:srgbClr val="FF0000"/>
                  </a:solidFill>
                  <a:latin typeface="Times New Roman" panose="02020603050405020304" pitchFamily="18" charset="0"/>
                  <a:cs typeface="Times New Roman" panose="02020603050405020304" pitchFamily="18" charset="0"/>
                </a:rPr>
                <a:t>q</a:t>
              </a:r>
              <a:r>
                <a:rPr lang="en-US" altLang="zh-TW" sz="1000" dirty="0">
                  <a:solidFill>
                    <a:srgbClr val="FF0000"/>
                  </a:solidFill>
                  <a:latin typeface="Times New Roman" panose="02020603050405020304" pitchFamily="18" charset="0"/>
                  <a:cs typeface="Times New Roman" panose="02020603050405020304" pitchFamily="18" charset="0"/>
                </a:rPr>
                <a:t>: query </a:t>
              </a:r>
              <a:r>
                <a:rPr lang="en-US" altLang="zh-TW" sz="1000" dirty="0"/>
                <a:t>(self as </a:t>
              </a:r>
              <a:r>
                <a:rPr lang="en-US" altLang="zh-TW" sz="1000" u="sng" dirty="0"/>
                <a:t>template</a:t>
              </a:r>
              <a:r>
                <a:rPr lang="en-US" altLang="zh-TW" sz="1000" dirty="0"/>
                <a:t>,</a:t>
              </a:r>
            </a:p>
            <a:p>
              <a:r>
                <a:rPr lang="en-US" altLang="zh-TW" sz="1000"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sz="1000" dirty="0">
                  <a:latin typeface="標楷體" panose="03000509000000000000" pitchFamily="65" charset="-120"/>
                  <a:ea typeface="標楷體" panose="03000509000000000000" pitchFamily="65" charset="-120"/>
                  <a:cs typeface="Times New Roman" panose="02020603050405020304" pitchFamily="18" charset="0"/>
                </a:rPr>
                <a:t>為了去匹配其他人</a:t>
              </a:r>
              <a:r>
                <a:rPr lang="en-US" altLang="zh-TW" sz="1000" dirty="0"/>
                <a:t>)</a:t>
              </a:r>
              <a:endParaRPr lang="en-US" altLang="zh-TW" sz="1000" b="0" i="1" dirty="0">
                <a:solidFill>
                  <a:srgbClr val="333333"/>
                </a:solidFill>
                <a:effectLst/>
                <a:latin typeface="Times New Roman" panose="02020603050405020304" pitchFamily="18" charset="0"/>
                <a:cs typeface="Times New Roman" panose="02020603050405020304" pitchFamily="18" charset="0"/>
              </a:endParaRPr>
            </a:p>
            <a:p>
              <a:pPr indent="219075"/>
              <a:r>
                <a:rPr lang="en-US" altLang="zh-TW" sz="1000" b="0" i="1" dirty="0">
                  <a:solidFill>
                    <a:srgbClr val="333333"/>
                  </a:solidFill>
                  <a:effectLst/>
                  <a:latin typeface="Times New Roman" panose="02020603050405020304" pitchFamily="18" charset="0"/>
                  <a:cs typeface="Times New Roman" panose="02020603050405020304" pitchFamily="18" charset="0"/>
                </a:rPr>
                <a:t>- q</a:t>
              </a:r>
              <a:r>
                <a:rPr lang="en-US" altLang="zh-TW" sz="1000" b="0" i="1" baseline="30000" dirty="0">
                  <a:solidFill>
                    <a:srgbClr val="333333"/>
                  </a:solidFill>
                  <a:effectLst/>
                  <a:latin typeface="Times New Roman" panose="02020603050405020304" pitchFamily="18" charset="0"/>
                  <a:cs typeface="Times New Roman" panose="02020603050405020304" pitchFamily="18" charset="0"/>
                </a:rPr>
                <a:t>i</a:t>
              </a:r>
              <a:r>
                <a:rPr lang="en-US" altLang="zh-TW" sz="1000" b="0" i="0" dirty="0">
                  <a:solidFill>
                    <a:srgbClr val="333333"/>
                  </a:solidFill>
                  <a:effectLst/>
                  <a:latin typeface="Times New Roman" panose="02020603050405020304" pitchFamily="18" charset="0"/>
                  <a:cs typeface="Times New Roman" panose="02020603050405020304" pitchFamily="18" charset="0"/>
                </a:rPr>
                <a:t>=</a:t>
              </a:r>
              <a:r>
                <a:rPr lang="en-US" altLang="zh-TW" sz="1000" b="0" i="1" dirty="0" err="1">
                  <a:solidFill>
                    <a:srgbClr val="333333"/>
                  </a:solidFill>
                  <a:effectLst/>
                  <a:latin typeface="Times New Roman" panose="02020603050405020304" pitchFamily="18" charset="0"/>
                  <a:cs typeface="Times New Roman" panose="02020603050405020304" pitchFamily="18" charset="0"/>
                </a:rPr>
                <a:t>W</a:t>
              </a:r>
              <a:r>
                <a:rPr lang="en-US" altLang="zh-TW" sz="1000" b="0" i="1" baseline="-25000" dirty="0" err="1">
                  <a:solidFill>
                    <a:srgbClr val="333333"/>
                  </a:solidFill>
                  <a:effectLst/>
                  <a:latin typeface="Times New Roman" panose="02020603050405020304" pitchFamily="18" charset="0"/>
                  <a:cs typeface="Times New Roman" panose="02020603050405020304" pitchFamily="18" charset="0"/>
                </a:rPr>
                <a:t>q</a:t>
              </a:r>
              <a:r>
                <a:rPr lang="en-US" altLang="zh-TW" sz="1000" b="0" i="1" baseline="-25000" dirty="0">
                  <a:solidFill>
                    <a:srgbClr val="333333"/>
                  </a:solidFill>
                  <a:effectLst/>
                  <a:latin typeface="Times New Roman" panose="02020603050405020304" pitchFamily="18" charset="0"/>
                  <a:cs typeface="Times New Roman" panose="02020603050405020304" pitchFamily="18" charset="0"/>
                </a:rPr>
                <a:t> </a:t>
              </a:r>
              <a:r>
                <a:rPr lang="en-US" altLang="zh-TW" sz="1000" b="0" i="1" dirty="0" err="1">
                  <a:solidFill>
                    <a:srgbClr val="333333"/>
                  </a:solidFill>
                  <a:effectLst/>
                  <a:latin typeface="Times New Roman" panose="02020603050405020304" pitchFamily="18" charset="0"/>
                  <a:cs typeface="Times New Roman" panose="02020603050405020304" pitchFamily="18" charset="0"/>
                </a:rPr>
                <a:t>a</a:t>
              </a:r>
              <a:r>
                <a:rPr lang="en-US" altLang="zh-TW" sz="1000" b="0" i="1" baseline="30000" dirty="0" err="1">
                  <a:solidFill>
                    <a:srgbClr val="333333"/>
                  </a:solidFill>
                  <a:effectLst/>
                  <a:latin typeface="Times New Roman" panose="02020603050405020304" pitchFamily="18" charset="0"/>
                  <a:cs typeface="Times New Roman" panose="02020603050405020304" pitchFamily="18" charset="0"/>
                </a:rPr>
                <a:t>i</a:t>
              </a:r>
              <a:endParaRPr lang="en-US" altLang="zh-TW" sz="1000" b="0" i="1" baseline="30000" dirty="0">
                <a:solidFill>
                  <a:srgbClr val="333333"/>
                </a:solidFill>
                <a:effectLst/>
                <a:latin typeface="Times New Roman" panose="02020603050405020304" pitchFamily="18" charset="0"/>
                <a:cs typeface="Times New Roman" panose="02020603050405020304" pitchFamily="18" charset="0"/>
              </a:endParaRPr>
            </a:p>
            <a:p>
              <a:r>
                <a:rPr lang="en-US" altLang="zh-TW" sz="1000" dirty="0">
                  <a:latin typeface="Times New Roman" panose="02020603050405020304" pitchFamily="18" charset="0"/>
                  <a:cs typeface="Times New Roman" panose="02020603050405020304" pitchFamily="18" charset="0"/>
                </a:rPr>
                <a:t>(2) </a:t>
              </a:r>
              <a:r>
                <a:rPr lang="en-US" altLang="zh-TW" sz="1000" i="1" dirty="0">
                  <a:latin typeface="Times New Roman" panose="02020603050405020304" pitchFamily="18" charset="0"/>
                  <a:cs typeface="Times New Roman" panose="02020603050405020304" pitchFamily="18" charset="0"/>
                </a:rPr>
                <a:t>k</a:t>
              </a:r>
              <a:r>
                <a:rPr lang="en-US" altLang="zh-TW" sz="1000" dirty="0">
                  <a:latin typeface="Times New Roman" panose="02020603050405020304" pitchFamily="18" charset="0"/>
                  <a:cs typeface="Times New Roman" panose="02020603050405020304" pitchFamily="18" charset="0"/>
                </a:rPr>
                <a:t>: key </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(as </a:t>
              </a:r>
              <a:r>
                <a:rPr lang="en-US" altLang="zh-TW" sz="1000" u="sng" dirty="0">
                  <a:latin typeface="Times New Roman" panose="02020603050405020304" pitchFamily="18" charset="0"/>
                  <a:ea typeface="標楷體" panose="03000509000000000000" pitchFamily="65" charset="-120"/>
                  <a:cs typeface="Times New Roman" panose="02020603050405020304" pitchFamily="18" charset="0"/>
                </a:rPr>
                <a:t>patch</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within search region</a:t>
              </a:r>
            </a:p>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000" dirty="0">
                  <a:latin typeface="標楷體" panose="03000509000000000000" pitchFamily="65" charset="-120"/>
                  <a:ea typeface="標楷體" panose="03000509000000000000" pitchFamily="65" charset="-120"/>
                  <a:cs typeface="Tahoma" panose="020B0604030504040204" pitchFamily="34" charset="0"/>
                </a:rPr>
                <a:t>為了被匹配</a:t>
              </a:r>
              <a:r>
                <a:rPr lang="en-US" altLang="zh-TW" sz="1000" dirty="0">
                  <a:latin typeface="標楷體" panose="03000509000000000000" pitchFamily="65" charset="-120"/>
                  <a:ea typeface="標楷體" panose="03000509000000000000" pitchFamily="65" charset="-120"/>
                  <a:cs typeface="Tahoma" panose="020B0604030504040204" pitchFamily="34" charset="0"/>
                </a:rPr>
                <a:t>)</a:t>
              </a:r>
            </a:p>
            <a:p>
              <a:pPr indent="207963"/>
              <a:r>
                <a:rPr lang="en-US" altLang="zh-TW" sz="1000" b="0" i="1" baseline="30000" dirty="0">
                  <a:solidFill>
                    <a:srgbClr val="333333"/>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000" dirty="0">
                  <a:latin typeface="Times New Roman" panose="02020603050405020304" pitchFamily="18" charset="0"/>
                  <a:cs typeface="Times New Roman" panose="02020603050405020304" pitchFamily="18" charset="0"/>
                </a:rPr>
                <a:t> </a:t>
              </a:r>
              <a:r>
                <a:rPr lang="en-US" altLang="zh-TW" sz="1000" i="1" dirty="0" err="1">
                  <a:latin typeface="Times New Roman" panose="02020603050405020304" pitchFamily="18" charset="0"/>
                  <a:cs typeface="Times New Roman" panose="02020603050405020304" pitchFamily="18" charset="0"/>
                </a:rPr>
                <a:t>k</a:t>
              </a:r>
              <a:r>
                <a:rPr lang="en-US" altLang="zh-TW" sz="1000" i="1" baseline="30000" dirty="0" err="1">
                  <a:latin typeface="Times New Roman" panose="02020603050405020304" pitchFamily="18" charset="0"/>
                  <a:cs typeface="Times New Roman" panose="02020603050405020304" pitchFamily="18" charset="0"/>
                </a:rPr>
                <a:t>i</a:t>
              </a:r>
              <a:r>
                <a:rPr lang="en-US" altLang="zh-TW" sz="1000" i="1" dirty="0">
                  <a:latin typeface="Times New Roman" panose="02020603050405020304" pitchFamily="18" charset="0"/>
                  <a:cs typeface="Times New Roman" panose="02020603050405020304" pitchFamily="18" charset="0"/>
                </a:rPr>
                <a:t>=</a:t>
              </a:r>
              <a:r>
                <a:rPr lang="en-US" altLang="zh-TW" sz="1000" i="1" dirty="0" err="1">
                  <a:latin typeface="Times New Roman" panose="02020603050405020304" pitchFamily="18" charset="0"/>
                  <a:cs typeface="Times New Roman" panose="02020603050405020304" pitchFamily="18" charset="0"/>
                </a:rPr>
                <a:t>W</a:t>
              </a:r>
              <a:r>
                <a:rPr lang="en-US" altLang="zh-TW" sz="1000" i="1" baseline="-25000" dirty="0" err="1">
                  <a:latin typeface="Times New Roman" panose="02020603050405020304" pitchFamily="18" charset="0"/>
                  <a:cs typeface="Times New Roman" panose="02020603050405020304" pitchFamily="18" charset="0"/>
                </a:rPr>
                <a:t>k</a:t>
              </a:r>
              <a:r>
                <a:rPr lang="en-US" altLang="zh-TW" sz="1000" i="1" baseline="-25000" dirty="0">
                  <a:latin typeface="Times New Roman" panose="02020603050405020304" pitchFamily="18" charset="0"/>
                  <a:cs typeface="Times New Roman" panose="02020603050405020304" pitchFamily="18" charset="0"/>
                </a:rPr>
                <a:t> </a:t>
              </a:r>
              <a:r>
                <a:rPr lang="en-US" altLang="zh-TW" sz="1000" i="1" dirty="0" err="1">
                  <a:latin typeface="Times New Roman" panose="02020603050405020304" pitchFamily="18" charset="0"/>
                  <a:cs typeface="Times New Roman" panose="02020603050405020304" pitchFamily="18" charset="0"/>
                </a:rPr>
                <a:t>a</a:t>
              </a:r>
              <a:r>
                <a:rPr lang="en-US" altLang="zh-TW" sz="1000" i="1" baseline="30000" dirty="0" err="1">
                  <a:latin typeface="Times New Roman" panose="02020603050405020304" pitchFamily="18" charset="0"/>
                  <a:cs typeface="Times New Roman" panose="02020603050405020304" pitchFamily="18" charset="0"/>
                </a:rPr>
                <a:t>i</a:t>
              </a:r>
              <a:endParaRPr lang="en-US" altLang="zh-TW" sz="1000" b="0" i="1" baseline="30000" dirty="0">
                <a:solidFill>
                  <a:srgbClr val="333333"/>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000" dirty="0">
                  <a:latin typeface="Times New Roman" panose="02020603050405020304" pitchFamily="18" charset="0"/>
                  <a:cs typeface="Times New Roman" panose="02020603050405020304" pitchFamily="18" charset="0"/>
                </a:rPr>
                <a:t>(3)</a:t>
              </a:r>
              <a:r>
                <a:rPr lang="zh-TW" altLang="en-US" sz="1000"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V: </a:t>
              </a:r>
              <a:r>
                <a:rPr lang="en-US" altLang="zh-TW" sz="1000" dirty="0">
                  <a:latin typeface="Times New Roman" panose="02020603050405020304" pitchFamily="18" charset="0"/>
                  <a:cs typeface="Times New Roman" panose="02020603050405020304" pitchFamily="18" charset="0"/>
                </a:rPr>
                <a:t>value (</a:t>
              </a:r>
              <a:r>
                <a:rPr lang="zh-TW" altLang="en-US" sz="1000" dirty="0">
                  <a:latin typeface="標楷體" panose="03000509000000000000" pitchFamily="65" charset="-120"/>
                  <a:ea typeface="標楷體" panose="03000509000000000000" pitchFamily="65" charset="-120"/>
                </a:rPr>
                <a:t>被抽取出來的資訊</a:t>
              </a:r>
              <a:r>
                <a:rPr lang="en-US" altLang="zh-TW" sz="1000" dirty="0"/>
                <a:t>)</a:t>
              </a:r>
              <a:endParaRPr lang="en-US" altLang="zh-TW" sz="1000" dirty="0">
                <a:latin typeface="Times New Roman" panose="02020603050405020304" pitchFamily="18" charset="0"/>
                <a:cs typeface="Times New Roman" panose="02020603050405020304" pitchFamily="18" charset="0"/>
              </a:endParaRPr>
            </a:p>
            <a:p>
              <a:pPr indent="179388"/>
              <a:r>
                <a:rPr lang="en-US" altLang="zh-TW" sz="1000" b="1"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v</a:t>
              </a:r>
              <a:r>
                <a:rPr lang="en-US" altLang="zh-TW" sz="1000" i="1" baseline="30000" dirty="0">
                  <a:latin typeface="Times New Roman" panose="02020603050405020304" pitchFamily="18" charset="0"/>
                  <a:cs typeface="Times New Roman" panose="02020603050405020304" pitchFamily="18" charset="0"/>
                </a:rPr>
                <a:t>i</a:t>
              </a:r>
              <a:r>
                <a:rPr lang="en-US" altLang="zh-TW" sz="1000" i="1" dirty="0">
                  <a:latin typeface="Times New Roman" panose="02020603050405020304" pitchFamily="18" charset="0"/>
                  <a:cs typeface="Times New Roman" panose="02020603050405020304" pitchFamily="18" charset="0"/>
                </a:rPr>
                <a:t>=</a:t>
              </a:r>
              <a:r>
                <a:rPr lang="en-US" altLang="zh-TW" sz="1000" i="1" dirty="0" err="1">
                  <a:latin typeface="Times New Roman" panose="02020603050405020304" pitchFamily="18" charset="0"/>
                  <a:cs typeface="Times New Roman" panose="02020603050405020304" pitchFamily="18" charset="0"/>
                </a:rPr>
                <a:t>W</a:t>
              </a:r>
              <a:r>
                <a:rPr lang="en-US" altLang="zh-TW" sz="1000" i="1" baseline="-25000" dirty="0" err="1">
                  <a:latin typeface="Times New Roman" panose="02020603050405020304" pitchFamily="18" charset="0"/>
                  <a:cs typeface="Times New Roman" panose="02020603050405020304" pitchFamily="18" charset="0"/>
                </a:rPr>
                <a:t>v</a:t>
              </a:r>
              <a:r>
                <a:rPr lang="en-US" altLang="zh-TW" sz="1000" i="1" baseline="-25000" dirty="0">
                  <a:latin typeface="Times New Roman" panose="02020603050405020304" pitchFamily="18" charset="0"/>
                  <a:cs typeface="Times New Roman" panose="02020603050405020304" pitchFamily="18" charset="0"/>
                </a:rPr>
                <a:t> </a:t>
              </a:r>
              <a:r>
                <a:rPr lang="en-US" altLang="zh-TW" sz="1000" i="1" dirty="0" err="1">
                  <a:latin typeface="Times New Roman" panose="02020603050405020304" pitchFamily="18" charset="0"/>
                  <a:cs typeface="Times New Roman" panose="02020603050405020304" pitchFamily="18" charset="0"/>
                </a:rPr>
                <a:t>a</a:t>
              </a:r>
              <a:r>
                <a:rPr lang="en-US" altLang="zh-TW" sz="1000" i="1" baseline="30000" dirty="0" err="1">
                  <a:latin typeface="Times New Roman" panose="02020603050405020304" pitchFamily="18" charset="0"/>
                  <a:cs typeface="Times New Roman" panose="02020603050405020304" pitchFamily="18" charset="0"/>
                </a:rPr>
                <a:t>i</a:t>
              </a:r>
              <a:endParaRPr lang="en-US" altLang="zh-TW" sz="1000" i="1" baseline="30000" dirty="0">
                <a:latin typeface="Times New Roman" panose="02020603050405020304" pitchFamily="18" charset="0"/>
                <a:cs typeface="Times New Roman" panose="02020603050405020304" pitchFamily="18" charset="0"/>
              </a:endParaRPr>
            </a:p>
            <a:p>
              <a:r>
                <a:rPr lang="en-US" altLang="zh-TW" sz="1000" dirty="0">
                  <a:latin typeface="Times New Roman" panose="02020603050405020304" pitchFamily="18" charset="0"/>
                  <a:cs typeface="Times New Roman" panose="02020603050405020304" pitchFamily="18" charset="0"/>
                </a:rPr>
                <a:t>Weight (</a:t>
              </a:r>
              <a:r>
                <a:rPr lang="en-US" altLang="zh-TW" sz="1000" dirty="0" err="1">
                  <a:latin typeface="Times New Roman" panose="02020603050405020304" pitchFamily="18" charset="0"/>
                  <a:cs typeface="Times New Roman" panose="02020603050405020304" pitchFamily="18" charset="0"/>
                </a:rPr>
                <a:t>W</a:t>
              </a:r>
              <a:r>
                <a:rPr lang="en-US" altLang="zh-TW" sz="1000" baseline="-25000" dirty="0" err="1">
                  <a:latin typeface="Times New Roman" panose="02020603050405020304" pitchFamily="18" charset="0"/>
                  <a:cs typeface="Times New Roman" panose="02020603050405020304" pitchFamily="18" charset="0"/>
                </a:rPr>
                <a:t>q</a:t>
              </a:r>
              <a:r>
                <a:rPr lang="en-US" altLang="zh-TW" sz="1000" dirty="0">
                  <a:latin typeface="Times New Roman" panose="02020603050405020304" pitchFamily="18" charset="0"/>
                  <a:cs typeface="Times New Roman" panose="02020603050405020304" pitchFamily="18" charset="0"/>
                </a:rPr>
                <a:t>/ </a:t>
              </a:r>
              <a:r>
                <a:rPr lang="en-US" altLang="zh-TW" sz="1000" dirty="0" err="1">
                  <a:latin typeface="Times New Roman" panose="02020603050405020304" pitchFamily="18" charset="0"/>
                  <a:cs typeface="Times New Roman" panose="02020603050405020304" pitchFamily="18" charset="0"/>
                </a:rPr>
                <a:t>W</a:t>
              </a:r>
              <a:r>
                <a:rPr lang="en-US" altLang="zh-TW" sz="1000" baseline="-25000" dirty="0" err="1">
                  <a:latin typeface="Times New Roman" panose="02020603050405020304" pitchFamily="18" charset="0"/>
                  <a:cs typeface="Times New Roman" panose="02020603050405020304" pitchFamily="18" charset="0"/>
                </a:rPr>
                <a:t>k</a:t>
              </a:r>
              <a:r>
                <a:rPr lang="en-US" altLang="zh-TW" sz="1000" dirty="0">
                  <a:latin typeface="Times New Roman" panose="02020603050405020304" pitchFamily="18" charset="0"/>
                  <a:cs typeface="Times New Roman" panose="02020603050405020304" pitchFamily="18" charset="0"/>
                </a:rPr>
                <a:t>/ </a:t>
              </a:r>
              <a:r>
                <a:rPr lang="en-US" altLang="zh-TW" sz="1000" dirty="0" err="1">
                  <a:latin typeface="Times New Roman" panose="02020603050405020304" pitchFamily="18" charset="0"/>
                  <a:cs typeface="Times New Roman" panose="02020603050405020304" pitchFamily="18" charset="0"/>
                </a:rPr>
                <a:t>W</a:t>
              </a:r>
              <a:r>
                <a:rPr lang="en-US" altLang="zh-TW" sz="1000" baseline="-25000" dirty="0" err="1">
                  <a:latin typeface="Times New Roman" panose="02020603050405020304" pitchFamily="18" charset="0"/>
                  <a:cs typeface="Times New Roman" panose="02020603050405020304" pitchFamily="18" charset="0"/>
                </a:rPr>
                <a:t>v</a:t>
              </a:r>
              <a:r>
                <a:rPr lang="en-US" altLang="zh-TW" sz="1000" dirty="0">
                  <a:latin typeface="Times New Roman" panose="02020603050405020304" pitchFamily="18" charset="0"/>
                  <a:cs typeface="Times New Roman" panose="02020603050405020304" pitchFamily="18" charset="0"/>
                </a:rPr>
                <a:t>) is trained and initialized randomly.</a:t>
              </a:r>
              <a:endParaRPr lang="zh-TW" altLang="en-US" sz="1000" dirty="0"/>
            </a:p>
          </p:txBody>
        </p:sp>
        <p:sp>
          <p:nvSpPr>
            <p:cNvPr id="29" name="左大括弧 28"/>
            <p:cNvSpPr/>
            <p:nvPr/>
          </p:nvSpPr>
          <p:spPr>
            <a:xfrm>
              <a:off x="0" y="4679023"/>
              <a:ext cx="154292" cy="7314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08AA94D9-8BCB-C019-F26B-A495A669C447}"/>
                </a:ext>
              </a:extLst>
            </p:cNvPr>
            <p:cNvSpPr txBox="1"/>
            <p:nvPr/>
          </p:nvSpPr>
          <p:spPr>
            <a:xfrm>
              <a:off x="1684748" y="4605484"/>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48" name="文字方塊 47">
              <a:extLst>
                <a:ext uri="{FF2B5EF4-FFF2-40B4-BE49-F238E27FC236}">
                  <a16:creationId xmlns:a16="http://schemas.microsoft.com/office/drawing/2014/main" id="{B7089E6B-FD95-0B94-DC66-3089A6544B14}"/>
                </a:ext>
              </a:extLst>
            </p:cNvPr>
            <p:cNvSpPr txBox="1"/>
            <p:nvPr/>
          </p:nvSpPr>
          <p:spPr>
            <a:xfrm>
              <a:off x="2231438" y="4762447"/>
              <a:ext cx="792397" cy="246221"/>
            </a:xfrm>
            <a:prstGeom prst="rect">
              <a:avLst/>
            </a:prstGeom>
            <a:noFill/>
          </p:spPr>
          <p:txBody>
            <a:bodyPr wrap="square" rtlCol="0">
              <a:spAutoFit/>
            </a:bodyPr>
            <a:lstStyle/>
            <a:p>
              <a:r>
                <a:rPr lang="en-US" altLang="zh-TW" sz="1000" dirty="0"/>
                <a:t>Q: position</a:t>
              </a:r>
              <a:endParaRPr lang="zh-TW" altLang="en-US" sz="1000" dirty="0"/>
            </a:p>
          </p:txBody>
        </p:sp>
      </p:grpSp>
      <p:sp>
        <p:nvSpPr>
          <p:cNvPr id="50" name="箭號: 向右 49">
            <a:extLst>
              <a:ext uri="{FF2B5EF4-FFF2-40B4-BE49-F238E27FC236}">
                <a16:creationId xmlns:a16="http://schemas.microsoft.com/office/drawing/2014/main" id="{90C26496-020B-0AD6-BD31-08AF69B13A64}"/>
              </a:ext>
            </a:extLst>
          </p:cNvPr>
          <p:cNvSpPr/>
          <p:nvPr/>
        </p:nvSpPr>
        <p:spPr>
          <a:xfrm>
            <a:off x="104801" y="4402010"/>
            <a:ext cx="154292" cy="218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3358460D-4107-C3D5-2881-F26A131E884B}"/>
              </a:ext>
            </a:extLst>
          </p:cNvPr>
          <p:cNvSpPr txBox="1"/>
          <p:nvPr/>
        </p:nvSpPr>
        <p:spPr>
          <a:xfrm>
            <a:off x="6043926" y="4187317"/>
            <a:ext cx="799205" cy="400110"/>
          </a:xfrm>
          <a:prstGeom prst="rect">
            <a:avLst/>
          </a:prstGeom>
          <a:noFill/>
        </p:spPr>
        <p:txBody>
          <a:bodyPr wrap="square" rtlCol="0">
            <a:spAutoFit/>
          </a:bodyPr>
          <a:lstStyle/>
          <a:p>
            <a:r>
              <a:rPr lang="en-US" altLang="zh-TW" sz="1000" dirty="0">
                <a:solidFill>
                  <a:srgbClr val="00B0F0"/>
                </a:solidFill>
              </a:rPr>
              <a:t>Cross-attention</a:t>
            </a:r>
            <a:endParaRPr lang="zh-TW" altLang="en-US" sz="1000" dirty="0">
              <a:solidFill>
                <a:srgbClr val="00B0F0"/>
              </a:solidFill>
            </a:endParaRPr>
          </a:p>
        </p:txBody>
      </p:sp>
      <p:pic>
        <p:nvPicPr>
          <p:cNvPr id="53" name="圖片 52">
            <a:extLst>
              <a:ext uri="{FF2B5EF4-FFF2-40B4-BE49-F238E27FC236}">
                <a16:creationId xmlns:a16="http://schemas.microsoft.com/office/drawing/2014/main" id="{D2940567-72A1-5F68-8355-D8E46CB1F66F}"/>
              </a:ext>
            </a:extLst>
          </p:cNvPr>
          <p:cNvPicPr>
            <a:picLocks noChangeAspect="1"/>
          </p:cNvPicPr>
          <p:nvPr/>
        </p:nvPicPr>
        <p:blipFill>
          <a:blip r:embed="rId10"/>
          <a:stretch>
            <a:fillRect/>
          </a:stretch>
        </p:blipFill>
        <p:spPr>
          <a:xfrm>
            <a:off x="5384833" y="2708248"/>
            <a:ext cx="780206" cy="338774"/>
          </a:xfrm>
          <a:prstGeom prst="rect">
            <a:avLst/>
          </a:prstGeom>
          <a:ln w="19050">
            <a:solidFill>
              <a:srgbClr val="00B0F0"/>
            </a:solidFill>
          </a:ln>
        </p:spPr>
      </p:pic>
      <p:sp>
        <p:nvSpPr>
          <p:cNvPr id="54" name="文字方塊 53">
            <a:extLst>
              <a:ext uri="{FF2B5EF4-FFF2-40B4-BE49-F238E27FC236}">
                <a16:creationId xmlns:a16="http://schemas.microsoft.com/office/drawing/2014/main" id="{19D5D80E-874C-AD9F-17D2-308EF70CD851}"/>
              </a:ext>
            </a:extLst>
          </p:cNvPr>
          <p:cNvSpPr txBox="1"/>
          <p:nvPr/>
        </p:nvSpPr>
        <p:spPr>
          <a:xfrm>
            <a:off x="5349601" y="2794995"/>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DFB017E4-E754-7A5E-C768-2AD170AB2235}"/>
              </a:ext>
            </a:extLst>
          </p:cNvPr>
          <p:cNvSpPr txBox="1"/>
          <p:nvPr/>
        </p:nvSpPr>
        <p:spPr>
          <a:xfrm>
            <a:off x="5046982" y="2721743"/>
            <a:ext cx="482232" cy="246221"/>
          </a:xfrm>
          <a:prstGeom prst="rect">
            <a:avLst/>
          </a:prstGeom>
          <a:noFill/>
        </p:spPr>
        <p:txBody>
          <a:bodyPr wrap="square" rtlCol="0">
            <a:spAutoFit/>
          </a:bodyPr>
          <a:lstStyle/>
          <a:p>
            <a:r>
              <a:rPr lang="en-US" altLang="zh-CN" sz="1000" dirty="0">
                <a:solidFill>
                  <a:srgbClr val="00B0F0"/>
                </a:solidFill>
              </a:rPr>
              <a:t>O/P</a:t>
            </a:r>
            <a:endParaRPr lang="zh-TW" altLang="en-US" sz="1000" dirty="0">
              <a:solidFill>
                <a:srgbClr val="00B0F0"/>
              </a:solidFill>
            </a:endParaRPr>
          </a:p>
        </p:txBody>
      </p:sp>
    </p:spTree>
    <p:extLst>
      <p:ext uri="{BB962C8B-B14F-4D97-AF65-F5344CB8AC3E}">
        <p14:creationId xmlns:p14="http://schemas.microsoft.com/office/powerpoint/2010/main" val="3125776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7066999"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1.2.1-2 </a:t>
            </a:r>
            <a:r>
              <a:rPr lang="en-US" altLang="zh-TW" sz="2400" dirty="0">
                <a:latin typeface="Times New Roman" panose="02020603050405020304" pitchFamily="18" charset="0"/>
                <a:cs typeface="Times New Roman" panose="02020603050405020304" pitchFamily="18" charset="0"/>
              </a:rPr>
              <a:t>Attention Mechanism: Single</a:t>
            </a:r>
            <a:r>
              <a:rPr lang="en-US" altLang="zh-TW" sz="2400" dirty="0"/>
              <a:t> </a:t>
            </a:r>
            <a:r>
              <a:rPr lang="en-US" altLang="zh-TW" sz="2400" dirty="0">
                <a:latin typeface="Times New Roman" panose="02020603050405020304" pitchFamily="18" charset="0"/>
                <a:cs typeface="Times New Roman" panose="02020603050405020304" pitchFamily="18" charset="0"/>
              </a:rPr>
              <a:t>Attention (2/2) </a:t>
            </a:r>
            <a:r>
              <a:rPr lang="en-US" altLang="zh-TW" sz="2400" dirty="0">
                <a:solidFill>
                  <a:srgbClr val="FF0000"/>
                </a:solidFill>
                <a:latin typeface="Times New Roman" panose="02020603050405020304" pitchFamily="18" charset="0"/>
                <a:cs typeface="Times New Roman" panose="02020603050405020304" pitchFamily="18" charset="0"/>
              </a:rPr>
              <a:t>?? </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0" y="455610"/>
            <a:ext cx="2239716" cy="338554"/>
          </a:xfrm>
          <a:prstGeom prst="rect">
            <a:avLst/>
          </a:prstGeom>
        </p:spPr>
        <p:txBody>
          <a:bodyPr wrap="none">
            <a:spAutoFit/>
          </a:bodyPr>
          <a:lstStyle/>
          <a:p>
            <a:pPr marL="285750" indent="-285750">
              <a:buFont typeface="Wingdings" panose="05000000000000000000" pitchFamily="2" charset="2"/>
              <a:buChar char="p"/>
            </a:pPr>
            <a:r>
              <a:rPr lang="en-US" altLang="zh-TW" sz="1600" i="0" dirty="0">
                <a:solidFill>
                  <a:srgbClr val="333333"/>
                </a:solidFill>
                <a:effectLst/>
                <a:latin typeface="Times New Roman" panose="02020603050405020304" pitchFamily="18" charset="0"/>
                <a:cs typeface="Times New Roman" panose="02020603050405020304" pitchFamily="18" charset="0"/>
              </a:rPr>
              <a:t>Self-Attention Layer:</a:t>
            </a:r>
          </a:p>
        </p:txBody>
      </p:sp>
      <p:sp>
        <p:nvSpPr>
          <p:cNvPr id="6" name="Rectangle 1"/>
          <p:cNvSpPr>
            <a:spLocks noChangeArrowheads="1"/>
          </p:cNvSpPr>
          <p:nvPr/>
        </p:nvSpPr>
        <p:spPr bwMode="auto">
          <a:xfrm>
            <a:off x="98003" y="2243511"/>
            <a:ext cx="306333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p"/>
              <a:tabLst/>
            </a:pPr>
            <a:r>
              <a:rPr kumimoji="0" lang="zh-TW" altLang="zh-TW"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Self-attention parallel processing </a:t>
            </a:r>
            <a:endParaRPr kumimoji="0" lang="zh-TW" altLang="zh-TW"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 name="圖片 9"/>
          <p:cNvPicPr>
            <a:picLocks noChangeAspect="1"/>
          </p:cNvPicPr>
          <p:nvPr/>
        </p:nvPicPr>
        <p:blipFill>
          <a:blip r:embed="rId2"/>
          <a:stretch>
            <a:fillRect/>
          </a:stretch>
        </p:blipFill>
        <p:spPr>
          <a:xfrm>
            <a:off x="4037951" y="3460597"/>
            <a:ext cx="5106049" cy="3320103"/>
          </a:xfrm>
          <a:prstGeom prst="rect">
            <a:avLst/>
          </a:prstGeom>
        </p:spPr>
      </p:pic>
      <p:pic>
        <p:nvPicPr>
          <p:cNvPr id="14" name="圖片 13"/>
          <p:cNvPicPr>
            <a:picLocks noChangeAspect="1"/>
          </p:cNvPicPr>
          <p:nvPr/>
        </p:nvPicPr>
        <p:blipFill>
          <a:blip r:embed="rId3"/>
          <a:stretch>
            <a:fillRect/>
          </a:stretch>
        </p:blipFill>
        <p:spPr>
          <a:xfrm>
            <a:off x="2948854" y="1279438"/>
            <a:ext cx="1098092" cy="448583"/>
          </a:xfrm>
          <a:prstGeom prst="rect">
            <a:avLst/>
          </a:prstGeom>
        </p:spPr>
      </p:pic>
      <p:pic>
        <p:nvPicPr>
          <p:cNvPr id="15" name="圖片 14"/>
          <p:cNvPicPr>
            <a:picLocks noChangeAspect="1"/>
          </p:cNvPicPr>
          <p:nvPr/>
        </p:nvPicPr>
        <p:blipFill>
          <a:blip r:embed="rId4"/>
          <a:stretch>
            <a:fillRect/>
          </a:stretch>
        </p:blipFill>
        <p:spPr>
          <a:xfrm>
            <a:off x="1739522" y="1281947"/>
            <a:ext cx="1033100" cy="448583"/>
          </a:xfrm>
          <a:prstGeom prst="rect">
            <a:avLst/>
          </a:prstGeom>
        </p:spPr>
      </p:pic>
      <p:pic>
        <p:nvPicPr>
          <p:cNvPr id="16" name="圖片 15"/>
          <p:cNvPicPr>
            <a:picLocks noChangeAspect="1"/>
          </p:cNvPicPr>
          <p:nvPr/>
        </p:nvPicPr>
        <p:blipFill>
          <a:blip r:embed="rId5"/>
          <a:stretch>
            <a:fillRect/>
          </a:stretch>
        </p:blipFill>
        <p:spPr>
          <a:xfrm>
            <a:off x="4404972" y="347432"/>
            <a:ext cx="4629978" cy="3202692"/>
          </a:xfrm>
          <a:prstGeom prst="rect">
            <a:avLst/>
          </a:prstGeom>
        </p:spPr>
      </p:pic>
      <p:sp>
        <p:nvSpPr>
          <p:cNvPr id="17" name="矩形 16"/>
          <p:cNvSpPr/>
          <p:nvPr/>
        </p:nvSpPr>
        <p:spPr>
          <a:xfrm>
            <a:off x="45508" y="753753"/>
            <a:ext cx="5014384" cy="523220"/>
          </a:xfrm>
          <a:prstGeom prst="rect">
            <a:avLst/>
          </a:prstGeom>
        </p:spPr>
        <p:txBody>
          <a:bodyPr wrap="square">
            <a:spAutoFit/>
          </a:bodyPr>
          <a:lstStyle/>
          <a:p>
            <a:r>
              <a:rPr lang="en-US" altLang="zh-TW" sz="1400" dirty="0">
                <a:solidFill>
                  <a:srgbClr val="333333"/>
                </a:solidFill>
                <a:latin typeface="Times New Roman" panose="02020603050405020304" pitchFamily="18" charset="0"/>
                <a:cs typeface="Times New Roman" panose="02020603050405020304" pitchFamily="18" charset="0"/>
              </a:rPr>
              <a:t>5.                      The final output size is same as the input </a:t>
            </a:r>
            <a:r>
              <a:rPr lang="en-US" altLang="zh-TW" sz="1400" b="0" i="0" dirty="0">
                <a:solidFill>
                  <a:srgbClr val="333333"/>
                </a:solidFill>
                <a:effectLst/>
                <a:latin typeface="Times New Roman" panose="02020603050405020304" pitchFamily="18" charset="0"/>
                <a:cs typeface="Times New Roman" panose="02020603050405020304" pitchFamily="18" charset="0"/>
              </a:rPr>
              <a:t>sequence. </a:t>
            </a:r>
            <a:endParaRPr lang="en-US" altLang="zh-TW" sz="1400" dirty="0">
              <a:solidFill>
                <a:srgbClr val="333333"/>
              </a:solidFill>
              <a:latin typeface="Times New Roman" panose="02020603050405020304" pitchFamily="18" charset="0"/>
              <a:cs typeface="Times New Roman" panose="02020603050405020304" pitchFamily="18" charset="0"/>
            </a:endParaRPr>
          </a:p>
          <a:p>
            <a:pPr marL="179388"/>
            <a:r>
              <a:rPr lang="en-US" altLang="zh-TW" sz="1400" b="0" i="0" dirty="0">
                <a:solidFill>
                  <a:srgbClr val="333333"/>
                </a:solidFill>
                <a:effectLst/>
                <a:latin typeface="Times New Roman" panose="02020603050405020304" pitchFamily="18" charset="0"/>
                <a:cs typeface="Times New Roman" panose="02020603050405020304" pitchFamily="18" charset="0"/>
              </a:rPr>
              <a:t>b</a:t>
            </a:r>
            <a:r>
              <a:rPr lang="en-US" altLang="zh-TW" sz="1400" b="0" i="0" baseline="30000" dirty="0">
                <a:solidFill>
                  <a:srgbClr val="333333"/>
                </a:solidFill>
                <a:effectLst/>
                <a:latin typeface="Times New Roman" panose="02020603050405020304" pitchFamily="18" charset="0"/>
                <a:cs typeface="Times New Roman" panose="02020603050405020304" pitchFamily="18" charset="0"/>
              </a:rPr>
              <a:t>1</a:t>
            </a:r>
            <a:r>
              <a:rPr lang="en-US" altLang="zh-TW" sz="1400" dirty="0">
                <a:solidFill>
                  <a:srgbClr val="333333"/>
                </a:solidFill>
                <a:latin typeface="Times New Roman" panose="02020603050405020304" pitchFamily="18" charset="0"/>
                <a:cs typeface="Times New Roman" panose="02020603050405020304" pitchFamily="18" charset="0"/>
              </a:rPr>
              <a:t>: </a:t>
            </a:r>
            <a:r>
              <a:rPr lang="en-US" altLang="zh-TW" sz="1400" b="0" i="0" dirty="0">
                <a:solidFill>
                  <a:srgbClr val="333333"/>
                </a:solidFill>
                <a:effectLst/>
                <a:latin typeface="Times New Roman" panose="02020603050405020304" pitchFamily="18" charset="0"/>
                <a:cs typeface="Times New Roman" panose="02020603050405020304" pitchFamily="18" charset="0"/>
              </a:rPr>
              <a:t>the first vector (word or character) of the requested sequence.</a:t>
            </a:r>
          </a:p>
        </p:txBody>
      </p:sp>
      <mc:AlternateContent xmlns:mc="http://schemas.openxmlformats.org/markup-compatibility/2006" xmlns:a14="http://schemas.microsoft.com/office/drawing/2010/main">
        <mc:Choice Requires="a14">
          <p:sp>
            <p:nvSpPr>
              <p:cNvPr id="18" name="矩形 17"/>
              <p:cNvSpPr/>
              <p:nvPr/>
            </p:nvSpPr>
            <p:spPr>
              <a:xfrm>
                <a:off x="198924" y="1753688"/>
                <a:ext cx="4081584" cy="523220"/>
              </a:xfrm>
              <a:prstGeom prst="rect">
                <a:avLst/>
              </a:prstGeom>
            </p:spPr>
            <p:txBody>
              <a:bodyPr wrap="square">
                <a:spAutoFit/>
              </a:bodyPr>
              <a:lstStyle/>
              <a:p>
                <a:pPr marL="179388" indent="-179388"/>
                <a:r>
                  <a:rPr lang="en-US" altLang="zh-CN" sz="1400" dirty="0">
                    <a:solidFill>
                      <a:srgbClr val="333333"/>
                    </a:solidFill>
                    <a:latin typeface="Times New Roman" panose="02020603050405020304" pitchFamily="18" charset="0"/>
                    <a:cs typeface="Times New Roman" panose="02020603050405020304" pitchFamily="18" charset="0"/>
                  </a:rPr>
                  <a:t>- </a:t>
                </a:r>
                <a:r>
                  <a:rPr lang="en-US" altLang="zh-TW" sz="1400" b="0" i="0" dirty="0">
                    <a:solidFill>
                      <a:srgbClr val="333333"/>
                    </a:solidFill>
                    <a:effectLst/>
                    <a:latin typeface="Times New Roman" panose="02020603050405020304" pitchFamily="18" charset="0"/>
                    <a:cs typeface="Times New Roman" panose="02020603050405020304" pitchFamily="18" charset="0"/>
                  </a:rPr>
                  <a:t>Multiply the obtained attention weight </a:t>
                </a:r>
                <a14:m>
                  <m:oMath xmlns:m="http://schemas.openxmlformats.org/officeDocument/2006/math">
                    <m:acc>
                      <m:accPr>
                        <m:chr m:val="̂"/>
                        <m:ctrlPr>
                          <a:rPr lang="el-GR" altLang="zh-TW" sz="1400" i="1" dirty="0" smtClean="0">
                            <a:solidFill>
                              <a:schemeClr val="tx1"/>
                            </a:solidFill>
                            <a:latin typeface="Cambria Math" panose="02040503050406030204" pitchFamily="18" charset="0"/>
                            <a:cs typeface="Times New Roman" panose="02020603050405020304" pitchFamily="18" charset="0"/>
                          </a:rPr>
                        </m:ctrlPr>
                      </m:accPr>
                      <m:e>
                        <m:r>
                          <a:rPr lang="el-GR" altLang="zh-TW" sz="1400" i="1" dirty="0" smtClean="0">
                            <a:solidFill>
                              <a:schemeClr val="tx1"/>
                            </a:solidFill>
                            <a:latin typeface="Cambria Math" panose="02040503050406030204" pitchFamily="18" charset="0"/>
                            <a:cs typeface="Times New Roman" panose="02020603050405020304" pitchFamily="18" charset="0"/>
                          </a:rPr>
                          <m:t>𝛼</m:t>
                        </m:r>
                        <m:r>
                          <m:rPr>
                            <m:nor/>
                          </m:rPr>
                          <a:rPr lang="el-GR" altLang="zh-TW" sz="1400" i="1" baseline="-25000" dirty="0" smtClean="0">
                            <a:solidFill>
                              <a:schemeClr val="tx1"/>
                            </a:solidFill>
                            <a:latin typeface="Times New Roman" panose="02020603050405020304" pitchFamily="18" charset="0"/>
                            <a:cs typeface="Times New Roman" panose="02020603050405020304" pitchFamily="18" charset="0"/>
                          </a:rPr>
                          <m:t>1</m:t>
                        </m:r>
                        <m:r>
                          <m:rPr>
                            <m:nor/>
                          </m:rPr>
                          <a:rPr lang="el-GR" altLang="zh-TW" sz="1400" i="1" dirty="0" smtClean="0">
                            <a:solidFill>
                              <a:schemeClr val="tx1"/>
                            </a:solidFill>
                            <a:latin typeface="Times New Roman" panose="02020603050405020304" pitchFamily="18" charset="0"/>
                            <a:cs typeface="Times New Roman" panose="02020603050405020304" pitchFamily="18" charset="0"/>
                          </a:rPr>
                          <m:t>,</m:t>
                        </m:r>
                        <m:r>
                          <m:rPr>
                            <m:nor/>
                          </m:rPr>
                          <a:rPr lang="en-US" altLang="zh-TW" sz="1400" i="1" baseline="-25000" dirty="0" err="1" smtClean="0">
                            <a:solidFill>
                              <a:schemeClr val="tx1"/>
                            </a:solidFill>
                            <a:latin typeface="Times New Roman" panose="02020603050405020304" pitchFamily="18" charset="0"/>
                            <a:cs typeface="Times New Roman" panose="02020603050405020304" pitchFamily="18" charset="0"/>
                          </a:rPr>
                          <m:t>i</m:t>
                        </m:r>
                      </m:e>
                    </m:acc>
                  </m:oMath>
                </a14:m>
                <a:r>
                  <a:rPr lang="en-US" altLang="zh-TW" sz="1400" b="0" i="0" dirty="0">
                    <a:solidFill>
                      <a:srgbClr val="333333"/>
                    </a:solidFill>
                    <a:effectLst/>
                    <a:latin typeface="Times New Roman" panose="02020603050405020304" pitchFamily="18" charset="0"/>
                    <a:cs typeface="Times New Roman" panose="02020603050405020304" pitchFamily="18" charset="0"/>
                  </a:rPr>
                  <a:t> and </a:t>
                </a:r>
                <a:r>
                  <a:rPr lang="en-US" altLang="zh-TW" sz="1400" b="0" i="1" dirty="0">
                    <a:solidFill>
                      <a:srgbClr val="333333"/>
                    </a:solidFill>
                    <a:effectLst/>
                    <a:latin typeface="Times New Roman" panose="02020603050405020304" pitchFamily="18" charset="0"/>
                    <a:cs typeface="Times New Roman" panose="02020603050405020304" pitchFamily="18" charset="0"/>
                  </a:rPr>
                  <a:t>v</a:t>
                </a:r>
                <a:r>
                  <a:rPr lang="en-US" altLang="zh-TW" sz="1400" b="0" i="0" dirty="0">
                    <a:solidFill>
                      <a:srgbClr val="333333"/>
                    </a:solidFill>
                    <a:effectLst/>
                    <a:latin typeface="Times New Roman" panose="02020603050405020304" pitchFamily="18" charset="0"/>
                    <a:cs typeface="Times New Roman" panose="02020603050405020304" pitchFamily="18" charset="0"/>
                  </a:rPr>
                  <a:t> to obtain </a:t>
                </a:r>
                <a:r>
                  <a:rPr lang="en-US" altLang="zh-TW" sz="1400" b="0" i="1" dirty="0">
                    <a:solidFill>
                      <a:srgbClr val="333333"/>
                    </a:solidFill>
                    <a:effectLst/>
                    <a:latin typeface="Times New Roman" panose="02020603050405020304" pitchFamily="18" charset="0"/>
                    <a:cs typeface="Times New Roman" panose="02020603050405020304" pitchFamily="18" charset="0"/>
                  </a:rPr>
                  <a:t>b</a:t>
                </a:r>
                <a:r>
                  <a:rPr lang="en-US" altLang="zh-TW" sz="1400" b="0" i="1" baseline="30000" dirty="0">
                    <a:solidFill>
                      <a:srgbClr val="333333"/>
                    </a:solidFill>
                    <a:effectLst/>
                    <a:latin typeface="Times New Roman" panose="02020603050405020304" pitchFamily="18" charset="0"/>
                    <a:cs typeface="Times New Roman" panose="02020603050405020304" pitchFamily="18" charset="0"/>
                  </a:rPr>
                  <a:t>1</a:t>
                </a:r>
                <a:r>
                  <a:rPr lang="en-US" altLang="zh-TW" sz="1400" b="0" i="0" dirty="0">
                    <a:solidFill>
                      <a:srgbClr val="333333"/>
                    </a:solidFill>
                    <a:effectLst/>
                    <a:latin typeface="Times New Roman" panose="02020603050405020304" pitchFamily="18" charset="0"/>
                    <a:cs typeface="Times New Roman" panose="02020603050405020304" pitchFamily="18" charset="0"/>
                  </a:rPr>
                  <a:t>, which is a weighted sum.</a:t>
                </a:r>
              </a:p>
            </p:txBody>
          </p:sp>
        </mc:Choice>
        <mc:Fallback xmlns="">
          <p:sp>
            <p:nvSpPr>
              <p:cNvPr id="18" name="矩形 17"/>
              <p:cNvSpPr>
                <a:spLocks noRot="1" noChangeAspect="1" noMove="1" noResize="1" noEditPoints="1" noAdjustHandles="1" noChangeArrowheads="1" noChangeShapeType="1" noTextEdit="1"/>
              </p:cNvSpPr>
              <p:nvPr/>
            </p:nvSpPr>
            <p:spPr>
              <a:xfrm>
                <a:off x="198924" y="1753688"/>
                <a:ext cx="4081584" cy="523220"/>
              </a:xfrm>
              <a:prstGeom prst="rect">
                <a:avLst/>
              </a:prstGeom>
              <a:blipFill>
                <a:blip r:embed="rId6"/>
                <a:stretch>
                  <a:fillRect l="-448" t="-2326" b="-10465"/>
                </a:stretch>
              </a:blipFill>
            </p:spPr>
            <p:txBody>
              <a:bodyPr/>
              <a:lstStyle/>
              <a:p>
                <a:r>
                  <a:rPr lang="zh-TW" altLang="en-US">
                    <a:noFill/>
                  </a:rPr>
                  <a:t> </a:t>
                </a:r>
              </a:p>
            </p:txBody>
          </p:sp>
        </mc:Fallback>
      </mc:AlternateContent>
      <p:pic>
        <p:nvPicPr>
          <p:cNvPr id="19" name="圖片 18"/>
          <p:cNvPicPr>
            <a:picLocks noChangeAspect="1"/>
          </p:cNvPicPr>
          <p:nvPr/>
        </p:nvPicPr>
        <p:blipFill>
          <a:blip r:embed="rId7"/>
          <a:stretch>
            <a:fillRect/>
          </a:stretch>
        </p:blipFill>
        <p:spPr>
          <a:xfrm>
            <a:off x="3775862" y="5423344"/>
            <a:ext cx="1761486" cy="1434656"/>
          </a:xfrm>
          <a:prstGeom prst="rect">
            <a:avLst/>
          </a:prstGeom>
        </p:spPr>
      </p:pic>
      <p:sp>
        <p:nvSpPr>
          <p:cNvPr id="21" name="矩形 20"/>
          <p:cNvSpPr/>
          <p:nvPr/>
        </p:nvSpPr>
        <p:spPr>
          <a:xfrm>
            <a:off x="0" y="6257480"/>
            <a:ext cx="3643786" cy="523220"/>
          </a:xfrm>
          <a:prstGeom prst="rect">
            <a:avLst/>
          </a:prstGeom>
        </p:spPr>
        <p:txBody>
          <a:bodyPr wrap="square">
            <a:spAutoFit/>
          </a:bodyPr>
          <a:lstStyle/>
          <a:p>
            <a:pPr marL="179388" indent="-179388">
              <a:buFont typeface="Wingdings" panose="05000000000000000000" pitchFamily="2" charset="2"/>
              <a:buChar char="Ø"/>
            </a:pPr>
            <a:r>
              <a:rPr lang="zh-TW" altLang="en-US" sz="1400" dirty="0">
                <a:latin typeface="Times New Roman" panose="02020603050405020304" pitchFamily="18" charset="0"/>
                <a:cs typeface="Times New Roman" panose="02020603050405020304" pitchFamily="18" charset="0"/>
              </a:rPr>
              <a:t>Converted to matrix multiplication</a:t>
            </a:r>
            <a:r>
              <a:rPr lang="en-US" altLang="zh-TW" sz="1400" dirty="0">
                <a:latin typeface="Times New Roman" panose="02020603050405020304" pitchFamily="18" charset="0"/>
                <a:cs typeface="Times New Roman" panose="02020603050405020304" pitchFamily="18" charset="0"/>
              </a:rPr>
              <a:t>: </a:t>
            </a:r>
            <a:r>
              <a:rPr lang="zh-TW" altLang="en-US" sz="1400" dirty="0">
                <a:latin typeface="Times New Roman" panose="02020603050405020304" pitchFamily="18" charset="0"/>
                <a:cs typeface="Times New Roman" panose="02020603050405020304" pitchFamily="18" charset="0"/>
              </a:rPr>
              <a:t>can use GPU to accelerate the calculation</a:t>
            </a:r>
            <a:r>
              <a:rPr lang="en-US" altLang="zh-TW" sz="1400" dirty="0">
                <a:latin typeface="Times New Roman" panose="02020603050405020304" pitchFamily="18" charset="0"/>
                <a:cs typeface="Times New Roman" panose="02020603050405020304" pitchFamily="18" charset="0"/>
              </a:rPr>
              <a:t>.</a:t>
            </a:r>
            <a:endParaRPr lang="zh-TW" altLang="en-US" sz="1400" dirty="0">
              <a:latin typeface="Times New Roman" panose="02020603050405020304" pitchFamily="18" charset="0"/>
              <a:cs typeface="Times New Roman" panose="02020603050405020304" pitchFamily="18" charset="0"/>
            </a:endParaRPr>
          </a:p>
        </p:txBody>
      </p:sp>
      <p:pic>
        <p:nvPicPr>
          <p:cNvPr id="22" name="圖片 21"/>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Lst>
          </a:blip>
          <a:stretch>
            <a:fillRect/>
          </a:stretch>
        </p:blipFill>
        <p:spPr>
          <a:xfrm>
            <a:off x="184111" y="2489732"/>
            <a:ext cx="3592755" cy="3861372"/>
          </a:xfrm>
          <a:prstGeom prst="rect">
            <a:avLst/>
          </a:prstGeom>
        </p:spPr>
      </p:pic>
      <p:sp>
        <p:nvSpPr>
          <p:cNvPr id="3" name="文字方塊 2">
            <a:extLst>
              <a:ext uri="{FF2B5EF4-FFF2-40B4-BE49-F238E27FC236}">
                <a16:creationId xmlns:a16="http://schemas.microsoft.com/office/drawing/2014/main" id="{5603088C-39DA-48D8-9C9C-AC5F49BAEE64}"/>
              </a:ext>
            </a:extLst>
          </p:cNvPr>
          <p:cNvSpPr txBox="1"/>
          <p:nvPr/>
        </p:nvSpPr>
        <p:spPr>
          <a:xfrm>
            <a:off x="296696" y="1243576"/>
            <a:ext cx="1335622" cy="246221"/>
          </a:xfrm>
          <a:prstGeom prst="rect">
            <a:avLst/>
          </a:prstGeom>
          <a:noFill/>
        </p:spPr>
        <p:txBody>
          <a:bodyPr wrap="none" rtlCol="0">
            <a:spAutoFit/>
          </a:bodyPr>
          <a:lstStyle/>
          <a:p>
            <a:r>
              <a:rPr lang="en-US" altLang="zh-TW" sz="1000" dirty="0"/>
              <a:t>b as Natural Language</a:t>
            </a:r>
            <a:endParaRPr lang="zh-TW" altLang="en-US" sz="1000" dirty="0"/>
          </a:p>
        </p:txBody>
      </p:sp>
      <p:sp>
        <p:nvSpPr>
          <p:cNvPr id="5" name="文字方塊 4">
            <a:extLst>
              <a:ext uri="{FF2B5EF4-FFF2-40B4-BE49-F238E27FC236}">
                <a16:creationId xmlns:a16="http://schemas.microsoft.com/office/drawing/2014/main" id="{CE9F463B-7D9F-4F6A-9B60-D8719AE9DA62}"/>
              </a:ext>
            </a:extLst>
          </p:cNvPr>
          <p:cNvSpPr txBox="1"/>
          <p:nvPr/>
        </p:nvSpPr>
        <p:spPr>
          <a:xfrm>
            <a:off x="296696" y="2910879"/>
            <a:ext cx="737061" cy="276999"/>
          </a:xfrm>
          <a:prstGeom prst="rect">
            <a:avLst/>
          </a:prstGeom>
          <a:noFill/>
        </p:spPr>
        <p:txBody>
          <a:bodyPr wrap="none" rtlCol="0">
            <a:spAutoFit/>
          </a:bodyPr>
          <a:lstStyle/>
          <a:p>
            <a:r>
              <a:rPr lang="en-US" altLang="zh-TW" sz="1200" dirty="0"/>
              <a:t>1x1 conv</a:t>
            </a:r>
            <a:endParaRPr lang="zh-TW" altLang="en-US" sz="1200" dirty="0"/>
          </a:p>
        </p:txBody>
      </p:sp>
      <p:sp>
        <p:nvSpPr>
          <p:cNvPr id="8" name="矩形 7">
            <a:extLst>
              <a:ext uri="{FF2B5EF4-FFF2-40B4-BE49-F238E27FC236}">
                <a16:creationId xmlns:a16="http://schemas.microsoft.com/office/drawing/2014/main" id="{1FCAD401-9FE3-4E05-804F-EC8B76A0CF7B}"/>
              </a:ext>
            </a:extLst>
          </p:cNvPr>
          <p:cNvSpPr/>
          <p:nvPr/>
        </p:nvSpPr>
        <p:spPr>
          <a:xfrm>
            <a:off x="2138363" y="4420418"/>
            <a:ext cx="414337" cy="308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22">
            <a:extLst>
              <a:ext uri="{FF2B5EF4-FFF2-40B4-BE49-F238E27FC236}">
                <a16:creationId xmlns:a16="http://schemas.microsoft.com/office/drawing/2014/main" id="{B894A919-7B54-4980-B3E0-4CA81D0D56E8}"/>
              </a:ext>
            </a:extLst>
          </p:cNvPr>
          <p:cNvSpPr/>
          <p:nvPr/>
        </p:nvSpPr>
        <p:spPr>
          <a:xfrm>
            <a:off x="1676401" y="4381500"/>
            <a:ext cx="934858" cy="40721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矩形 23">
            <a:extLst>
              <a:ext uri="{FF2B5EF4-FFF2-40B4-BE49-F238E27FC236}">
                <a16:creationId xmlns:a16="http://schemas.microsoft.com/office/drawing/2014/main" id="{977B03F8-D9D1-4BC3-B35C-F531EEFA8BA7}"/>
              </a:ext>
            </a:extLst>
          </p:cNvPr>
          <p:cNvSpPr/>
          <p:nvPr/>
        </p:nvSpPr>
        <p:spPr>
          <a:xfrm>
            <a:off x="824491" y="5058165"/>
            <a:ext cx="2690285" cy="6142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a:extLst>
              <a:ext uri="{FF2B5EF4-FFF2-40B4-BE49-F238E27FC236}">
                <a16:creationId xmlns:a16="http://schemas.microsoft.com/office/drawing/2014/main" id="{68896554-4937-40EA-BABB-F59252BDF6D7}"/>
              </a:ext>
            </a:extLst>
          </p:cNvPr>
          <p:cNvSpPr txBox="1"/>
          <p:nvPr/>
        </p:nvSpPr>
        <p:spPr>
          <a:xfrm>
            <a:off x="2670573" y="4436290"/>
            <a:ext cx="556563" cy="276999"/>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as NL</a:t>
            </a:r>
            <a:endParaRPr lang="zh-TW" altLang="en-US" sz="1200"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AD154BA0-61CF-406B-A16E-5F1CB7914588}"/>
              </a:ext>
            </a:extLst>
          </p:cNvPr>
          <p:cNvSpPr txBox="1"/>
          <p:nvPr/>
        </p:nvSpPr>
        <p:spPr>
          <a:xfrm>
            <a:off x="-42820" y="5980481"/>
            <a:ext cx="556563"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as NL</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171B23CE-74B5-4FD5-9C4F-F6C9889DACEE}"/>
              </a:ext>
            </a:extLst>
          </p:cNvPr>
          <p:cNvSpPr/>
          <p:nvPr/>
        </p:nvSpPr>
        <p:spPr>
          <a:xfrm>
            <a:off x="4478016" y="1928723"/>
            <a:ext cx="256960" cy="4061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文字方塊 25">
            <a:extLst>
              <a:ext uri="{FF2B5EF4-FFF2-40B4-BE49-F238E27FC236}">
                <a16:creationId xmlns:a16="http://schemas.microsoft.com/office/drawing/2014/main" id="{A3E87617-5D9E-4EC5-A07F-1A47DEA02DCE}"/>
              </a:ext>
            </a:extLst>
          </p:cNvPr>
          <p:cNvSpPr txBox="1"/>
          <p:nvPr/>
        </p:nvSpPr>
        <p:spPr>
          <a:xfrm>
            <a:off x="6500473" y="24266"/>
            <a:ext cx="2832579" cy="830997"/>
          </a:xfrm>
          <a:prstGeom prst="rect">
            <a:avLst/>
          </a:prstGeom>
          <a:noFill/>
        </p:spPr>
        <p:txBody>
          <a:bodyPr wrap="squar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F: Enhance information form all elements by Q K correlation matrix as similarity weight to V</a:t>
            </a:r>
          </a:p>
          <a:p>
            <a:r>
              <a:rPr lang="en-US" altLang="zh-TW" sz="1200" dirty="0">
                <a:solidFill>
                  <a:srgbClr val="00B0F0"/>
                </a:solidFill>
                <a:latin typeface="Times New Roman" panose="02020603050405020304" pitchFamily="18" charset="0"/>
                <a:cs typeface="Times New Roman" panose="02020603050405020304" pitchFamily="18" charset="0"/>
              </a:rPr>
              <a:t>Correlation: enhance the similar elements</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7FD79F77-BA04-40CC-915F-35FD88045650}"/>
              </a:ext>
            </a:extLst>
          </p:cNvPr>
          <p:cNvSpPr/>
          <p:nvPr/>
        </p:nvSpPr>
        <p:spPr>
          <a:xfrm>
            <a:off x="5835408" y="5758626"/>
            <a:ext cx="355987" cy="751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7DCA0A99-F2B2-48E8-9DAA-7A4AE3017C4A}"/>
              </a:ext>
            </a:extLst>
          </p:cNvPr>
          <p:cNvSpPr/>
          <p:nvPr/>
        </p:nvSpPr>
        <p:spPr>
          <a:xfrm>
            <a:off x="6560528" y="6255395"/>
            <a:ext cx="298583" cy="293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F6A15D11-117A-48BB-BBA8-DB1474691212}"/>
              </a:ext>
            </a:extLst>
          </p:cNvPr>
          <p:cNvSpPr/>
          <p:nvPr/>
        </p:nvSpPr>
        <p:spPr>
          <a:xfrm>
            <a:off x="6191395" y="6037280"/>
            <a:ext cx="355987" cy="481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78B35232-5B1A-43A9-B808-4E24C5A8C817}"/>
              </a:ext>
            </a:extLst>
          </p:cNvPr>
          <p:cNvSpPr txBox="1"/>
          <p:nvPr/>
        </p:nvSpPr>
        <p:spPr>
          <a:xfrm>
            <a:off x="2310545" y="3437348"/>
            <a:ext cx="737061" cy="276999"/>
          </a:xfrm>
          <a:prstGeom prst="rect">
            <a:avLst/>
          </a:prstGeom>
          <a:noFill/>
        </p:spPr>
        <p:txBody>
          <a:bodyPr wrap="none" rtlCol="0">
            <a:spAutoFit/>
          </a:bodyPr>
          <a:lstStyle/>
          <a:p>
            <a:r>
              <a:rPr lang="en-US" altLang="zh-TW" sz="1200" dirty="0"/>
              <a:t>1x1 conv</a:t>
            </a:r>
            <a:endParaRPr lang="zh-TW" altLang="en-US" sz="1200" dirty="0"/>
          </a:p>
        </p:txBody>
      </p:sp>
      <p:sp>
        <p:nvSpPr>
          <p:cNvPr id="9" name="投影片編號版面配置區 8">
            <a:extLst>
              <a:ext uri="{FF2B5EF4-FFF2-40B4-BE49-F238E27FC236}">
                <a16:creationId xmlns:a16="http://schemas.microsoft.com/office/drawing/2014/main" id="{9682C708-A21D-4325-9EE6-765342CDB66D}"/>
              </a:ext>
            </a:extLst>
          </p:cNvPr>
          <p:cNvSpPr>
            <a:spLocks noGrp="1"/>
          </p:cNvSpPr>
          <p:nvPr>
            <p:ph type="sldNum" sz="quarter" idx="12"/>
          </p:nvPr>
        </p:nvSpPr>
        <p:spPr/>
        <p:txBody>
          <a:bodyPr/>
          <a:lstStyle/>
          <a:p>
            <a:fld id="{234B36A1-F704-41D0-BB5A-162B2F270628}" type="slidenum">
              <a:rPr lang="zh-TW" altLang="en-US" smtClean="0"/>
              <a:t>15</a:t>
            </a:fld>
            <a:endParaRPr lang="zh-TW" altLang="en-US"/>
          </a:p>
        </p:txBody>
      </p:sp>
      <p:pic>
        <p:nvPicPr>
          <p:cNvPr id="30" name="圖片 29">
            <a:extLst>
              <a:ext uri="{FF2B5EF4-FFF2-40B4-BE49-F238E27FC236}">
                <a16:creationId xmlns:a16="http://schemas.microsoft.com/office/drawing/2014/main" id="{85AF84EB-263D-43DF-A3FF-DA98CFA6D6F6}"/>
              </a:ext>
            </a:extLst>
          </p:cNvPr>
          <p:cNvPicPr>
            <a:picLocks noChangeAspect="1"/>
          </p:cNvPicPr>
          <p:nvPr/>
        </p:nvPicPr>
        <p:blipFill>
          <a:blip r:embed="rId4"/>
          <a:stretch>
            <a:fillRect/>
          </a:stretch>
        </p:blipFill>
        <p:spPr>
          <a:xfrm>
            <a:off x="339652" y="719281"/>
            <a:ext cx="780206" cy="338774"/>
          </a:xfrm>
          <a:prstGeom prst="rect">
            <a:avLst/>
          </a:prstGeom>
          <a:ln w="19050">
            <a:solidFill>
              <a:srgbClr val="00B0F0"/>
            </a:solidFill>
          </a:ln>
        </p:spPr>
      </p:pic>
      <p:sp>
        <p:nvSpPr>
          <p:cNvPr id="31" name="文字方塊 30">
            <a:extLst>
              <a:ext uri="{FF2B5EF4-FFF2-40B4-BE49-F238E27FC236}">
                <a16:creationId xmlns:a16="http://schemas.microsoft.com/office/drawing/2014/main" id="{71303D35-CF52-49F2-A207-64D4E354A9ED}"/>
              </a:ext>
            </a:extLst>
          </p:cNvPr>
          <p:cNvSpPr txBox="1"/>
          <p:nvPr/>
        </p:nvSpPr>
        <p:spPr>
          <a:xfrm>
            <a:off x="5712076" y="6449839"/>
            <a:ext cx="1761486" cy="461665"/>
          </a:xfrm>
          <a:prstGeom prst="rect">
            <a:avLst/>
          </a:prstGeom>
          <a:noFill/>
        </p:spPr>
        <p:txBody>
          <a:bodyPr wrap="square" rtlCol="0">
            <a:spAutoFit/>
          </a:bodyPr>
          <a:lstStyle/>
          <a:p>
            <a:r>
              <a:rPr lang="en-US" altLang="zh-TW" sz="1200" dirty="0"/>
              <a:t>Pixel-wise self-attention similarity weight’</a:t>
            </a:r>
            <a:endParaRPr lang="zh-TW" altLang="en-US" sz="1200" dirty="0"/>
          </a:p>
        </p:txBody>
      </p:sp>
      <p:sp>
        <p:nvSpPr>
          <p:cNvPr id="11" name="文字方塊 10">
            <a:extLst>
              <a:ext uri="{FF2B5EF4-FFF2-40B4-BE49-F238E27FC236}">
                <a16:creationId xmlns:a16="http://schemas.microsoft.com/office/drawing/2014/main" id="{9057F00A-4886-4EA5-BC0D-973904BBD376}"/>
              </a:ext>
            </a:extLst>
          </p:cNvPr>
          <p:cNvSpPr txBox="1"/>
          <p:nvPr/>
        </p:nvSpPr>
        <p:spPr>
          <a:xfrm>
            <a:off x="2615774" y="2962721"/>
            <a:ext cx="1228507" cy="553998"/>
          </a:xfrm>
          <a:prstGeom prst="rect">
            <a:avLst/>
          </a:prstGeom>
          <a:noFill/>
        </p:spPr>
        <p:txBody>
          <a:bodyPr wrap="square" rtlCol="0">
            <a:spAutoFit/>
          </a:bodyPr>
          <a:lstStyle/>
          <a:p>
            <a:r>
              <a:rPr lang="en-US" altLang="zh-TW" sz="1000" dirty="0">
                <a:solidFill>
                  <a:srgbClr val="FF0000"/>
                </a:solidFill>
              </a:rPr>
              <a:t>?? </a:t>
            </a:r>
            <a:r>
              <a:rPr lang="en-US" altLang="zh-TW" sz="1000" dirty="0"/>
              <a:t>W(512x512)  diagonal matrix</a:t>
            </a:r>
          </a:p>
          <a:p>
            <a:r>
              <a:rPr lang="en-US" altLang="zh-TW" sz="1000" dirty="0">
                <a:solidFill>
                  <a:srgbClr val="FF0000"/>
                </a:solidFill>
              </a:rPr>
              <a:t>a = W x</a:t>
            </a:r>
            <a:endParaRPr lang="zh-TW" altLang="en-US" sz="1000" dirty="0">
              <a:solidFill>
                <a:srgbClr val="FF0000"/>
              </a:solidFill>
            </a:endParaRPr>
          </a:p>
        </p:txBody>
      </p:sp>
      <p:sp>
        <p:nvSpPr>
          <p:cNvPr id="32" name="箭號: 向右 31">
            <a:extLst>
              <a:ext uri="{FF2B5EF4-FFF2-40B4-BE49-F238E27FC236}">
                <a16:creationId xmlns:a16="http://schemas.microsoft.com/office/drawing/2014/main" id="{68BE4CE2-7D42-46A0-B0D7-364245456B04}"/>
              </a:ext>
            </a:extLst>
          </p:cNvPr>
          <p:cNvSpPr/>
          <p:nvPr/>
        </p:nvSpPr>
        <p:spPr>
          <a:xfrm>
            <a:off x="65619" y="5719215"/>
            <a:ext cx="150877" cy="49145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A6FE7528-654F-CA00-E3AD-A2AB4AAB713A}"/>
              </a:ext>
            </a:extLst>
          </p:cNvPr>
          <p:cNvSpPr txBox="1"/>
          <p:nvPr/>
        </p:nvSpPr>
        <p:spPr>
          <a:xfrm>
            <a:off x="372043" y="5610201"/>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FA7A325E-F8CA-60CB-8C85-BA55C31A8E73}"/>
              </a:ext>
            </a:extLst>
          </p:cNvPr>
          <p:cNvSpPr txBox="1"/>
          <p:nvPr/>
        </p:nvSpPr>
        <p:spPr>
          <a:xfrm>
            <a:off x="6662446" y="6449840"/>
            <a:ext cx="1121443" cy="461665"/>
          </a:xfrm>
          <a:prstGeom prst="rect">
            <a:avLst/>
          </a:prstGeom>
          <a:noFill/>
        </p:spPr>
        <p:txBody>
          <a:bodyPr wrap="square" rtlCol="0">
            <a:spAutoFit/>
          </a:bodyPr>
          <a:lstStyle/>
          <a:p>
            <a:r>
              <a:rPr lang="en-US" altLang="zh-TW" sz="1200" dirty="0">
                <a:solidFill>
                  <a:srgbClr val="FF0000"/>
                </a:solidFill>
              </a:rPr>
              <a:t>?? </a:t>
            </a:r>
            <a:r>
              <a:rPr lang="zh-CN" altLang="en-US" sz="1200" dirty="0">
                <a:solidFill>
                  <a:srgbClr val="FF0000"/>
                </a:solidFill>
              </a:rPr>
              <a:t>好像寫反了</a:t>
            </a:r>
            <a:endParaRPr lang="en-US" altLang="zh-CN" sz="1200" dirty="0">
              <a:solidFill>
                <a:srgbClr val="FF0000"/>
              </a:solidFill>
            </a:endParaRPr>
          </a:p>
          <a:p>
            <a:r>
              <a:rPr lang="en-US" altLang="zh-TW" sz="1200" dirty="0">
                <a:solidFill>
                  <a:srgbClr val="FF0000"/>
                </a:solidFill>
              </a:rPr>
              <a:t>1,1; 1,2; …</a:t>
            </a:r>
            <a:endParaRPr lang="zh-TW" altLang="en-US" sz="1200" dirty="0">
              <a:solidFill>
                <a:srgbClr val="FF0000"/>
              </a:solidFill>
            </a:endParaRPr>
          </a:p>
        </p:txBody>
      </p:sp>
      <p:sp>
        <p:nvSpPr>
          <p:cNvPr id="35" name="文字方塊 34">
            <a:extLst>
              <a:ext uri="{FF2B5EF4-FFF2-40B4-BE49-F238E27FC236}">
                <a16:creationId xmlns:a16="http://schemas.microsoft.com/office/drawing/2014/main" id="{FAF7107F-8ABE-E21D-3A0E-7A08FC430416}"/>
              </a:ext>
            </a:extLst>
          </p:cNvPr>
          <p:cNvSpPr txBox="1"/>
          <p:nvPr/>
        </p:nvSpPr>
        <p:spPr>
          <a:xfrm>
            <a:off x="1431257" y="4886962"/>
            <a:ext cx="2009958" cy="276999"/>
          </a:xfrm>
          <a:prstGeom prst="rect">
            <a:avLst/>
          </a:prstGeom>
          <a:noFill/>
        </p:spPr>
        <p:txBody>
          <a:bodyPr wrap="square" rtlCol="0">
            <a:spAutoFit/>
          </a:bodyPr>
          <a:lstStyle/>
          <a:p>
            <a:r>
              <a:rPr lang="en-US" altLang="zh-TW" sz="1200" dirty="0">
                <a:solidFill>
                  <a:srgbClr val="FF0000"/>
                </a:solidFill>
              </a:rPr>
              <a:t>?? </a:t>
            </a:r>
            <a:r>
              <a:rPr lang="zh-CN" altLang="en-US" sz="1200" dirty="0">
                <a:solidFill>
                  <a:srgbClr val="FF0000"/>
                </a:solidFill>
              </a:rPr>
              <a:t>好像寫反了 </a:t>
            </a:r>
            <a:r>
              <a:rPr lang="en-US" altLang="zh-TW" sz="1200" dirty="0">
                <a:solidFill>
                  <a:srgbClr val="FF0000"/>
                </a:solidFill>
              </a:rPr>
              <a:t>1,1; 1,2; …</a:t>
            </a:r>
            <a:endParaRPr lang="zh-TW" altLang="en-US" sz="1200" dirty="0">
              <a:solidFill>
                <a:srgbClr val="FF0000"/>
              </a:solidFill>
            </a:endParaRPr>
          </a:p>
        </p:txBody>
      </p:sp>
      <p:sp>
        <p:nvSpPr>
          <p:cNvPr id="36" name="文字方塊 35">
            <a:extLst>
              <a:ext uri="{FF2B5EF4-FFF2-40B4-BE49-F238E27FC236}">
                <a16:creationId xmlns:a16="http://schemas.microsoft.com/office/drawing/2014/main" id="{29B800BE-355B-CE12-6F6B-ED447FC4EC52}"/>
              </a:ext>
            </a:extLst>
          </p:cNvPr>
          <p:cNvSpPr txBox="1"/>
          <p:nvPr/>
        </p:nvSpPr>
        <p:spPr>
          <a:xfrm>
            <a:off x="2961057" y="3807227"/>
            <a:ext cx="883224"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θ(x</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335E4127-538D-5B80-F07A-57A756F12435}"/>
              </a:ext>
            </a:extLst>
          </p:cNvPr>
          <p:cNvSpPr txBox="1"/>
          <p:nvPr/>
        </p:nvSpPr>
        <p:spPr>
          <a:xfrm>
            <a:off x="2936896" y="4040412"/>
            <a:ext cx="752384"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4DABF145-B3E7-7A4A-8A2A-37A8DA8A8BDC}"/>
              </a:ext>
            </a:extLst>
          </p:cNvPr>
          <p:cNvSpPr txBox="1"/>
          <p:nvPr/>
        </p:nvSpPr>
        <p:spPr>
          <a:xfrm>
            <a:off x="2948854" y="4237035"/>
            <a:ext cx="84967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93042EAA-0C68-A6CA-806C-1EE30E35CCEA}"/>
              </a:ext>
            </a:extLst>
          </p:cNvPr>
          <p:cNvSpPr txBox="1"/>
          <p:nvPr/>
        </p:nvSpPr>
        <p:spPr>
          <a:xfrm>
            <a:off x="5528568" y="3590612"/>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79E37016-BFDA-70D6-0CEF-EC57CB889FCC}"/>
              </a:ext>
            </a:extLst>
          </p:cNvPr>
          <p:cNvSpPr txBox="1"/>
          <p:nvPr/>
        </p:nvSpPr>
        <p:spPr>
          <a:xfrm>
            <a:off x="4492559" y="555848"/>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3CCA3409-68A0-D304-29D3-91C3EC4FA710}"/>
              </a:ext>
            </a:extLst>
          </p:cNvPr>
          <p:cNvSpPr txBox="1"/>
          <p:nvPr/>
        </p:nvSpPr>
        <p:spPr>
          <a:xfrm>
            <a:off x="271807" y="820533"/>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1E1308D2-0AF5-9662-3E2F-8BFD777E275F}"/>
                  </a:ext>
                </a:extLst>
              </p:cNvPr>
              <p:cNvSpPr txBox="1"/>
              <p:nvPr/>
            </p:nvSpPr>
            <p:spPr>
              <a:xfrm>
                <a:off x="1561586" y="4348202"/>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42" name="文字方塊 41">
                <a:extLst>
                  <a:ext uri="{FF2B5EF4-FFF2-40B4-BE49-F238E27FC236}">
                    <a16:creationId xmlns:a16="http://schemas.microsoft.com/office/drawing/2014/main" id="{1E1308D2-0AF5-9662-3E2F-8BFD777E275F}"/>
                  </a:ext>
                </a:extLst>
              </p:cNvPr>
              <p:cNvSpPr txBox="1">
                <a:spLocks noRot="1" noChangeAspect="1" noMove="1" noResize="1" noEditPoints="1" noAdjustHandles="1" noChangeArrowheads="1" noChangeShapeType="1" noTextEdit="1"/>
              </p:cNvSpPr>
              <p:nvPr/>
            </p:nvSpPr>
            <p:spPr>
              <a:xfrm>
                <a:off x="1561586" y="4348202"/>
                <a:ext cx="609018" cy="246221"/>
              </a:xfrm>
              <a:prstGeom prst="rect">
                <a:avLst/>
              </a:prstGeom>
              <a:blipFill>
                <a:blip r:embed="rId10"/>
                <a:stretch>
                  <a:fillRect r="-17000"/>
                </a:stretch>
              </a:blipFill>
            </p:spPr>
            <p:txBody>
              <a:bodyPr/>
              <a:lstStyle/>
              <a:p>
                <a:r>
                  <a:rPr lang="zh-TW" altLang="en-US">
                    <a:noFill/>
                  </a:rPr>
                  <a:t> </a:t>
                </a:r>
              </a:p>
            </p:txBody>
          </p:sp>
        </mc:Fallback>
      </mc:AlternateContent>
      <p:sp>
        <p:nvSpPr>
          <p:cNvPr id="43" name="文字方塊 42">
            <a:extLst>
              <a:ext uri="{FF2B5EF4-FFF2-40B4-BE49-F238E27FC236}">
                <a16:creationId xmlns:a16="http://schemas.microsoft.com/office/drawing/2014/main" id="{17669ECC-E6AA-355A-6B2F-962FB58D8DA3}"/>
              </a:ext>
            </a:extLst>
          </p:cNvPr>
          <p:cNvSpPr txBox="1"/>
          <p:nvPr/>
        </p:nvSpPr>
        <p:spPr>
          <a:xfrm>
            <a:off x="1902598" y="4274492"/>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44" name="文字方塊 43">
            <a:extLst>
              <a:ext uri="{FF2B5EF4-FFF2-40B4-BE49-F238E27FC236}">
                <a16:creationId xmlns:a16="http://schemas.microsoft.com/office/drawing/2014/main" id="{9D91A9BA-D80A-F169-160D-56D685EFA20C}"/>
              </a:ext>
            </a:extLst>
          </p:cNvPr>
          <p:cNvSpPr txBox="1"/>
          <p:nvPr/>
        </p:nvSpPr>
        <p:spPr>
          <a:xfrm>
            <a:off x="665226" y="3865775"/>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45" name="文字方塊 44">
            <a:extLst>
              <a:ext uri="{FF2B5EF4-FFF2-40B4-BE49-F238E27FC236}">
                <a16:creationId xmlns:a16="http://schemas.microsoft.com/office/drawing/2014/main" id="{0520A7A4-6D24-215D-02F4-4F518602FD1C}"/>
              </a:ext>
            </a:extLst>
          </p:cNvPr>
          <p:cNvSpPr txBox="1"/>
          <p:nvPr/>
        </p:nvSpPr>
        <p:spPr>
          <a:xfrm>
            <a:off x="4092624" y="5645081"/>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20" name="箭號: 向右 19">
            <a:extLst>
              <a:ext uri="{FF2B5EF4-FFF2-40B4-BE49-F238E27FC236}">
                <a16:creationId xmlns:a16="http://schemas.microsoft.com/office/drawing/2014/main" id="{BF50ADC4-F161-5687-D97B-78676D9B4272}"/>
              </a:ext>
            </a:extLst>
          </p:cNvPr>
          <p:cNvSpPr/>
          <p:nvPr/>
        </p:nvSpPr>
        <p:spPr>
          <a:xfrm>
            <a:off x="65619" y="5719215"/>
            <a:ext cx="150877" cy="49145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2BD92B26-C8FA-15FC-16E0-E6D5CE4149B5}"/>
              </a:ext>
            </a:extLst>
          </p:cNvPr>
          <p:cNvSpPr txBox="1"/>
          <p:nvPr/>
        </p:nvSpPr>
        <p:spPr>
          <a:xfrm>
            <a:off x="-76974" y="5334512"/>
            <a:ext cx="127861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7030A0"/>
                </a:solidFill>
                <a:effectLst/>
                <a:uLnTx/>
                <a:uFillTx/>
                <a:latin typeface="Calibri" panose="020F0502020204030204"/>
                <a:ea typeface="新細明體" panose="02020500000000000000" pitchFamily="18" charset="-120"/>
                <a:cs typeface="+mn-cs"/>
              </a:rPr>
              <a:t>Pixel-wise self-attention similarity weight</a:t>
            </a:r>
            <a:endParaRPr kumimoji="0" lang="zh-TW" altLang="en-US" sz="800" b="0" i="0" u="none" strike="noStrike" kern="1200" cap="none" spc="0" normalizeH="0" baseline="0" noProof="0" dirty="0">
              <a:ln>
                <a:noFill/>
              </a:ln>
              <a:solidFill>
                <a:srgbClr val="7030A0"/>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8213317A-078E-F7AF-28EC-7018E8BC7792}"/>
              </a:ext>
            </a:extLst>
          </p:cNvPr>
          <p:cNvSpPr txBox="1"/>
          <p:nvPr/>
        </p:nvSpPr>
        <p:spPr>
          <a:xfrm>
            <a:off x="-3231" y="690792"/>
            <a:ext cx="482232" cy="246221"/>
          </a:xfrm>
          <a:prstGeom prst="rect">
            <a:avLst/>
          </a:prstGeom>
          <a:noFill/>
        </p:spPr>
        <p:txBody>
          <a:bodyPr wrap="square" rtlCol="0">
            <a:spAutoFit/>
          </a:bodyPr>
          <a:lstStyle/>
          <a:p>
            <a:r>
              <a:rPr lang="en-US" altLang="zh-CN" sz="1000" dirty="0">
                <a:solidFill>
                  <a:srgbClr val="00B0F0"/>
                </a:solidFill>
              </a:rPr>
              <a:t>O/P</a:t>
            </a:r>
            <a:endParaRPr lang="zh-TW" altLang="en-US" sz="1000" dirty="0">
              <a:solidFill>
                <a:srgbClr val="00B0F0"/>
              </a:solidFill>
            </a:endParaRPr>
          </a:p>
        </p:txBody>
      </p:sp>
      <p:sp>
        <p:nvSpPr>
          <p:cNvPr id="48" name="文字方塊 47">
            <a:extLst>
              <a:ext uri="{FF2B5EF4-FFF2-40B4-BE49-F238E27FC236}">
                <a16:creationId xmlns:a16="http://schemas.microsoft.com/office/drawing/2014/main" id="{32258C9F-E116-5888-F343-08F83BC3E3B4}"/>
              </a:ext>
            </a:extLst>
          </p:cNvPr>
          <p:cNvSpPr txBox="1"/>
          <p:nvPr/>
        </p:nvSpPr>
        <p:spPr>
          <a:xfrm>
            <a:off x="6590975" y="1043521"/>
            <a:ext cx="799205" cy="400110"/>
          </a:xfrm>
          <a:prstGeom prst="rect">
            <a:avLst/>
          </a:prstGeom>
          <a:noFill/>
        </p:spPr>
        <p:txBody>
          <a:bodyPr wrap="square" rtlCol="0">
            <a:spAutoFit/>
          </a:bodyPr>
          <a:lstStyle/>
          <a:p>
            <a:r>
              <a:rPr lang="en-US" altLang="zh-TW" sz="1000" dirty="0">
                <a:solidFill>
                  <a:srgbClr val="00B0F0"/>
                </a:solidFill>
              </a:rPr>
              <a:t>Cross-attention</a:t>
            </a:r>
            <a:endParaRPr lang="zh-TW" altLang="en-US" sz="1000" dirty="0">
              <a:solidFill>
                <a:srgbClr val="00B0F0"/>
              </a:solidFill>
            </a:endParaRPr>
          </a:p>
        </p:txBody>
      </p:sp>
      <p:sp>
        <p:nvSpPr>
          <p:cNvPr id="49" name="文字方塊 48">
            <a:extLst>
              <a:ext uri="{FF2B5EF4-FFF2-40B4-BE49-F238E27FC236}">
                <a16:creationId xmlns:a16="http://schemas.microsoft.com/office/drawing/2014/main" id="{218A6572-2B3A-8A77-9C93-3274454C5567}"/>
              </a:ext>
            </a:extLst>
          </p:cNvPr>
          <p:cNvSpPr txBox="1"/>
          <p:nvPr/>
        </p:nvSpPr>
        <p:spPr>
          <a:xfrm>
            <a:off x="6454023" y="3987257"/>
            <a:ext cx="799205" cy="400110"/>
          </a:xfrm>
          <a:prstGeom prst="rect">
            <a:avLst/>
          </a:prstGeom>
          <a:noFill/>
        </p:spPr>
        <p:txBody>
          <a:bodyPr wrap="square" rtlCol="0">
            <a:spAutoFit/>
          </a:bodyPr>
          <a:lstStyle/>
          <a:p>
            <a:r>
              <a:rPr lang="en-US" altLang="zh-TW" sz="1000" dirty="0">
                <a:solidFill>
                  <a:srgbClr val="00B0F0"/>
                </a:solidFill>
              </a:rPr>
              <a:t>Cross-attention</a:t>
            </a:r>
            <a:endParaRPr lang="zh-TW" altLang="en-US" sz="1000" dirty="0">
              <a:solidFill>
                <a:srgbClr val="00B0F0"/>
              </a:solidFill>
            </a:endParaRPr>
          </a:p>
        </p:txBody>
      </p:sp>
    </p:spTree>
    <p:extLst>
      <p:ext uri="{BB962C8B-B14F-4D97-AF65-F5344CB8AC3E}">
        <p14:creationId xmlns:p14="http://schemas.microsoft.com/office/powerpoint/2010/main" val="442762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007" y="-23964"/>
            <a:ext cx="548098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1.2.2 Related Works: MSA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Attention Mechanism: Multi-Head Self-Attention (MSA)</a:t>
            </a:r>
            <a:endParaRPr kumimoji="0" lang="zh-TW" altLang="en-US"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7" name="圖片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9160" y="4446968"/>
            <a:ext cx="2266754" cy="1828593"/>
          </a:xfrm>
          <a:prstGeom prst="rect">
            <a:avLst/>
          </a:prstGeom>
        </p:spPr>
      </p:pic>
      <p:sp>
        <p:nvSpPr>
          <p:cNvPr id="9" name="矩形 8"/>
          <p:cNvSpPr/>
          <p:nvPr/>
        </p:nvSpPr>
        <p:spPr>
          <a:xfrm>
            <a:off x="0" y="3862193"/>
            <a:ext cx="2383986" cy="58477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TW" sz="16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Attention Visualization</a:t>
            </a:r>
          </a:p>
          <a:p>
            <a:pPr marL="536575" marR="0" lvl="0" indent="-268288"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16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Single-head </a:t>
            </a:r>
          </a:p>
        </p:txBody>
      </p:sp>
      <p:sp>
        <p:nvSpPr>
          <p:cNvPr id="11" name="矩形 10"/>
          <p:cNvSpPr/>
          <p:nvPr/>
        </p:nvSpPr>
        <p:spPr>
          <a:xfrm>
            <a:off x="275333" y="6365951"/>
            <a:ext cx="5936944" cy="461665"/>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relationship between the two words, the thicker line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means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deeper the connection</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Different sets of q and k have different results and have different information</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 name="矩形 11"/>
          <p:cNvSpPr/>
          <p:nvPr/>
        </p:nvSpPr>
        <p:spPr>
          <a:xfrm>
            <a:off x="2603085" y="4108414"/>
            <a:ext cx="1281441" cy="338554"/>
          </a:xfrm>
          <a:prstGeom prst="rect">
            <a:avLst/>
          </a:prstGeom>
        </p:spPr>
        <p:txBody>
          <a:bodyPr wrap="none">
            <a:spAutoFit/>
          </a:bodyPr>
          <a:lstStyle/>
          <a:p>
            <a:pPr marL="179388" marR="0" lvl="0" indent="-179388"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16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Multi-head</a:t>
            </a:r>
          </a:p>
        </p:txBody>
      </p:sp>
      <p:cxnSp>
        <p:nvCxnSpPr>
          <p:cNvPr id="14" name="直線接點 13"/>
          <p:cNvCxnSpPr/>
          <p:nvPr/>
        </p:nvCxnSpPr>
        <p:spPr>
          <a:xfrm flipH="1">
            <a:off x="2651660" y="3862193"/>
            <a:ext cx="9939" cy="241336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rotWithShape="1">
          <a:blip r:embed="rId4"/>
          <a:srcRect r="55127"/>
          <a:stretch/>
        </p:blipFill>
        <p:spPr>
          <a:xfrm>
            <a:off x="2767345" y="4478494"/>
            <a:ext cx="2112768" cy="1755136"/>
          </a:xfrm>
          <a:prstGeom prst="rect">
            <a:avLst/>
          </a:prstGeom>
        </p:spPr>
      </p:pic>
      <p:pic>
        <p:nvPicPr>
          <p:cNvPr id="17" name="圖片 16"/>
          <p:cNvPicPr>
            <a:picLocks noChangeAspect="1"/>
          </p:cNvPicPr>
          <p:nvPr/>
        </p:nvPicPr>
        <p:blipFill>
          <a:blip r:embed="rId5"/>
          <a:stretch>
            <a:fillRect/>
          </a:stretch>
        </p:blipFill>
        <p:spPr>
          <a:xfrm>
            <a:off x="4957056" y="4330240"/>
            <a:ext cx="3794387" cy="1879463"/>
          </a:xfrm>
          <a:prstGeom prst="rect">
            <a:avLst/>
          </a:prstGeom>
        </p:spPr>
      </p:pic>
      <p:sp>
        <p:nvSpPr>
          <p:cNvPr id="19" name="矩形 18"/>
          <p:cNvSpPr/>
          <p:nvPr/>
        </p:nvSpPr>
        <p:spPr>
          <a:xfrm>
            <a:off x="3507826" y="6137061"/>
            <a:ext cx="52450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local </a:t>
            </a:r>
          </a:p>
        </p:txBody>
      </p:sp>
      <p:sp>
        <p:nvSpPr>
          <p:cNvPr id="20" name="矩形 19"/>
          <p:cNvSpPr/>
          <p:nvPr/>
        </p:nvSpPr>
        <p:spPr>
          <a:xfrm>
            <a:off x="6651067" y="6137061"/>
            <a:ext cx="5709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global</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22" name="群組 21"/>
          <p:cNvGrpSpPr/>
          <p:nvPr/>
        </p:nvGrpSpPr>
        <p:grpSpPr>
          <a:xfrm>
            <a:off x="5555975" y="461665"/>
            <a:ext cx="3588026" cy="2404990"/>
            <a:chOff x="2355159" y="1227989"/>
            <a:chExt cx="4190794" cy="2680809"/>
          </a:xfrm>
        </p:grpSpPr>
        <p:pic>
          <p:nvPicPr>
            <p:cNvPr id="23" name="圖片 22"/>
            <p:cNvPicPr>
              <a:picLocks noChangeAspect="1"/>
            </p:cNvPicPr>
            <p:nvPr/>
          </p:nvPicPr>
          <p:blipFill>
            <a:blip r:embed="rId6"/>
            <a:stretch>
              <a:fillRect/>
            </a:stretch>
          </p:blipFill>
          <p:spPr>
            <a:xfrm>
              <a:off x="4553365" y="1227989"/>
              <a:ext cx="1773428" cy="2409825"/>
            </a:xfrm>
            <a:prstGeom prst="rect">
              <a:avLst/>
            </a:prstGeom>
          </p:spPr>
        </p:pic>
        <p:pic>
          <p:nvPicPr>
            <p:cNvPr id="24" name="圖片 23"/>
            <p:cNvPicPr>
              <a:picLocks noChangeAspect="1"/>
            </p:cNvPicPr>
            <p:nvPr/>
          </p:nvPicPr>
          <p:blipFill>
            <a:blip r:embed="rId7"/>
            <a:stretch>
              <a:fillRect/>
            </a:stretch>
          </p:blipFill>
          <p:spPr>
            <a:xfrm>
              <a:off x="2355159" y="1227989"/>
              <a:ext cx="1914525" cy="2409825"/>
            </a:xfrm>
            <a:prstGeom prst="rect">
              <a:avLst/>
            </a:prstGeom>
          </p:spPr>
        </p:pic>
        <p:pic>
          <p:nvPicPr>
            <p:cNvPr id="25" name="圖片 24"/>
            <p:cNvPicPr>
              <a:picLocks noChangeAspect="1"/>
            </p:cNvPicPr>
            <p:nvPr/>
          </p:nvPicPr>
          <p:blipFill>
            <a:blip r:embed="rId8"/>
            <a:stretch>
              <a:fillRect/>
            </a:stretch>
          </p:blipFill>
          <p:spPr>
            <a:xfrm>
              <a:off x="2355159" y="3637814"/>
              <a:ext cx="4190794" cy="270984"/>
            </a:xfrm>
            <a:prstGeom prst="rect">
              <a:avLst/>
            </a:prstGeom>
          </p:spPr>
        </p:pic>
      </p:grpSp>
      <p:sp>
        <p:nvSpPr>
          <p:cNvPr id="29" name="矩形 28"/>
          <p:cNvSpPr/>
          <p:nvPr/>
        </p:nvSpPr>
        <p:spPr>
          <a:xfrm>
            <a:off x="2" y="462413"/>
            <a:ext cx="5963476" cy="309315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TW" sz="18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Multi-head self-attention layer: </a:t>
            </a:r>
            <a:r>
              <a:rPr kumimoji="0" lang="en-US" altLang="zh-TW" sz="1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 words of sentence</a:t>
            </a:r>
          </a:p>
          <a:p>
            <a:pPr marL="536575" marR="0" lvl="0" indent="-268288"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Found it beneficial to linearly project the Q, K and V </a:t>
            </a:r>
            <a:r>
              <a:rPr kumimoji="0" lang="en-US" altLang="zh-TW" sz="13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times with different, learned linear projections to </a:t>
            </a:r>
            <a:r>
              <a:rPr kumimoji="0" lang="en-US" altLang="zh-TW" sz="13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
            </a:r>
            <a:r>
              <a:rPr kumimoji="0" lang="en-US" altLang="zh-TW" sz="13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3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
            </a:r>
            <a:r>
              <a:rPr kumimoji="0" lang="en-US" altLang="zh-TW" sz="13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a:t>
            </a:r>
            <a:r>
              <a:rPr kumimoji="0" lang="en-US" altLang="zh-TW" sz="13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
            </a:r>
            <a:r>
              <a:rPr kumimoji="0" lang="en-US" altLang="zh-TW" sz="13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dimensions.</a:t>
            </a:r>
          </a:p>
          <a:p>
            <a:pPr marL="536575" marR="0" lvl="0" indent="-268288"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Single attention function with </a:t>
            </a:r>
            <a:r>
              <a:rPr kumimoji="0" lang="en-US" altLang="zh-TW" sz="13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
            </a:r>
            <a:r>
              <a:rPr kumimoji="0" lang="en-US" altLang="zh-TW" sz="13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model</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-dimensional </a:t>
            </a:r>
            <a:r>
              <a:rPr kumimoji="0" lang="en-US" altLang="zh-TW" sz="13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3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zh-TW"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and </a:t>
            </a:r>
            <a:r>
              <a:rPr kumimoji="0" lang="en-US" altLang="zh-TW" sz="13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536575" marR="0" lvl="0" indent="-268288"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Each head </a:t>
            </a:r>
            <a:r>
              <a:rPr kumimoji="0" lang="zh-TW" altLang="en-US" sz="13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focuses on different information, </a:t>
            </a:r>
            <a:r>
              <a:rPr kumimoji="0" lang="zh-TW"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some only care about </a:t>
            </a:r>
            <a:r>
              <a:rPr kumimoji="0" lang="zh-TW" altLang="en-US" sz="13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local information</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zh-TW"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some only care about </a:t>
            </a:r>
            <a:r>
              <a:rPr kumimoji="0" lang="zh-TW" altLang="en-US" sz="13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global information</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ex: 2-head self-attention: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a:t>
            </a:r>
            <a:r>
              <a:rPr kumimoji="0" lang="en-US" altLang="zh-TW"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Split </a:t>
            </a:r>
            <a:r>
              <a:rPr kumimoji="0" lang="en-US" altLang="zh-TW" sz="14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 k, v</a:t>
            </a:r>
            <a:r>
              <a:rPr kumimoji="0" lang="en-US" altLang="zh-TW"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into two </a:t>
            </a:r>
            <a:r>
              <a:rPr kumimoji="0" lang="en-US" altLang="zh-TW" sz="14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 k, v</a:t>
            </a:r>
            <a:r>
              <a:rPr kumimoji="0" lang="en-US" altLang="zh-TW" sz="14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4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400" b="0" i="1" u="none" strike="noStrike" kern="1200" cap="none" spc="0" normalizeH="0" baseline="-2500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i,1</a:t>
            </a:r>
            <a:r>
              <a:rPr kumimoji="0" lang="en-US" altLang="zh-TW" sz="14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4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only be multiplied by </a:t>
            </a:r>
            <a:r>
              <a:rPr kumimoji="0" lang="en-US" altLang="zh-TW" sz="14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400" b="0" i="1" u="none" strike="noStrike" kern="1200" cap="none" spc="0" normalizeH="0" baseline="-2500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i,1</a:t>
            </a:r>
            <a:r>
              <a:rPr kumimoji="0" lang="en-US" altLang="zh-TW" sz="14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4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 get </a:t>
            </a:r>
            <a:r>
              <a:rPr kumimoji="0" lang="en-US" altLang="zh-TW" sz="14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α</a:t>
            </a:r>
            <a:r>
              <a:rPr kumimoji="0" lang="en-US" altLang="zh-TW" sz="1400" b="0" i="1" u="none" strike="noStrike" kern="1200" cap="none" spc="0" normalizeH="0" baseline="-2500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i,1</a:t>
            </a:r>
            <a:r>
              <a:rPr kumimoji="0" lang="en-US" altLang="zh-TW" sz="14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finally </a:t>
            </a:r>
            <a:r>
              <a:rPr kumimoji="0" lang="en-US" altLang="zh-TW" sz="14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t>
            </a:r>
            <a:r>
              <a:rPr kumimoji="0" lang="en-US" altLang="zh-TW" sz="1400" b="0" i="1" u="none" strike="noStrike" kern="1200" cap="none" spc="0" normalizeH="0" baseline="-2500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i,1.</a:t>
            </a:r>
          </a:p>
          <a:p>
            <a:pPr marL="179388" marR="0" lvl="0" indent="-179388"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 </a:t>
            </a:r>
            <a:r>
              <a:rPr kumimoji="0" lang="en-US" altLang="zh-TW" sz="1400" b="0" i="0" u="none" strike="noStrike" kern="1200" cap="none" spc="0" normalizeH="0" baseline="0" noProof="0" dirty="0" err="1">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Concate</a:t>
            </a:r>
            <a:r>
              <a:rPr kumimoji="0" lang="en-US" altLang="zh-TW"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4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t>
            </a:r>
            <a:r>
              <a:rPr kumimoji="0" lang="en-US" altLang="zh-TW" sz="1400" b="0" i="1" u="none" strike="noStrike" kern="1200" cap="none" spc="0" normalizeH="0" baseline="-2500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i,1 </a:t>
            </a:r>
            <a:r>
              <a:rPr kumimoji="0" lang="en-US" altLang="zh-TW" sz="14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b</a:t>
            </a:r>
            <a:r>
              <a:rPr kumimoji="0" lang="en-US" altLang="zh-TW" sz="1400" b="0" i="1" u="none" strike="noStrike" kern="1200" cap="none" spc="0" normalizeH="0" baseline="-2500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i,2</a:t>
            </a:r>
            <a:r>
              <a:rPr kumimoji="0" lang="en-US" altLang="zh-TW"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4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together, multiply it by a transform, and do dimensionality reduction to get the final </a:t>
            </a:r>
            <a:r>
              <a:rPr kumimoji="0" lang="en-US" altLang="zh-TW" sz="14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t>
            </a:r>
            <a:r>
              <a:rPr kumimoji="0" lang="en-US" altLang="zh-TW" sz="1400" b="0" i="1" u="none" strike="noStrike" kern="1200" cap="none" spc="0" normalizeH="0" baseline="-2500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4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p:txBody>
      </p:sp>
      <p:pic>
        <p:nvPicPr>
          <p:cNvPr id="30" name="圖片 29"/>
          <p:cNvPicPr>
            <a:picLocks noChangeAspect="1"/>
          </p:cNvPicPr>
          <p:nvPr/>
        </p:nvPicPr>
        <p:blipFill>
          <a:blip r:embed="rId9"/>
          <a:stretch>
            <a:fillRect/>
          </a:stretch>
        </p:blipFill>
        <p:spPr>
          <a:xfrm>
            <a:off x="584344" y="1905884"/>
            <a:ext cx="4134632" cy="567094"/>
          </a:xfrm>
          <a:prstGeom prst="rect">
            <a:avLst/>
          </a:prstGeom>
        </p:spPr>
      </p:pic>
      <p:pic>
        <p:nvPicPr>
          <p:cNvPr id="31" name="圖片 30"/>
          <p:cNvPicPr>
            <a:picLocks noChangeAspect="1"/>
          </p:cNvPicPr>
          <p:nvPr/>
        </p:nvPicPr>
        <p:blipFill>
          <a:blip r:embed="rId10"/>
          <a:stretch>
            <a:fillRect/>
          </a:stretch>
        </p:blipFill>
        <p:spPr>
          <a:xfrm>
            <a:off x="5956013" y="3065052"/>
            <a:ext cx="1519288" cy="1245672"/>
          </a:xfrm>
          <a:prstGeom prst="rect">
            <a:avLst/>
          </a:prstGeom>
        </p:spPr>
      </p:pic>
      <p:pic>
        <p:nvPicPr>
          <p:cNvPr id="32" name="圖片 31"/>
          <p:cNvPicPr>
            <a:picLocks noChangeAspect="1"/>
          </p:cNvPicPr>
          <p:nvPr/>
        </p:nvPicPr>
        <p:blipFill>
          <a:blip r:embed="rId11"/>
          <a:stretch>
            <a:fillRect/>
          </a:stretch>
        </p:blipFill>
        <p:spPr>
          <a:xfrm>
            <a:off x="7607195" y="3069661"/>
            <a:ext cx="1465603" cy="1223119"/>
          </a:xfrm>
          <a:prstGeom prst="rect">
            <a:avLst/>
          </a:prstGeom>
        </p:spPr>
      </p:pic>
      <p:cxnSp>
        <p:nvCxnSpPr>
          <p:cNvPr id="34" name="直線單箭頭接點 33"/>
          <p:cNvCxnSpPr/>
          <p:nvPr/>
        </p:nvCxnSpPr>
        <p:spPr>
          <a:xfrm>
            <a:off x="1958009" y="3065052"/>
            <a:ext cx="3926744" cy="4905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A8D74690-EA37-4897-8E8A-9CFE5AC978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4B36A1-F704-41D0-BB5A-162B2F270628}"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819060C5-B1DA-43F5-B805-E66D23AD1554}"/>
              </a:ext>
            </a:extLst>
          </p:cNvPr>
          <p:cNvSpPr txBox="1"/>
          <p:nvPr/>
        </p:nvSpPr>
        <p:spPr>
          <a:xfrm>
            <a:off x="90359" y="1430932"/>
            <a:ext cx="3699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D097ABC4-2DD9-4E16-AE50-2A736220667A}"/>
              </a:ext>
            </a:extLst>
          </p:cNvPr>
          <p:cNvSpPr txBox="1"/>
          <p:nvPr/>
        </p:nvSpPr>
        <p:spPr>
          <a:xfrm>
            <a:off x="6397713" y="6118334"/>
            <a:ext cx="3699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0AC4154B-BDEF-4A9E-B1DA-2D8E6AB4CB4D}"/>
              </a:ext>
            </a:extLst>
          </p:cNvPr>
          <p:cNvSpPr txBox="1"/>
          <p:nvPr/>
        </p:nvSpPr>
        <p:spPr>
          <a:xfrm>
            <a:off x="3292734" y="6134201"/>
            <a:ext cx="3699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5F9B475-7B20-4629-85AE-8A22CDC71E77}"/>
              </a:ext>
            </a:extLst>
          </p:cNvPr>
          <p:cNvSpPr/>
          <p:nvPr/>
        </p:nvSpPr>
        <p:spPr>
          <a:xfrm>
            <a:off x="7350585" y="1310728"/>
            <a:ext cx="1703056" cy="94627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D0629ED7-E83F-45C9-B725-855C87E7F7C3}"/>
              </a:ext>
            </a:extLst>
          </p:cNvPr>
          <p:cNvSpPr/>
          <p:nvPr/>
        </p:nvSpPr>
        <p:spPr>
          <a:xfrm>
            <a:off x="5884753" y="921990"/>
            <a:ext cx="991181" cy="142359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DD7B9FD8-7A64-4319-AAA9-23DBF23252E6}"/>
              </a:ext>
            </a:extLst>
          </p:cNvPr>
          <p:cNvSpPr txBox="1"/>
          <p:nvPr/>
        </p:nvSpPr>
        <p:spPr>
          <a:xfrm>
            <a:off x="8296155" y="709599"/>
            <a:ext cx="10137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Multi-head attention: h=8</a:t>
            </a: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2C18146C-ED71-71C6-74A7-EE12875D43F1}"/>
              </a:ext>
            </a:extLst>
          </p:cNvPr>
          <p:cNvSpPr txBox="1"/>
          <p:nvPr/>
        </p:nvSpPr>
        <p:spPr>
          <a:xfrm>
            <a:off x="6436385" y="705533"/>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15BD754-1613-9C10-2323-9C6C3C899F6A}"/>
                  </a:ext>
                </a:extLst>
              </p:cNvPr>
              <p:cNvSpPr txBox="1"/>
              <p:nvPr/>
            </p:nvSpPr>
            <p:spPr>
              <a:xfrm>
                <a:off x="5776112" y="1033729"/>
                <a:ext cx="609018"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l-GR" altLang="zh-TW" sz="1000" b="0"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ctrlPr>
                        </m:accPr>
                        <m:e>
                          <m:r>
                            <a:rPr kumimoji="0" lang="el-GR" altLang="zh-TW" sz="1000" b="0"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𝛼</m:t>
                          </m:r>
                          <m:r>
                            <m:rPr>
                              <m:nor/>
                            </m:rPr>
                            <a:rPr kumimoji="0" lang="el-GR" altLang="zh-TW" sz="1000" b="0" i="1" u="none" strike="noStrike" kern="1200" cap="none" spc="0" normalizeH="0" baseline="-2500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1</m:t>
                          </m:r>
                          <m:r>
                            <m:rPr>
                              <m:nor/>
                            </m:rPr>
                            <a:rPr kumimoji="0" lang="el-GR" altLang="zh-TW" sz="1000" b="0" i="1"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m:t>
                          </m:r>
                          <m:r>
                            <m:rPr>
                              <m:nor/>
                            </m:rPr>
                            <a:rPr kumimoji="0" lang="en-US" altLang="zh-TW" sz="1000" b="0" i="1" u="none" strike="noStrike" kern="1200" cap="none" spc="0" normalizeH="0" baseline="-25000" noProof="0" dirty="0" err="1"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i</m:t>
                          </m:r>
                        </m:e>
                      </m:acc>
                      <m:r>
                        <a:rPr kumimoji="0" lang="en-US" altLang="zh-TW" sz="1000" b="0" i="0" u="none" strike="noStrike" kern="1200" cap="none" spc="0" normalizeH="0" baseline="-25000" noProof="0" dirty="0" smtClean="0">
                          <a:ln>
                            <a:noFill/>
                          </a:ln>
                          <a:solidFill>
                            <a:prstClr val="black"/>
                          </a:solidFill>
                          <a:effectLst/>
                          <a:uLnTx/>
                          <a:uFillTx/>
                          <a:latin typeface="Cambria Math" panose="02040503050406030204" pitchFamily="18" charset="0"/>
                          <a:cs typeface="Times New Roman" panose="02020603050405020304" pitchFamily="18" charset="0"/>
                        </a:rPr>
                        <m:t> </m:t>
                      </m:r>
                    </m:oMath>
                  </m:oMathPara>
                </a14:m>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C15BD754-1613-9C10-2323-9C6C3C899F6A}"/>
                  </a:ext>
                </a:extLst>
              </p:cNvPr>
              <p:cNvSpPr txBox="1">
                <a:spLocks noRot="1" noChangeAspect="1" noMove="1" noResize="1" noEditPoints="1" noAdjustHandles="1" noChangeArrowheads="1" noChangeShapeType="1" noTextEdit="1"/>
              </p:cNvSpPr>
              <p:nvPr/>
            </p:nvSpPr>
            <p:spPr>
              <a:xfrm>
                <a:off x="5776112" y="1033729"/>
                <a:ext cx="609018" cy="246221"/>
              </a:xfrm>
              <a:prstGeom prst="rect">
                <a:avLst/>
              </a:prstGeom>
              <a:blipFill>
                <a:blip r:embed="rId12"/>
                <a:stretch>
                  <a:fillRect r="-17172"/>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D02EE327-4AAE-A732-A8CD-CB186AB52B52}"/>
              </a:ext>
            </a:extLst>
          </p:cNvPr>
          <p:cNvSpPr txBox="1"/>
          <p:nvPr/>
        </p:nvSpPr>
        <p:spPr>
          <a:xfrm>
            <a:off x="5911655" y="1614982"/>
            <a:ext cx="983526" cy="276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α</a:t>
            </a:r>
            <a:r>
              <a:rPr kumimoji="0" lang="el-GR" altLang="zh-TW" sz="12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kumimoji="0" lang="el-GR" altLang="zh-TW" sz="12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2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2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2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2,…I   </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EDE73983-890F-55E7-F65B-E22C0CC0AC2E}"/>
              </a:ext>
            </a:extLst>
          </p:cNvPr>
          <p:cNvSpPr txBox="1"/>
          <p:nvPr/>
        </p:nvSpPr>
        <p:spPr>
          <a:xfrm>
            <a:off x="1191993" y="1775985"/>
            <a:ext cx="79239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 position</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5FBE723D-FEC0-E14E-B5A8-2A8675E1DBB9}"/>
              </a:ext>
            </a:extLst>
          </p:cNvPr>
          <p:cNvSpPr txBox="1"/>
          <p:nvPr/>
        </p:nvSpPr>
        <p:spPr>
          <a:xfrm>
            <a:off x="5559814" y="2327545"/>
            <a:ext cx="79239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 position</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95CE9FAC-6602-BCEF-4C37-BFC3BB7667ED}"/>
              </a:ext>
            </a:extLst>
          </p:cNvPr>
          <p:cNvSpPr txBox="1"/>
          <p:nvPr/>
        </p:nvSpPr>
        <p:spPr>
          <a:xfrm>
            <a:off x="8355244" y="2288747"/>
            <a:ext cx="79239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 position</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E37968A6-B055-D78E-C5EE-0E8D42E040C2}"/>
              </a:ext>
            </a:extLst>
          </p:cNvPr>
          <p:cNvSpPr txBox="1"/>
          <p:nvPr/>
        </p:nvSpPr>
        <p:spPr>
          <a:xfrm>
            <a:off x="5485995" y="544844"/>
            <a:ext cx="1435223" cy="276999"/>
          </a:xfrm>
          <a:prstGeom prst="rect">
            <a:avLst/>
          </a:prstGeom>
          <a:noFill/>
        </p:spPr>
        <p:txBody>
          <a:bodyPr wrap="square" rtlCol="0">
            <a:spAutoFit/>
          </a:bodyPr>
          <a:lstStyle/>
          <a:p>
            <a:r>
              <a:rPr lang="en-US" altLang="zh-TW" sz="1200" dirty="0">
                <a:solidFill>
                  <a:srgbClr val="FF0000"/>
                </a:solidFill>
              </a:rPr>
              <a:t>=QKV Self-Attention</a:t>
            </a:r>
            <a:endParaRPr lang="zh-TW" altLang="en-US" sz="1200" dirty="0">
              <a:solidFill>
                <a:srgbClr val="FF0000"/>
              </a:solidFill>
            </a:endParaRPr>
          </a:p>
        </p:txBody>
      </p:sp>
      <p:sp>
        <p:nvSpPr>
          <p:cNvPr id="36" name="文字方塊 35">
            <a:extLst>
              <a:ext uri="{FF2B5EF4-FFF2-40B4-BE49-F238E27FC236}">
                <a16:creationId xmlns:a16="http://schemas.microsoft.com/office/drawing/2014/main" id="{5693680E-99E2-9539-9AB3-44CD76E01F4B}"/>
              </a:ext>
            </a:extLst>
          </p:cNvPr>
          <p:cNvSpPr txBox="1"/>
          <p:nvPr/>
        </p:nvSpPr>
        <p:spPr>
          <a:xfrm>
            <a:off x="7195131" y="533639"/>
            <a:ext cx="1855051" cy="461665"/>
          </a:xfrm>
          <a:prstGeom prst="rect">
            <a:avLst/>
          </a:prstGeom>
          <a:noFill/>
        </p:spPr>
        <p:txBody>
          <a:bodyPr wrap="square" rtlCol="0">
            <a:spAutoFit/>
          </a:bodyPr>
          <a:lstStyle/>
          <a:p>
            <a:r>
              <a:rPr lang="en-US" altLang="zh-TW" sz="1200" dirty="0">
                <a:solidFill>
                  <a:srgbClr val="FF0000"/>
                </a:solidFill>
              </a:rPr>
              <a:t>=Multi-Head Self-Attention (MSA)</a:t>
            </a:r>
            <a:endParaRPr lang="zh-TW" altLang="en-US" sz="1200" dirty="0">
              <a:solidFill>
                <a:srgbClr val="FF0000"/>
              </a:solidFill>
            </a:endParaRPr>
          </a:p>
        </p:txBody>
      </p:sp>
      <p:sp>
        <p:nvSpPr>
          <p:cNvPr id="37" name="文字方塊 36">
            <a:extLst>
              <a:ext uri="{FF2B5EF4-FFF2-40B4-BE49-F238E27FC236}">
                <a16:creationId xmlns:a16="http://schemas.microsoft.com/office/drawing/2014/main" id="{92EB986C-8112-CA54-7676-9B15B668478C}"/>
              </a:ext>
            </a:extLst>
          </p:cNvPr>
          <p:cNvSpPr txBox="1"/>
          <p:nvPr/>
        </p:nvSpPr>
        <p:spPr>
          <a:xfrm>
            <a:off x="6033458" y="-20359"/>
            <a:ext cx="3257374" cy="553998"/>
          </a:xfrm>
          <a:prstGeom prst="rect">
            <a:avLst/>
          </a:prstGeom>
          <a:noFill/>
        </p:spPr>
        <p:txBody>
          <a:bodyPr wrap="square" rtlCol="0">
            <a:spAutoFit/>
          </a:bodyPr>
          <a:lstStyle/>
          <a:p>
            <a:pPr marL="358775" indent="-358775"/>
            <a:r>
              <a:rPr lang="en-US" altLang="zh-TW" sz="1000" dirty="0">
                <a:latin typeface="標楷體" panose="03000509000000000000" pitchFamily="65" charset="-120"/>
                <a:ea typeface="標楷體" panose="03000509000000000000" pitchFamily="65" charset="-120"/>
              </a:rPr>
              <a:t>MSA: </a:t>
            </a:r>
            <a:r>
              <a:rPr lang="zh-TW" altLang="en-US" sz="1000" dirty="0">
                <a:latin typeface="標楷體" panose="03000509000000000000" pitchFamily="65" charset="-120"/>
                <a:ea typeface="標楷體" panose="03000509000000000000" pitchFamily="65" charset="-120"/>
              </a:rPr>
              <a:t>一組</a:t>
            </a:r>
            <a:r>
              <a:rPr lang="en-US" altLang="zh-TW" sz="1000" dirty="0">
                <a:latin typeface="標楷體" panose="03000509000000000000" pitchFamily="65" charset="-120"/>
                <a:ea typeface="標楷體" panose="03000509000000000000" pitchFamily="65" charset="-120"/>
              </a:rPr>
              <a:t>QKV</a:t>
            </a:r>
            <a:r>
              <a:rPr lang="zh-TW" altLang="en-US" sz="1000" dirty="0">
                <a:latin typeface="標楷體" panose="03000509000000000000" pitchFamily="65" charset="-120"/>
                <a:ea typeface="標楷體" panose="03000509000000000000" pitchFamily="65" charset="-120"/>
              </a:rPr>
              <a:t>可以想像成對應一種特徵，利用更多的</a:t>
            </a:r>
            <a:r>
              <a:rPr lang="en-US" altLang="zh-TW" sz="1000" dirty="0">
                <a:latin typeface="標楷體" panose="03000509000000000000" pitchFamily="65" charset="-120"/>
                <a:ea typeface="標楷體" panose="03000509000000000000" pitchFamily="65" charset="-120"/>
              </a:rPr>
              <a:t>QKV</a:t>
            </a:r>
            <a:r>
              <a:rPr lang="zh-TW" altLang="en-US" sz="1000" dirty="0">
                <a:latin typeface="標楷體" panose="03000509000000000000" pitchFamily="65" charset="-120"/>
                <a:ea typeface="標楷體" panose="03000509000000000000" pitchFamily="65" charset="-120"/>
              </a:rPr>
              <a:t>來表示多種特徵，類似在</a:t>
            </a:r>
            <a:r>
              <a:rPr lang="en-US" altLang="zh-TW" sz="1000" dirty="0">
                <a:latin typeface="標楷體" panose="03000509000000000000" pitchFamily="65" charset="-120"/>
                <a:ea typeface="標楷體" panose="03000509000000000000" pitchFamily="65" charset="-120"/>
              </a:rPr>
              <a:t>conv</a:t>
            </a:r>
            <a:r>
              <a:rPr lang="zh-TW" altLang="en-US" sz="1000" dirty="0">
                <a:latin typeface="標楷體" panose="03000509000000000000" pitchFamily="65" charset="-120"/>
                <a:ea typeface="標楷體" panose="03000509000000000000" pitchFamily="65" charset="-120"/>
              </a:rPr>
              <a:t>中，多個</a:t>
            </a:r>
            <a:r>
              <a:rPr lang="en-US" altLang="zh-TW" sz="1000" dirty="0">
                <a:latin typeface="標楷體" panose="03000509000000000000" pitchFamily="65" charset="-120"/>
                <a:ea typeface="標楷體" panose="03000509000000000000" pitchFamily="65" charset="-120"/>
              </a:rPr>
              <a:t>filter</a:t>
            </a:r>
            <a:r>
              <a:rPr lang="zh-TW" altLang="en-US" sz="1000" dirty="0">
                <a:latin typeface="標楷體" panose="03000509000000000000" pitchFamily="65" charset="-120"/>
                <a:ea typeface="標楷體" panose="03000509000000000000" pitchFamily="65" charset="-120"/>
              </a:rPr>
              <a:t>來萃取不同影像特徵的概念。</a:t>
            </a:r>
            <a:endParaRPr lang="en-US" sz="1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2338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E5D71ECB-B216-1F0D-E0CE-C36CF3E9897C}"/>
              </a:ext>
            </a:extLst>
          </p:cNvPr>
          <p:cNvSpPr txBox="1"/>
          <p:nvPr/>
        </p:nvSpPr>
        <p:spPr>
          <a:xfrm>
            <a:off x="-22165" y="5419145"/>
            <a:ext cx="2559431" cy="1438855"/>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Times New Roman"/>
                <a:ea typeface="新細明體"/>
                <a:cs typeface="+mn-cs"/>
              </a:rPr>
              <a:t>Q</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All 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K</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 All k</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d </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scale factor (make variance from d to 1)</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B</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 learnable relative position (Bias or Bias = 0)</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3" name="投影片編號版面配置區 2">
            <a:extLst>
              <a:ext uri="{FF2B5EF4-FFF2-40B4-BE49-F238E27FC236}">
                <a16:creationId xmlns:a16="http://schemas.microsoft.com/office/drawing/2014/main" id="{92FBF238-F7B0-4110-98C4-33A1CEB444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新細明體"/>
              <a:cs typeface="+mn-cs"/>
            </a:endParaRPr>
          </a:p>
        </p:txBody>
      </p:sp>
      <p:sp>
        <p:nvSpPr>
          <p:cNvPr id="71" name="文字方塊 1">
            <a:extLst>
              <a:ext uri="{FF2B5EF4-FFF2-40B4-BE49-F238E27FC236}">
                <a16:creationId xmlns:a16="http://schemas.microsoft.com/office/drawing/2014/main" id="{7664DFA8-901A-0739-FA26-FBC0951F7C8E}"/>
              </a:ext>
            </a:extLst>
          </p:cNvPr>
          <p:cNvSpPr txBox="1"/>
          <p:nvPr/>
        </p:nvSpPr>
        <p:spPr>
          <a:xfrm>
            <a:off x="-22342" y="480457"/>
            <a:ext cx="4120805"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a:cs typeface="Times New Roman" panose="02020603050405020304" pitchFamily="18" charset="0"/>
              </a:rPr>
              <a:t>MSA (Multi-Head Self-Attention Layer)</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a:cs typeface="Times New Roman" panose="02020603050405020304" pitchFamily="18" charset="0"/>
            </a:endParaRPr>
          </a:p>
        </p:txBody>
      </p:sp>
      <p:cxnSp>
        <p:nvCxnSpPr>
          <p:cNvPr id="79" name="直線單箭頭接點 78">
            <a:extLst>
              <a:ext uri="{FF2B5EF4-FFF2-40B4-BE49-F238E27FC236}">
                <a16:creationId xmlns:a16="http://schemas.microsoft.com/office/drawing/2014/main" id="{D501EB49-50FD-1629-968D-ECC75A671A0D}"/>
              </a:ext>
            </a:extLst>
          </p:cNvPr>
          <p:cNvCxnSpPr/>
          <p:nvPr/>
        </p:nvCxnSpPr>
        <p:spPr>
          <a:xfrm flipV="1">
            <a:off x="5125080" y="1846558"/>
            <a:ext cx="0" cy="387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7" name="圖片 66">
            <a:extLst>
              <a:ext uri="{FF2B5EF4-FFF2-40B4-BE49-F238E27FC236}">
                <a16:creationId xmlns:a16="http://schemas.microsoft.com/office/drawing/2014/main" id="{E99FF0C5-85F8-D2C1-BFA9-78B231F488A9}"/>
              </a:ext>
            </a:extLst>
          </p:cNvPr>
          <p:cNvPicPr>
            <a:picLocks noChangeAspect="1"/>
          </p:cNvPicPr>
          <p:nvPr/>
        </p:nvPicPr>
        <p:blipFill>
          <a:blip r:embed="rId2"/>
          <a:stretch>
            <a:fillRect/>
          </a:stretch>
        </p:blipFill>
        <p:spPr>
          <a:xfrm>
            <a:off x="101719" y="882589"/>
            <a:ext cx="1990725" cy="3838295"/>
          </a:xfrm>
          <a:prstGeom prst="rect">
            <a:avLst/>
          </a:prstGeom>
        </p:spPr>
      </p:pic>
      <p:sp>
        <p:nvSpPr>
          <p:cNvPr id="80" name="矩形 79">
            <a:extLst>
              <a:ext uri="{FF2B5EF4-FFF2-40B4-BE49-F238E27FC236}">
                <a16:creationId xmlns:a16="http://schemas.microsoft.com/office/drawing/2014/main" id="{CC7607AC-9DD6-E0C2-E58A-96E9CBB0B346}"/>
              </a:ext>
            </a:extLst>
          </p:cNvPr>
          <p:cNvSpPr/>
          <p:nvPr/>
        </p:nvSpPr>
        <p:spPr>
          <a:xfrm>
            <a:off x="523574" y="1210668"/>
            <a:ext cx="824037" cy="11008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89" name="矩形 88">
            <a:extLst>
              <a:ext uri="{FF2B5EF4-FFF2-40B4-BE49-F238E27FC236}">
                <a16:creationId xmlns:a16="http://schemas.microsoft.com/office/drawing/2014/main" id="{02454ECA-DC7E-239B-F4F6-34BFACDDA95C}"/>
              </a:ext>
            </a:extLst>
          </p:cNvPr>
          <p:cNvSpPr/>
          <p:nvPr/>
        </p:nvSpPr>
        <p:spPr>
          <a:xfrm>
            <a:off x="60328" y="3239617"/>
            <a:ext cx="1824380" cy="14387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90" name="矩形 89">
            <a:extLst>
              <a:ext uri="{FF2B5EF4-FFF2-40B4-BE49-F238E27FC236}">
                <a16:creationId xmlns:a16="http://schemas.microsoft.com/office/drawing/2014/main" id="{C3928253-4953-B9FA-5849-B83BB59DB862}"/>
              </a:ext>
            </a:extLst>
          </p:cNvPr>
          <p:cNvSpPr/>
          <p:nvPr/>
        </p:nvSpPr>
        <p:spPr>
          <a:xfrm>
            <a:off x="60328" y="2350693"/>
            <a:ext cx="1824380" cy="8463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97" name="矩形 96">
            <a:extLst>
              <a:ext uri="{FF2B5EF4-FFF2-40B4-BE49-F238E27FC236}">
                <a16:creationId xmlns:a16="http://schemas.microsoft.com/office/drawing/2014/main" id="{664A2122-7AD1-98BB-BF51-A726C9FE91C5}"/>
              </a:ext>
            </a:extLst>
          </p:cNvPr>
          <p:cNvSpPr/>
          <p:nvPr/>
        </p:nvSpPr>
        <p:spPr>
          <a:xfrm>
            <a:off x="2364408" y="2378301"/>
            <a:ext cx="1454453" cy="710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96" name="文字方塊 95">
            <a:extLst>
              <a:ext uri="{FF2B5EF4-FFF2-40B4-BE49-F238E27FC236}">
                <a16:creationId xmlns:a16="http://schemas.microsoft.com/office/drawing/2014/main" id="{912AE4BD-3AF9-4C29-FA3B-6B86199B4C1C}"/>
              </a:ext>
            </a:extLst>
          </p:cNvPr>
          <p:cNvSpPr txBox="1"/>
          <p:nvPr/>
        </p:nvSpPr>
        <p:spPr>
          <a:xfrm>
            <a:off x="2649683" y="2597705"/>
            <a:ext cx="10834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a:ea typeface="新細明體"/>
                <a:cs typeface="+mn-cs"/>
              </a:rPr>
              <a:t>：矩陣内積</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98" name="文字方塊 97">
            <a:extLst>
              <a:ext uri="{FF2B5EF4-FFF2-40B4-BE49-F238E27FC236}">
                <a16:creationId xmlns:a16="http://schemas.microsoft.com/office/drawing/2014/main" id="{0E9392A0-3CAD-BCC4-FEE9-7B5613AB6971}"/>
              </a:ext>
            </a:extLst>
          </p:cNvPr>
          <p:cNvSpPr txBox="1"/>
          <p:nvPr/>
        </p:nvSpPr>
        <p:spPr>
          <a:xfrm>
            <a:off x="2634478" y="2313352"/>
            <a:ext cx="12534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a:ea typeface="新細明體"/>
                <a:cs typeface="+mn-cs"/>
              </a:rPr>
              <a:t>：矩陣乘常數</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pic>
        <p:nvPicPr>
          <p:cNvPr id="99" name="圖片 98">
            <a:extLst>
              <a:ext uri="{FF2B5EF4-FFF2-40B4-BE49-F238E27FC236}">
                <a16:creationId xmlns:a16="http://schemas.microsoft.com/office/drawing/2014/main" id="{08FD89EC-9F86-C938-2EE2-B64DBCF5AF44}"/>
              </a:ext>
            </a:extLst>
          </p:cNvPr>
          <p:cNvPicPr>
            <a:picLocks noChangeAspect="1"/>
          </p:cNvPicPr>
          <p:nvPr/>
        </p:nvPicPr>
        <p:blipFill rotWithShape="1">
          <a:blip r:embed="rId3"/>
          <a:srcRect l="44839" t="32839" r="50626" b="62499"/>
          <a:stretch/>
        </p:blipFill>
        <p:spPr>
          <a:xfrm>
            <a:off x="2456509" y="2379165"/>
            <a:ext cx="280595" cy="223032"/>
          </a:xfrm>
          <a:prstGeom prst="rect">
            <a:avLst/>
          </a:prstGeom>
        </p:spPr>
      </p:pic>
      <p:pic>
        <p:nvPicPr>
          <p:cNvPr id="100" name="圖片 99">
            <a:extLst>
              <a:ext uri="{FF2B5EF4-FFF2-40B4-BE49-F238E27FC236}">
                <a16:creationId xmlns:a16="http://schemas.microsoft.com/office/drawing/2014/main" id="{8804D27B-962F-DA9F-4CC8-B4FFA8982C43}"/>
              </a:ext>
            </a:extLst>
          </p:cNvPr>
          <p:cNvPicPr>
            <a:picLocks noChangeAspect="1"/>
          </p:cNvPicPr>
          <p:nvPr/>
        </p:nvPicPr>
        <p:blipFill rotWithShape="1">
          <a:blip r:embed="rId3"/>
          <a:srcRect l="31535" t="33038" r="65921" b="62303"/>
          <a:stretch/>
        </p:blipFill>
        <p:spPr>
          <a:xfrm>
            <a:off x="2537266" y="2640853"/>
            <a:ext cx="157398" cy="222920"/>
          </a:xfrm>
          <a:prstGeom prst="rect">
            <a:avLst/>
          </a:prstGeom>
        </p:spPr>
      </p:pic>
      <p:grpSp>
        <p:nvGrpSpPr>
          <p:cNvPr id="77" name="群組 76">
            <a:extLst>
              <a:ext uri="{FF2B5EF4-FFF2-40B4-BE49-F238E27FC236}">
                <a16:creationId xmlns:a16="http://schemas.microsoft.com/office/drawing/2014/main" id="{140B20AA-FD7E-7079-BD6F-D09FEA5DA6C6}"/>
              </a:ext>
            </a:extLst>
          </p:cNvPr>
          <p:cNvGrpSpPr/>
          <p:nvPr/>
        </p:nvGrpSpPr>
        <p:grpSpPr>
          <a:xfrm>
            <a:off x="2113907" y="856835"/>
            <a:ext cx="6910122" cy="5785505"/>
            <a:chOff x="862073" y="208201"/>
            <a:chExt cx="6910122" cy="5785505"/>
          </a:xfrm>
        </p:grpSpPr>
        <p:pic>
          <p:nvPicPr>
            <p:cNvPr id="8" name="圖片 7">
              <a:extLst>
                <a:ext uri="{FF2B5EF4-FFF2-40B4-BE49-F238E27FC236}">
                  <a16:creationId xmlns:a16="http://schemas.microsoft.com/office/drawing/2014/main" id="{9B68E3B1-9873-2648-270C-67F411646517}"/>
                </a:ext>
              </a:extLst>
            </p:cNvPr>
            <p:cNvPicPr>
              <a:picLocks noChangeAspect="1"/>
            </p:cNvPicPr>
            <p:nvPr/>
          </p:nvPicPr>
          <p:blipFill>
            <a:blip r:embed="rId3"/>
            <a:stretch>
              <a:fillRect/>
            </a:stretch>
          </p:blipFill>
          <p:spPr>
            <a:xfrm>
              <a:off x="862073" y="1209902"/>
              <a:ext cx="6187698" cy="4783804"/>
            </a:xfrm>
            <a:prstGeom prst="rect">
              <a:avLst/>
            </a:prstGeom>
          </p:spPr>
        </p:pic>
        <p:pic>
          <p:nvPicPr>
            <p:cNvPr id="12" name="圖片 11">
              <a:extLst>
                <a:ext uri="{FF2B5EF4-FFF2-40B4-BE49-F238E27FC236}">
                  <a16:creationId xmlns:a16="http://schemas.microsoft.com/office/drawing/2014/main" id="{90DA9653-DD83-8274-63FD-3C03532EEF79}"/>
                </a:ext>
              </a:extLst>
            </p:cNvPr>
            <p:cNvPicPr>
              <a:picLocks noChangeAspect="1"/>
            </p:cNvPicPr>
            <p:nvPr/>
          </p:nvPicPr>
          <p:blipFill rotWithShape="1">
            <a:blip r:embed="rId3"/>
            <a:srcRect l="31535" t="33038" r="50626" b="62499"/>
            <a:stretch/>
          </p:blipFill>
          <p:spPr>
            <a:xfrm>
              <a:off x="2344591" y="2472080"/>
              <a:ext cx="1103770" cy="213522"/>
            </a:xfrm>
            <a:prstGeom prst="rect">
              <a:avLst/>
            </a:prstGeom>
          </p:spPr>
        </p:pic>
        <p:pic>
          <p:nvPicPr>
            <p:cNvPr id="13" name="圖片 12">
              <a:extLst>
                <a:ext uri="{FF2B5EF4-FFF2-40B4-BE49-F238E27FC236}">
                  <a16:creationId xmlns:a16="http://schemas.microsoft.com/office/drawing/2014/main" id="{342D756D-DA15-BDAF-949B-0E13F7FE0FB3}"/>
                </a:ext>
              </a:extLst>
            </p:cNvPr>
            <p:cNvPicPr>
              <a:picLocks noChangeAspect="1"/>
            </p:cNvPicPr>
            <p:nvPr/>
          </p:nvPicPr>
          <p:blipFill rotWithShape="1">
            <a:blip r:embed="rId3"/>
            <a:srcRect l="31535" t="33038" r="50626" b="62499"/>
            <a:stretch/>
          </p:blipFill>
          <p:spPr>
            <a:xfrm>
              <a:off x="5345855" y="2479137"/>
              <a:ext cx="1103770" cy="213522"/>
            </a:xfrm>
            <a:prstGeom prst="rect">
              <a:avLst/>
            </a:prstGeom>
          </p:spPr>
        </p:pic>
        <p:cxnSp>
          <p:nvCxnSpPr>
            <p:cNvPr id="15" name="直線單箭頭接點 14">
              <a:extLst>
                <a:ext uri="{FF2B5EF4-FFF2-40B4-BE49-F238E27FC236}">
                  <a16:creationId xmlns:a16="http://schemas.microsoft.com/office/drawing/2014/main" id="{BF28DBCC-64B9-0959-49CF-A68E5C971172}"/>
                </a:ext>
              </a:extLst>
            </p:cNvPr>
            <p:cNvCxnSpPr>
              <a:cxnSpLocks/>
            </p:cNvCxnSpPr>
            <p:nvPr/>
          </p:nvCxnSpPr>
          <p:spPr>
            <a:xfrm flipV="1">
              <a:off x="1462712" y="2685602"/>
              <a:ext cx="867294" cy="916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6EB15E92-FC3B-ED27-FA48-9065244BF8B6}"/>
                </a:ext>
              </a:extLst>
            </p:cNvPr>
            <p:cNvCxnSpPr>
              <a:cxnSpLocks/>
              <a:endCxn id="13" idx="1"/>
            </p:cNvCxnSpPr>
            <p:nvPr/>
          </p:nvCxnSpPr>
          <p:spPr>
            <a:xfrm flipV="1">
              <a:off x="1619659" y="2585898"/>
              <a:ext cx="3726196" cy="1015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6556FD97-9891-D04D-83D0-921B109B6BB6}"/>
                </a:ext>
              </a:extLst>
            </p:cNvPr>
            <p:cNvCxnSpPr>
              <a:cxnSpLocks/>
            </p:cNvCxnSpPr>
            <p:nvPr/>
          </p:nvCxnSpPr>
          <p:spPr>
            <a:xfrm flipV="1">
              <a:off x="2406901" y="2685602"/>
              <a:ext cx="0" cy="96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9A7410C8-BEEF-8707-0EA7-48356C7A1C4D}"/>
                </a:ext>
              </a:extLst>
            </p:cNvPr>
            <p:cNvCxnSpPr>
              <a:cxnSpLocks/>
            </p:cNvCxnSpPr>
            <p:nvPr/>
          </p:nvCxnSpPr>
          <p:spPr>
            <a:xfrm flipV="1">
              <a:off x="5396138" y="2671963"/>
              <a:ext cx="0" cy="909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CFB84DC1-1730-1F4F-FC02-ACB9157A27B8}"/>
                </a:ext>
              </a:extLst>
            </p:cNvPr>
            <p:cNvCxnSpPr>
              <a:cxnSpLocks/>
            </p:cNvCxnSpPr>
            <p:nvPr/>
          </p:nvCxnSpPr>
          <p:spPr>
            <a:xfrm flipV="1">
              <a:off x="3311194" y="2760856"/>
              <a:ext cx="0" cy="909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5086998E-82EF-E15A-2A8F-89304A3C53AD}"/>
                </a:ext>
              </a:extLst>
            </p:cNvPr>
            <p:cNvCxnSpPr>
              <a:cxnSpLocks/>
            </p:cNvCxnSpPr>
            <p:nvPr/>
          </p:nvCxnSpPr>
          <p:spPr>
            <a:xfrm flipV="1">
              <a:off x="6303342" y="2740160"/>
              <a:ext cx="0" cy="909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A7AC8089-9D0D-A3D8-ED05-3C9E23C88F46}"/>
                </a:ext>
              </a:extLst>
            </p:cNvPr>
            <p:cNvCxnSpPr>
              <a:cxnSpLocks/>
            </p:cNvCxnSpPr>
            <p:nvPr/>
          </p:nvCxnSpPr>
          <p:spPr>
            <a:xfrm rot="10800000">
              <a:off x="4242085" y="1892642"/>
              <a:ext cx="2047959" cy="654692"/>
            </a:xfrm>
            <a:prstGeom prst="bentConnector3">
              <a:avLst>
                <a:gd name="adj1" fmla="val -6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2D4430DD-5FA2-951C-B37F-C785B55FDA83}"/>
                </a:ext>
              </a:extLst>
            </p:cNvPr>
            <p:cNvCxnSpPr>
              <a:cxnSpLocks/>
            </p:cNvCxnSpPr>
            <p:nvPr/>
          </p:nvCxnSpPr>
          <p:spPr>
            <a:xfrm rot="5400000" flipH="1" flipV="1">
              <a:off x="3291156" y="1928241"/>
              <a:ext cx="579438" cy="508242"/>
            </a:xfrm>
            <a:prstGeom prst="bentConnector3">
              <a:avLst>
                <a:gd name="adj1" fmla="val 101786"/>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0971D66A-A2AA-E905-A96A-3BCB8F15A6D5}"/>
                </a:ext>
              </a:extLst>
            </p:cNvPr>
            <p:cNvSpPr txBox="1"/>
            <p:nvPr/>
          </p:nvSpPr>
          <p:spPr>
            <a:xfrm>
              <a:off x="4209090" y="1552634"/>
              <a:ext cx="15305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Sum</a:t>
              </a:r>
            </a:p>
          </p:txBody>
        </p:sp>
        <p:sp>
          <p:nvSpPr>
            <p:cNvPr id="37" name="文字方塊 36">
              <a:extLst>
                <a:ext uri="{FF2B5EF4-FFF2-40B4-BE49-F238E27FC236}">
                  <a16:creationId xmlns:a16="http://schemas.microsoft.com/office/drawing/2014/main" id="{D1F870F2-36B8-44D2-9C86-DC7D0CB1C4A9}"/>
                </a:ext>
              </a:extLst>
            </p:cNvPr>
            <p:cNvSpPr txBox="1"/>
            <p:nvPr/>
          </p:nvSpPr>
          <p:spPr>
            <a:xfrm>
              <a:off x="4209090" y="1973108"/>
              <a:ext cx="1257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Sum</a:t>
              </a:r>
            </a:p>
          </p:txBody>
        </p:sp>
        <p:pic>
          <p:nvPicPr>
            <p:cNvPr id="43" name="圖片 42">
              <a:extLst>
                <a:ext uri="{FF2B5EF4-FFF2-40B4-BE49-F238E27FC236}">
                  <a16:creationId xmlns:a16="http://schemas.microsoft.com/office/drawing/2014/main" id="{E682FC47-0BA0-D6B0-6B67-57CAD07E5A45}"/>
                </a:ext>
              </a:extLst>
            </p:cNvPr>
            <p:cNvPicPr>
              <a:picLocks noChangeAspect="1"/>
            </p:cNvPicPr>
            <p:nvPr/>
          </p:nvPicPr>
          <p:blipFill>
            <a:blip r:embed="rId4"/>
            <a:stretch>
              <a:fillRect/>
            </a:stretch>
          </p:blipFill>
          <p:spPr>
            <a:xfrm>
              <a:off x="6854603" y="4934897"/>
              <a:ext cx="917592" cy="296657"/>
            </a:xfrm>
            <a:prstGeom prst="rect">
              <a:avLst/>
            </a:prstGeom>
          </p:spPr>
        </p:pic>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E9BE3381-252A-A93C-4C15-26003FAB65CA}"/>
                    </a:ext>
                  </a:extLst>
                </p:cNvPr>
                <p:cNvSpPr txBox="1"/>
                <p:nvPr/>
              </p:nvSpPr>
              <p:spPr>
                <a:xfrm>
                  <a:off x="1858311" y="2382086"/>
                  <a:ext cx="479324" cy="31057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45" name="文字方塊 44">
                  <a:extLst>
                    <a:ext uri="{FF2B5EF4-FFF2-40B4-BE49-F238E27FC236}">
                      <a16:creationId xmlns:a16="http://schemas.microsoft.com/office/drawing/2014/main" id="{E9BE3381-252A-A93C-4C15-26003FAB65CA}"/>
                    </a:ext>
                  </a:extLst>
                </p:cNvPr>
                <p:cNvSpPr txBox="1">
                  <a:spLocks noRot="1" noChangeAspect="1" noMove="1" noResize="1" noEditPoints="1" noAdjustHandles="1" noChangeArrowheads="1" noChangeShapeType="1" noTextEdit="1"/>
                </p:cNvSpPr>
                <p:nvPr/>
              </p:nvSpPr>
              <p:spPr>
                <a:xfrm>
                  <a:off x="1858311" y="2382086"/>
                  <a:ext cx="479324" cy="310573"/>
                </a:xfrm>
                <a:prstGeom prst="rect">
                  <a:avLst/>
                </a:prstGeom>
                <a:blipFill>
                  <a:blip r:embed="rId5"/>
                  <a:stretch>
                    <a:fillRect l="-5063" r="-2532"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ACA7093B-84EE-FEE1-B145-73272211289E}"/>
                    </a:ext>
                  </a:extLst>
                </p:cNvPr>
                <p:cNvSpPr txBox="1"/>
                <p:nvPr/>
              </p:nvSpPr>
              <p:spPr>
                <a:xfrm>
                  <a:off x="5745747" y="2526501"/>
                  <a:ext cx="499466" cy="3214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𝑖𝑗</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46" name="文字方塊 45">
                  <a:extLst>
                    <a:ext uri="{FF2B5EF4-FFF2-40B4-BE49-F238E27FC236}">
                      <a16:creationId xmlns:a16="http://schemas.microsoft.com/office/drawing/2014/main" id="{ACA7093B-84EE-FEE1-B145-73272211289E}"/>
                    </a:ext>
                  </a:extLst>
                </p:cNvPr>
                <p:cNvSpPr txBox="1">
                  <a:spLocks noRot="1" noChangeAspect="1" noMove="1" noResize="1" noEditPoints="1" noAdjustHandles="1" noChangeArrowheads="1" noChangeShapeType="1" noTextEdit="1"/>
                </p:cNvSpPr>
                <p:nvPr/>
              </p:nvSpPr>
              <p:spPr>
                <a:xfrm>
                  <a:off x="5745747" y="2526501"/>
                  <a:ext cx="499466" cy="321453"/>
                </a:xfrm>
                <a:prstGeom prst="rect">
                  <a:avLst/>
                </a:prstGeom>
                <a:blipFill>
                  <a:blip r:embed="rId6"/>
                  <a:stretch>
                    <a:fillRect l="-4878" r="-1220"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BDC362F7-7858-13B0-FCE9-807712B02FB5}"/>
                    </a:ext>
                  </a:extLst>
                </p:cNvPr>
                <p:cNvSpPr txBox="1"/>
                <p:nvPr/>
              </p:nvSpPr>
              <p:spPr>
                <a:xfrm>
                  <a:off x="4863156" y="2318185"/>
                  <a:ext cx="499466" cy="3214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𝑖𝑗</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47" name="文字方塊 46">
                  <a:extLst>
                    <a:ext uri="{FF2B5EF4-FFF2-40B4-BE49-F238E27FC236}">
                      <a16:creationId xmlns:a16="http://schemas.microsoft.com/office/drawing/2014/main" id="{BDC362F7-7858-13B0-FCE9-807712B02FB5}"/>
                    </a:ext>
                  </a:extLst>
                </p:cNvPr>
                <p:cNvSpPr txBox="1">
                  <a:spLocks noRot="1" noChangeAspect="1" noMove="1" noResize="1" noEditPoints="1" noAdjustHandles="1" noChangeArrowheads="1" noChangeShapeType="1" noTextEdit="1"/>
                </p:cNvSpPr>
                <p:nvPr/>
              </p:nvSpPr>
              <p:spPr>
                <a:xfrm>
                  <a:off x="4863156" y="2318185"/>
                  <a:ext cx="499466" cy="321453"/>
                </a:xfrm>
                <a:prstGeom prst="rect">
                  <a:avLst/>
                </a:prstGeom>
                <a:blipFill>
                  <a:blip r:embed="rId7"/>
                  <a:stretch>
                    <a:fillRect l="-4878" r="-2439"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2CA6088E-7504-2199-700E-E36797DB4959}"/>
                    </a:ext>
                  </a:extLst>
                </p:cNvPr>
                <p:cNvSpPr txBox="1"/>
                <p:nvPr/>
              </p:nvSpPr>
              <p:spPr>
                <a:xfrm>
                  <a:off x="2593218" y="2516676"/>
                  <a:ext cx="479324" cy="31057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48" name="文字方塊 47">
                  <a:extLst>
                    <a:ext uri="{FF2B5EF4-FFF2-40B4-BE49-F238E27FC236}">
                      <a16:creationId xmlns:a16="http://schemas.microsoft.com/office/drawing/2014/main" id="{2CA6088E-7504-2199-700E-E36797DB4959}"/>
                    </a:ext>
                  </a:extLst>
                </p:cNvPr>
                <p:cNvSpPr txBox="1">
                  <a:spLocks noRot="1" noChangeAspect="1" noMove="1" noResize="1" noEditPoints="1" noAdjustHandles="1" noChangeArrowheads="1" noChangeShapeType="1" noTextEdit="1"/>
                </p:cNvSpPr>
                <p:nvPr/>
              </p:nvSpPr>
              <p:spPr>
                <a:xfrm>
                  <a:off x="2593218" y="2516676"/>
                  <a:ext cx="479324" cy="310573"/>
                </a:xfrm>
                <a:prstGeom prst="rect">
                  <a:avLst/>
                </a:prstGeom>
                <a:blipFill>
                  <a:blip r:embed="rId8"/>
                  <a:stretch>
                    <a:fillRect l="-5128" r="-2564" b="-7843"/>
                  </a:stretch>
                </a:blipFill>
              </p:spPr>
              <p:txBody>
                <a:bodyPr/>
                <a:lstStyle/>
                <a:p>
                  <a:r>
                    <a:rPr lang="en-US">
                      <a:noFill/>
                    </a:rPr>
                    <a:t> </a:t>
                  </a:r>
                </a:p>
              </p:txBody>
            </p:sp>
          </mc:Fallback>
        </mc:AlternateContent>
        <p:pic>
          <p:nvPicPr>
            <p:cNvPr id="39" name="圖片 38">
              <a:extLst>
                <a:ext uri="{FF2B5EF4-FFF2-40B4-BE49-F238E27FC236}">
                  <a16:creationId xmlns:a16="http://schemas.microsoft.com/office/drawing/2014/main" id="{9F4B70DE-140B-A9C0-7FDB-613022555840}"/>
                </a:ext>
              </a:extLst>
            </p:cNvPr>
            <p:cNvPicPr>
              <a:picLocks noChangeAspect="1"/>
            </p:cNvPicPr>
            <p:nvPr/>
          </p:nvPicPr>
          <p:blipFill>
            <a:blip r:embed="rId9"/>
            <a:stretch>
              <a:fillRect/>
            </a:stretch>
          </p:blipFill>
          <p:spPr>
            <a:xfrm>
              <a:off x="6828006" y="4411929"/>
              <a:ext cx="937540" cy="388723"/>
            </a:xfrm>
            <a:prstGeom prst="rect">
              <a:avLst/>
            </a:prstGeom>
          </p:spPr>
        </p:pic>
        <p:pic>
          <p:nvPicPr>
            <p:cNvPr id="41" name="圖片 40">
              <a:extLst>
                <a:ext uri="{FF2B5EF4-FFF2-40B4-BE49-F238E27FC236}">
                  <a16:creationId xmlns:a16="http://schemas.microsoft.com/office/drawing/2014/main" id="{56553875-5B61-D9F3-5F2D-5C38A8A2A2A0}"/>
                </a:ext>
              </a:extLst>
            </p:cNvPr>
            <p:cNvPicPr>
              <a:picLocks noChangeAspect="1"/>
            </p:cNvPicPr>
            <p:nvPr/>
          </p:nvPicPr>
          <p:blipFill>
            <a:blip r:embed="rId10"/>
            <a:stretch>
              <a:fillRect/>
            </a:stretch>
          </p:blipFill>
          <p:spPr>
            <a:xfrm>
              <a:off x="6854603" y="4723651"/>
              <a:ext cx="897644" cy="296657"/>
            </a:xfrm>
            <a:prstGeom prst="rect">
              <a:avLst/>
            </a:prstGeom>
          </p:spPr>
        </p:pic>
        <p:sp>
          <p:nvSpPr>
            <p:cNvPr id="68" name="矩形 67">
              <a:extLst>
                <a:ext uri="{FF2B5EF4-FFF2-40B4-BE49-F238E27FC236}">
                  <a16:creationId xmlns:a16="http://schemas.microsoft.com/office/drawing/2014/main" id="{3FE373E8-8434-F159-DA1C-6D07A46AA440}"/>
                </a:ext>
              </a:extLst>
            </p:cNvPr>
            <p:cNvSpPr/>
            <p:nvPr/>
          </p:nvSpPr>
          <p:spPr>
            <a:xfrm>
              <a:off x="989074" y="1098893"/>
              <a:ext cx="6060698" cy="49872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pic>
          <p:nvPicPr>
            <p:cNvPr id="57" name="圖片 56">
              <a:extLst>
                <a:ext uri="{FF2B5EF4-FFF2-40B4-BE49-F238E27FC236}">
                  <a16:creationId xmlns:a16="http://schemas.microsoft.com/office/drawing/2014/main" id="{D71FA4F1-5208-0ADA-1F78-2B66DBB5CB9D}"/>
                </a:ext>
              </a:extLst>
            </p:cNvPr>
            <p:cNvPicPr>
              <a:picLocks noChangeAspect="1"/>
            </p:cNvPicPr>
            <p:nvPr/>
          </p:nvPicPr>
          <p:blipFill>
            <a:blip r:embed="rId11"/>
            <a:stretch>
              <a:fillRect/>
            </a:stretch>
          </p:blipFill>
          <p:spPr>
            <a:xfrm>
              <a:off x="2943617" y="208201"/>
              <a:ext cx="1957893" cy="953337"/>
            </a:xfrm>
            <a:prstGeom prst="rect">
              <a:avLst/>
            </a:prstGeom>
          </p:spPr>
        </p:pic>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A571FA43-967B-5A34-CA85-0FE95D8C45D5}"/>
                    </a:ext>
                  </a:extLst>
                </p:cNvPr>
                <p:cNvSpPr txBox="1"/>
                <p:nvPr/>
              </p:nvSpPr>
              <p:spPr>
                <a:xfrm>
                  <a:off x="5029303" y="1680069"/>
                  <a:ext cx="2305743" cy="57291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𝒃</m:t>
                          </m:r>
                        </m:e>
                        <m:sup>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sz="1400" b="1" i="0" u="none" strike="noStrike" kern="1200" cap="none" spc="0" normalizeH="0" baseline="0" noProof="0" dirty="0">
                      <a:ln>
                        <a:noFill/>
                      </a:ln>
                      <a:solidFill>
                        <a:prstClr val="black"/>
                      </a:solidFill>
                      <a:effectLst/>
                      <a:uLnTx/>
                      <a:uFillTx/>
                      <a:latin typeface="Times New Roman"/>
                      <a:ea typeface="新細明體"/>
                      <a:cs typeface="+mn-cs"/>
                    </a:rPr>
                    <a:t> Attention(Q,K,V) </a:t>
                  </a:r>
                </a:p>
                <a:p>
                  <a:pPr marL="290513"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a:ea typeface="新細明體"/>
                      <a:cs typeface="+mn-cs"/>
                    </a:rPr>
                    <a:t>= </a:t>
                  </a:r>
                  <a14:m>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𝑺𝒐𝒇𝒕𝒎𝒂𝒙</m:t>
                      </m:r>
                      <m:d>
                        <m:dPr>
                          <m:ctrlP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𝑸</m:t>
                              </m:r>
                              <m:sSup>
                                <m:sSupPr>
                                  <m:ctrlP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𝑲</m:t>
                                  </m:r>
                                </m:e>
                                <m:sup>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𝑻</m:t>
                                  </m:r>
                                </m:sup>
                              </m:sSup>
                            </m:num>
                            <m:den>
                              <m:rad>
                                <m:radPr>
                                  <m:degHide m:val="on"/>
                                  <m:ctrlP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m:t>
                                  </m:r>
                                </m:e>
                              </m:rad>
                            </m:den>
                          </m:f>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𝑩</m:t>
                          </m:r>
                        </m:e>
                      </m:d>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𝑽</m:t>
                      </m:r>
                    </m:oMath>
                  </a14:m>
                  <a:endParaRPr kumimoji="0" lang="en-US" sz="1400" b="1"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55" name="文字方塊 54">
                  <a:extLst>
                    <a:ext uri="{FF2B5EF4-FFF2-40B4-BE49-F238E27FC236}">
                      <a16:creationId xmlns:a16="http://schemas.microsoft.com/office/drawing/2014/main" id="{A571FA43-967B-5A34-CA85-0FE95D8C45D5}"/>
                    </a:ext>
                  </a:extLst>
                </p:cNvPr>
                <p:cNvSpPr txBox="1">
                  <a:spLocks noRot="1" noChangeAspect="1" noMove="1" noResize="1" noEditPoints="1" noAdjustHandles="1" noChangeArrowheads="1" noChangeShapeType="1" noTextEdit="1"/>
                </p:cNvSpPr>
                <p:nvPr/>
              </p:nvSpPr>
              <p:spPr>
                <a:xfrm>
                  <a:off x="5029303" y="1680069"/>
                  <a:ext cx="2305743" cy="572914"/>
                </a:xfrm>
                <a:prstGeom prst="rect">
                  <a:avLst/>
                </a:prstGeom>
                <a:blipFill>
                  <a:blip r:embed="rId12"/>
                  <a:stretch>
                    <a:fillRect l="-2902" t="-8511" b="-9574"/>
                  </a:stretch>
                </a:blipFill>
              </p:spPr>
              <p:txBody>
                <a:bodyPr/>
                <a:lstStyle/>
                <a:p>
                  <a:r>
                    <a:rPr lang="en-US">
                      <a:noFill/>
                    </a:rPr>
                    <a:t> </a:t>
                  </a:r>
                </a:p>
              </p:txBody>
            </p:sp>
          </mc:Fallback>
        </mc:AlternateContent>
      </p:grpSp>
      <p:sp>
        <p:nvSpPr>
          <p:cNvPr id="86" name="矩形 85">
            <a:extLst>
              <a:ext uri="{FF2B5EF4-FFF2-40B4-BE49-F238E27FC236}">
                <a16:creationId xmlns:a16="http://schemas.microsoft.com/office/drawing/2014/main" id="{707454F0-46E6-463D-957F-CAC07DEC5AE1}"/>
              </a:ext>
            </a:extLst>
          </p:cNvPr>
          <p:cNvSpPr/>
          <p:nvPr/>
        </p:nvSpPr>
        <p:spPr>
          <a:xfrm>
            <a:off x="4071306" y="658128"/>
            <a:ext cx="3165476" cy="11008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82" name="文字方塊 81">
            <a:extLst>
              <a:ext uri="{FF2B5EF4-FFF2-40B4-BE49-F238E27FC236}">
                <a16:creationId xmlns:a16="http://schemas.microsoft.com/office/drawing/2014/main" id="{CD2D24A6-7E80-222D-4E6A-EE2B9ADF981E}"/>
              </a:ext>
            </a:extLst>
          </p:cNvPr>
          <p:cNvSpPr txBox="1"/>
          <p:nvPr/>
        </p:nvSpPr>
        <p:spPr>
          <a:xfrm>
            <a:off x="4632678" y="608835"/>
            <a:ext cx="10834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Linear Convolution</a:t>
            </a:r>
          </a:p>
        </p:txBody>
      </p:sp>
      <p:sp>
        <p:nvSpPr>
          <p:cNvPr id="81" name="文字方塊 80">
            <a:extLst>
              <a:ext uri="{FF2B5EF4-FFF2-40B4-BE49-F238E27FC236}">
                <a16:creationId xmlns:a16="http://schemas.microsoft.com/office/drawing/2014/main" id="{751C5CC0-878B-BF28-E395-A7F7FC490229}"/>
              </a:ext>
            </a:extLst>
          </p:cNvPr>
          <p:cNvSpPr txBox="1"/>
          <p:nvPr/>
        </p:nvSpPr>
        <p:spPr>
          <a:xfrm>
            <a:off x="6032388" y="1117564"/>
            <a:ext cx="108343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concatenate</a:t>
            </a:r>
          </a:p>
        </p:txBody>
      </p:sp>
      <p:cxnSp>
        <p:nvCxnSpPr>
          <p:cNvPr id="84" name="直線單箭頭接點 83">
            <a:extLst>
              <a:ext uri="{FF2B5EF4-FFF2-40B4-BE49-F238E27FC236}">
                <a16:creationId xmlns:a16="http://schemas.microsoft.com/office/drawing/2014/main" id="{7BB2F6F3-3153-7211-856D-93EBA9E73D2B}"/>
              </a:ext>
            </a:extLst>
          </p:cNvPr>
          <p:cNvCxnSpPr>
            <a:cxnSpLocks/>
          </p:cNvCxnSpPr>
          <p:nvPr/>
        </p:nvCxnSpPr>
        <p:spPr>
          <a:xfrm flipV="1">
            <a:off x="1453760" y="1513721"/>
            <a:ext cx="2475621" cy="78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829E2A81-DCB5-2D10-D8D2-903DBFF8633D}"/>
              </a:ext>
            </a:extLst>
          </p:cNvPr>
          <p:cNvCxnSpPr/>
          <p:nvPr/>
        </p:nvCxnSpPr>
        <p:spPr>
          <a:xfrm flipV="1">
            <a:off x="5460924" y="306464"/>
            <a:ext cx="0" cy="347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5B4F62B7-3B9B-C259-7F93-BD95FAF9C473}"/>
              </a:ext>
            </a:extLst>
          </p:cNvPr>
          <p:cNvCxnSpPr/>
          <p:nvPr/>
        </p:nvCxnSpPr>
        <p:spPr>
          <a:xfrm flipV="1">
            <a:off x="5460924" y="1775003"/>
            <a:ext cx="0" cy="347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CCDC24A9-8B34-E7F1-6809-8EC7CE563402}"/>
              </a:ext>
            </a:extLst>
          </p:cNvPr>
          <p:cNvCxnSpPr/>
          <p:nvPr/>
        </p:nvCxnSpPr>
        <p:spPr>
          <a:xfrm>
            <a:off x="1946538" y="2616410"/>
            <a:ext cx="334737"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27AE1909-4348-EE11-C197-D317D3A722EC}"/>
              </a:ext>
            </a:extLst>
          </p:cNvPr>
          <p:cNvCxnSpPr>
            <a:cxnSpLocks/>
          </p:cNvCxnSpPr>
          <p:nvPr/>
        </p:nvCxnSpPr>
        <p:spPr>
          <a:xfrm>
            <a:off x="1935806" y="4529376"/>
            <a:ext cx="35620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3F9FA6D8-33C8-3138-39C0-A7E240D3AEDB}"/>
              </a:ext>
            </a:extLst>
          </p:cNvPr>
          <p:cNvSpPr/>
          <p:nvPr/>
        </p:nvSpPr>
        <p:spPr>
          <a:xfrm>
            <a:off x="2308344" y="4224180"/>
            <a:ext cx="6709036" cy="235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86EFB69E-1BE4-2047-BC47-9C4EC9D8A0D6}"/>
                  </a:ext>
                </a:extLst>
              </p:cNvPr>
              <p:cNvSpPr txBox="1"/>
              <p:nvPr/>
            </p:nvSpPr>
            <p:spPr>
              <a:xfrm>
                <a:off x="4622015" y="1822150"/>
                <a:ext cx="819520" cy="28591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oMath>
                  </m:oMathPara>
                </a14:m>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5" name="文字方塊 4">
                <a:extLst>
                  <a:ext uri="{FF2B5EF4-FFF2-40B4-BE49-F238E27FC236}">
                    <a16:creationId xmlns:a16="http://schemas.microsoft.com/office/drawing/2014/main" id="{86EFB69E-1BE4-2047-BC47-9C4EC9D8A0D6}"/>
                  </a:ext>
                </a:extLst>
              </p:cNvPr>
              <p:cNvSpPr txBox="1">
                <a:spLocks noRot="1" noChangeAspect="1" noMove="1" noResize="1" noEditPoints="1" noAdjustHandles="1" noChangeArrowheads="1" noChangeShapeType="1" noTextEdit="1"/>
              </p:cNvSpPr>
              <p:nvPr/>
            </p:nvSpPr>
            <p:spPr>
              <a:xfrm>
                <a:off x="4622015" y="1822150"/>
                <a:ext cx="819520" cy="285912"/>
              </a:xfrm>
              <a:prstGeom prst="rect">
                <a:avLst/>
              </a:prstGeom>
              <a:blipFill>
                <a:blip r:embed="rId13"/>
                <a:stretch>
                  <a:fillRect l="-6667" t="-6383" r="-2222"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238DD425-5607-324D-3E14-B9F635EC7615}"/>
                  </a:ext>
                </a:extLst>
              </p:cNvPr>
              <p:cNvSpPr txBox="1"/>
              <p:nvPr/>
            </p:nvSpPr>
            <p:spPr>
              <a:xfrm>
                <a:off x="5402275" y="35776"/>
                <a:ext cx="259879" cy="28591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p>
                    </m:sSup>
                  </m:oMath>
                </a14:m>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 </a:t>
                </a:r>
              </a:p>
            </p:txBody>
          </p:sp>
        </mc:Choice>
        <mc:Fallback xmlns="">
          <p:sp>
            <p:nvSpPr>
              <p:cNvPr id="54" name="文字方塊 53">
                <a:extLst>
                  <a:ext uri="{FF2B5EF4-FFF2-40B4-BE49-F238E27FC236}">
                    <a16:creationId xmlns:a16="http://schemas.microsoft.com/office/drawing/2014/main" id="{238DD425-5607-324D-3E14-B9F635EC7615}"/>
                  </a:ext>
                </a:extLst>
              </p:cNvPr>
              <p:cNvSpPr txBox="1">
                <a:spLocks noRot="1" noChangeAspect="1" noMove="1" noResize="1" noEditPoints="1" noAdjustHandles="1" noChangeArrowheads="1" noChangeShapeType="1" noTextEdit="1"/>
              </p:cNvSpPr>
              <p:nvPr/>
            </p:nvSpPr>
            <p:spPr>
              <a:xfrm>
                <a:off x="5402275" y="35776"/>
                <a:ext cx="259879" cy="285912"/>
              </a:xfrm>
              <a:prstGeom prst="rect">
                <a:avLst/>
              </a:prstGeom>
              <a:blipFill>
                <a:blip r:embed="rId14"/>
                <a:stretch>
                  <a:fillRect l="-32558" t="-6383" b="-8511"/>
                </a:stretch>
              </a:blipFill>
            </p:spPr>
            <p:txBody>
              <a:bodyPr/>
              <a:lstStyle/>
              <a:p>
                <a:r>
                  <a:rPr lang="en-US">
                    <a:noFill/>
                  </a:rPr>
                  <a:t> </a:t>
                </a:r>
              </a:p>
            </p:txBody>
          </p:sp>
        </mc:Fallback>
      </mc:AlternateContent>
      <p:sp>
        <p:nvSpPr>
          <p:cNvPr id="6" name="矩形 5">
            <a:extLst>
              <a:ext uri="{FF2B5EF4-FFF2-40B4-BE49-F238E27FC236}">
                <a16:creationId xmlns:a16="http://schemas.microsoft.com/office/drawing/2014/main" id="{C021E58D-E09F-8762-39A0-26E0AA7EFBC9}"/>
              </a:ext>
            </a:extLst>
          </p:cNvPr>
          <p:cNvSpPr/>
          <p:nvPr/>
        </p:nvSpPr>
        <p:spPr>
          <a:xfrm>
            <a:off x="2331413" y="2522769"/>
            <a:ext cx="1423569" cy="55184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pic>
        <p:nvPicPr>
          <p:cNvPr id="58" name="圖片 57">
            <a:extLst>
              <a:ext uri="{FF2B5EF4-FFF2-40B4-BE49-F238E27FC236}">
                <a16:creationId xmlns:a16="http://schemas.microsoft.com/office/drawing/2014/main" id="{6320A08E-B174-9019-15CC-7477A0049585}"/>
              </a:ext>
            </a:extLst>
          </p:cNvPr>
          <p:cNvPicPr>
            <a:picLocks noChangeAspect="1"/>
          </p:cNvPicPr>
          <p:nvPr/>
        </p:nvPicPr>
        <p:blipFill rotWithShape="1">
          <a:blip r:embed="rId3"/>
          <a:srcRect l="3236" t="10989" r="75019" b="75228"/>
          <a:stretch/>
        </p:blipFill>
        <p:spPr>
          <a:xfrm>
            <a:off x="2356765" y="2411518"/>
            <a:ext cx="1345519" cy="659344"/>
          </a:xfrm>
          <a:prstGeom prst="rect">
            <a:avLst/>
          </a:prstGeom>
        </p:spPr>
      </p:pic>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42BE13A3-2128-BB2A-5B11-5FCE55027D91}"/>
                  </a:ext>
                </a:extLst>
              </p:cNvPr>
              <p:cNvSpPr txBox="1"/>
              <p:nvPr/>
            </p:nvSpPr>
            <p:spPr>
              <a:xfrm>
                <a:off x="2365392" y="2094207"/>
                <a:ext cx="2843087" cy="30444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𝑖𝑖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𝑞</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𝑇𝑟𝑎𝑛𝑠𝑝𝑜𝑠𝑒</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𝑘</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56" name="文字方塊 55">
                <a:extLst>
                  <a:ext uri="{FF2B5EF4-FFF2-40B4-BE49-F238E27FC236}">
                    <a16:creationId xmlns:a16="http://schemas.microsoft.com/office/drawing/2014/main" id="{42BE13A3-2128-BB2A-5B11-5FCE55027D91}"/>
                  </a:ext>
                </a:extLst>
              </p:cNvPr>
              <p:cNvSpPr txBox="1">
                <a:spLocks noRot="1" noChangeAspect="1" noMove="1" noResize="1" noEditPoints="1" noAdjustHandles="1" noChangeArrowheads="1" noChangeShapeType="1" noTextEdit="1"/>
              </p:cNvSpPr>
              <p:nvPr/>
            </p:nvSpPr>
            <p:spPr>
              <a:xfrm>
                <a:off x="2365392" y="2094207"/>
                <a:ext cx="2843087" cy="304442"/>
              </a:xfrm>
              <a:prstGeom prst="rect">
                <a:avLst/>
              </a:prstGeom>
              <a:blipFill>
                <a:blip r:embed="rId15"/>
                <a:stretch>
                  <a:fillRect l="-1717" t="-4082" r="-3648" b="-30612"/>
                </a:stretch>
              </a:blipFill>
            </p:spPr>
            <p:txBody>
              <a:bodyPr/>
              <a:lstStyle/>
              <a:p>
                <a:r>
                  <a:rPr lang="en-US">
                    <a:noFill/>
                  </a:rPr>
                  <a:t> </a:t>
                </a:r>
              </a:p>
            </p:txBody>
          </p:sp>
        </mc:Fallback>
      </mc:AlternateContent>
      <p:sp>
        <p:nvSpPr>
          <p:cNvPr id="85" name="矩形 84">
            <a:extLst>
              <a:ext uri="{FF2B5EF4-FFF2-40B4-BE49-F238E27FC236}">
                <a16:creationId xmlns:a16="http://schemas.microsoft.com/office/drawing/2014/main" id="{778B40EE-9810-EF7F-487E-25AD5741104B}"/>
              </a:ext>
            </a:extLst>
          </p:cNvPr>
          <p:cNvSpPr/>
          <p:nvPr/>
        </p:nvSpPr>
        <p:spPr>
          <a:xfrm>
            <a:off x="2308345" y="2067963"/>
            <a:ext cx="6708656" cy="2168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FFA47AF3-B11C-A2C7-858F-4EA451051D30}"/>
                  </a:ext>
                </a:extLst>
              </p:cNvPr>
              <p:cNvSpPr txBox="1"/>
              <p:nvPr/>
            </p:nvSpPr>
            <p:spPr>
              <a:xfrm>
                <a:off x="61411" y="4896796"/>
                <a:ext cx="2302998" cy="5964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Attention(Q,K,V)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𝑆𝑜𝑓𝑡𝑚𝑎𝑥</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m:t>
                                </m:r>
                              </m:sup>
                            </m:sSup>
                          </m:num>
                          <m:den>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rad>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𝐵</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oMath>
                </a14:m>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59" name="文字方塊 58">
                <a:extLst>
                  <a:ext uri="{FF2B5EF4-FFF2-40B4-BE49-F238E27FC236}">
                    <a16:creationId xmlns:a16="http://schemas.microsoft.com/office/drawing/2014/main" id="{FFA47AF3-B11C-A2C7-858F-4EA451051D30}"/>
                  </a:ext>
                </a:extLst>
              </p:cNvPr>
              <p:cNvSpPr txBox="1">
                <a:spLocks noRot="1" noChangeAspect="1" noMove="1" noResize="1" noEditPoints="1" noAdjustHandles="1" noChangeArrowheads="1" noChangeShapeType="1" noTextEdit="1"/>
              </p:cNvSpPr>
              <p:nvPr/>
            </p:nvSpPr>
            <p:spPr>
              <a:xfrm>
                <a:off x="61411" y="4896796"/>
                <a:ext cx="2302998" cy="596445"/>
              </a:xfrm>
              <a:prstGeom prst="rect">
                <a:avLst/>
              </a:prstGeom>
              <a:blipFill>
                <a:blip r:embed="rId16"/>
                <a:stretch>
                  <a:fillRect l="-4762" t="-9184" b="-3061"/>
                </a:stretch>
              </a:blipFill>
            </p:spPr>
            <p:txBody>
              <a:bodyPr/>
              <a:lstStyle/>
              <a:p>
                <a:r>
                  <a:rPr lang="zh-TW" altLang="en-US">
                    <a:noFill/>
                  </a:rPr>
                  <a:t> </a:t>
                </a:r>
              </a:p>
            </p:txBody>
          </p:sp>
        </mc:Fallback>
      </mc:AlternateContent>
      <p:sp>
        <p:nvSpPr>
          <p:cNvPr id="61" name="文字方塊 60">
            <a:extLst>
              <a:ext uri="{FF2B5EF4-FFF2-40B4-BE49-F238E27FC236}">
                <a16:creationId xmlns:a16="http://schemas.microsoft.com/office/drawing/2014/main" id="{883B3B39-B973-8266-1EDD-D427817211A8}"/>
              </a:ext>
            </a:extLst>
          </p:cNvPr>
          <p:cNvSpPr txBox="1"/>
          <p:nvPr/>
        </p:nvSpPr>
        <p:spPr>
          <a:xfrm>
            <a:off x="2234726" y="6348813"/>
            <a:ext cx="2103006" cy="523220"/>
          </a:xfrm>
          <a:prstGeom prst="rect">
            <a:avLst/>
          </a:prstGeom>
          <a:noFill/>
        </p:spPr>
        <p:txBody>
          <a:bodyPr wrap="square" rtlCol="0">
            <a:spAutoFit/>
          </a:bodyPr>
          <a:lstStyle/>
          <a:p>
            <a:pPr marL="234950" marR="0" lvl="0" indent="-234950" algn="l" defTabSz="914400" rtl="0" eaLnBrk="1" fontAlgn="auto" latinLnBrk="0" hangingPunct="1">
              <a:lnSpc>
                <a:spcPct val="100000"/>
              </a:lnSpc>
              <a:spcBef>
                <a:spcPts val="0"/>
              </a:spcBef>
              <a:spcAft>
                <a:spcPts val="0"/>
              </a:spcAft>
              <a:buClrTx/>
              <a:buSzTx/>
              <a:buFontTx/>
              <a:buNone/>
              <a:tabLst>
                <a:tab pos="234950" algn="l"/>
              </a:tabLst>
              <a:defRPr/>
            </a:pPr>
            <a:r>
              <a:rPr kumimoji="0" lang="en-US" sz="1400" b="1" i="0" u="none" strike="noStrike" kern="1200" cap="none" spc="0" normalizeH="0" baseline="0" noProof="0" dirty="0">
                <a:ln>
                  <a:noFill/>
                </a:ln>
                <a:solidFill>
                  <a:prstClr val="black"/>
                </a:solidFill>
                <a:effectLst/>
                <a:uLnTx/>
                <a:uFillTx/>
                <a:latin typeface="Times New Roman"/>
                <a:ea typeface="新細明體"/>
                <a:cs typeface="+mn-cs"/>
              </a:rPr>
              <a:t>W: Linear Convolution </a:t>
            </a:r>
            <a:r>
              <a:rPr kumimoji="0" lang="zh-CN" altLang="en-US" sz="1400" b="1" i="0" u="none" strike="noStrike" kern="1200" cap="none" spc="0" normalizeH="0" baseline="0" noProof="0" dirty="0">
                <a:ln>
                  <a:noFill/>
                </a:ln>
                <a:solidFill>
                  <a:prstClr val="black"/>
                </a:solidFill>
                <a:effectLst/>
                <a:uLnTx/>
                <a:uFillTx/>
                <a:latin typeface="Times New Roman"/>
                <a:ea typeface="新細明體"/>
                <a:cs typeface="+mn-cs"/>
              </a:rPr>
              <a:t>（</a:t>
            </a:r>
            <a:r>
              <a:rPr kumimoji="0" lang="en-US" altLang="zh-CN" sz="1400" b="1" i="0" u="none" strike="noStrike" kern="1200" cap="none" spc="0" normalizeH="0" baseline="0" noProof="0" dirty="0">
                <a:ln>
                  <a:noFill/>
                </a:ln>
                <a:solidFill>
                  <a:prstClr val="black"/>
                </a:solidFill>
                <a:effectLst/>
                <a:uLnTx/>
                <a:uFillTx/>
                <a:latin typeface="Times New Roman"/>
                <a:ea typeface="新細明體"/>
                <a:cs typeface="+mn-cs"/>
              </a:rPr>
              <a:t>Transform)</a:t>
            </a:r>
            <a:endParaRPr kumimoji="0" lang="en-US" sz="1400" b="1"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62" name="文字方塊 61">
            <a:extLst>
              <a:ext uri="{FF2B5EF4-FFF2-40B4-BE49-F238E27FC236}">
                <a16:creationId xmlns:a16="http://schemas.microsoft.com/office/drawing/2014/main" id="{7570B6D9-EB81-1240-3FAA-F2491F39BF66}"/>
              </a:ext>
            </a:extLst>
          </p:cNvPr>
          <p:cNvSpPr txBox="1"/>
          <p:nvPr/>
        </p:nvSpPr>
        <p:spPr>
          <a:xfrm>
            <a:off x="2092444" y="4886767"/>
            <a:ext cx="11841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234950" algn="l"/>
              </a:tabLst>
              <a:defRPr/>
            </a:pPr>
            <a:r>
              <a:rPr kumimoji="0" lang="en-US" sz="1400" b="1" i="0" u="none" strike="noStrike" kern="1200" cap="none" spc="0" normalizeH="0" baseline="0" noProof="0" dirty="0">
                <a:ln>
                  <a:noFill/>
                </a:ln>
                <a:solidFill>
                  <a:prstClr val="black"/>
                </a:solidFill>
                <a:effectLst/>
                <a:uLnTx/>
                <a:uFillTx/>
                <a:latin typeface="Times New Roman"/>
                <a:ea typeface="新細明體"/>
                <a:cs typeface="+mn-cs"/>
              </a:rPr>
              <a:t>Attention head </a:t>
            </a:r>
            <a:r>
              <a:rPr kumimoji="0" lang="en-US" sz="1400" b="1" i="1" u="none" strike="noStrike" kern="1200" cap="none" spc="0" normalizeH="0" baseline="0" noProof="0" dirty="0">
                <a:ln>
                  <a:noFill/>
                </a:ln>
                <a:solidFill>
                  <a:prstClr val="black"/>
                </a:solidFill>
                <a:effectLst/>
                <a:uLnTx/>
                <a:uFillTx/>
                <a:latin typeface="Times New Roman"/>
                <a:ea typeface="新細明體"/>
                <a:cs typeface="+mn-cs"/>
              </a:rPr>
              <a:t>h = 2</a:t>
            </a: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57F90661-CABD-305B-90BB-66461A7C26D5}"/>
                  </a:ext>
                </a:extLst>
              </p:cNvPr>
              <p:cNvSpPr txBox="1"/>
              <p:nvPr/>
            </p:nvSpPr>
            <p:spPr>
              <a:xfrm>
                <a:off x="4704011" y="5941874"/>
                <a:ext cx="1328377" cy="3782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Input: </a:t>
                </a:r>
                <a14:m>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sup>
                    </m:sSup>
                  </m:oMath>
                </a14:m>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4" name="文字方塊 3">
                <a:extLst>
                  <a:ext uri="{FF2B5EF4-FFF2-40B4-BE49-F238E27FC236}">
                    <a16:creationId xmlns:a16="http://schemas.microsoft.com/office/drawing/2014/main" id="{57F90661-CABD-305B-90BB-66461A7C26D5}"/>
                  </a:ext>
                </a:extLst>
              </p:cNvPr>
              <p:cNvSpPr txBox="1">
                <a:spLocks noRot="1" noChangeAspect="1" noMove="1" noResize="1" noEditPoints="1" noAdjustHandles="1" noChangeArrowheads="1" noChangeShapeType="1" noTextEdit="1"/>
              </p:cNvSpPr>
              <p:nvPr/>
            </p:nvSpPr>
            <p:spPr>
              <a:xfrm>
                <a:off x="4704011" y="5941874"/>
                <a:ext cx="1328377" cy="378245"/>
              </a:xfrm>
              <a:prstGeom prst="rect">
                <a:avLst/>
              </a:prstGeom>
              <a:blipFill>
                <a:blip r:embed="rId17"/>
                <a:stretch>
                  <a:fillRect l="-4128" t="-6452" b="-25806"/>
                </a:stretch>
              </a:blipFill>
            </p:spPr>
            <p:txBody>
              <a:bodyPr/>
              <a:lstStyle/>
              <a:p>
                <a:r>
                  <a:rPr lang="en-US">
                    <a:noFill/>
                  </a:rPr>
                  <a:t> </a:t>
                </a:r>
              </a:p>
            </p:txBody>
          </p:sp>
        </mc:Fallback>
      </mc:AlternateContent>
      <p:sp>
        <p:nvSpPr>
          <p:cNvPr id="44" name="文字方塊 43">
            <a:extLst>
              <a:ext uri="{FF2B5EF4-FFF2-40B4-BE49-F238E27FC236}">
                <a16:creationId xmlns:a16="http://schemas.microsoft.com/office/drawing/2014/main" id="{8C47BF2A-386A-1A21-B885-DC781011B755}"/>
              </a:ext>
            </a:extLst>
          </p:cNvPr>
          <p:cNvSpPr txBox="1"/>
          <p:nvPr/>
        </p:nvSpPr>
        <p:spPr>
          <a:xfrm>
            <a:off x="4433868" y="6384248"/>
            <a:ext cx="10838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2 patches</a:t>
            </a:r>
          </a:p>
        </p:txBody>
      </p:sp>
      <p:sp>
        <p:nvSpPr>
          <p:cNvPr id="9" name="文字方塊 8">
            <a:extLst>
              <a:ext uri="{FF2B5EF4-FFF2-40B4-BE49-F238E27FC236}">
                <a16:creationId xmlns:a16="http://schemas.microsoft.com/office/drawing/2014/main" id="{1E379498-E8D5-A10A-AACA-023B43051B28}"/>
              </a:ext>
            </a:extLst>
          </p:cNvPr>
          <p:cNvSpPr txBox="1"/>
          <p:nvPr/>
        </p:nvSpPr>
        <p:spPr>
          <a:xfrm>
            <a:off x="1714042" y="2902939"/>
            <a:ext cx="89080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234950" algn="l"/>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Attention head = 2 = as feature maps</a:t>
            </a:r>
          </a:p>
        </p:txBody>
      </p:sp>
      <p:sp>
        <p:nvSpPr>
          <p:cNvPr id="10" name="文字方塊 9">
            <a:extLst>
              <a:ext uri="{FF2B5EF4-FFF2-40B4-BE49-F238E27FC236}">
                <a16:creationId xmlns:a16="http://schemas.microsoft.com/office/drawing/2014/main" id="{7FF05AF9-4A83-57E5-6328-5C0BECBCB44E}"/>
              </a:ext>
            </a:extLst>
          </p:cNvPr>
          <p:cNvSpPr txBox="1"/>
          <p:nvPr/>
        </p:nvSpPr>
        <p:spPr>
          <a:xfrm>
            <a:off x="5742623" y="528561"/>
            <a:ext cx="6936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234950" algn="l"/>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Attention head = 2</a:t>
            </a:r>
          </a:p>
        </p:txBody>
      </p:sp>
      <p:sp>
        <p:nvSpPr>
          <p:cNvPr id="20" name="矩形 19">
            <a:extLst>
              <a:ext uri="{FF2B5EF4-FFF2-40B4-BE49-F238E27FC236}">
                <a16:creationId xmlns:a16="http://schemas.microsoft.com/office/drawing/2014/main" id="{4179F36D-34A0-319F-17F0-2A6FA6362BD5}"/>
              </a:ext>
            </a:extLst>
          </p:cNvPr>
          <p:cNvSpPr/>
          <p:nvPr/>
        </p:nvSpPr>
        <p:spPr>
          <a:xfrm>
            <a:off x="5007" y="-23964"/>
            <a:ext cx="548098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1.2.2 Related Works: MSA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Attention Mechanism: Multi-Head Self-Attention (MSA)</a:t>
            </a:r>
            <a:endParaRPr kumimoji="0" lang="zh-TW" altLang="en-US"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2" name="圖片 1">
            <a:extLst>
              <a:ext uri="{FF2B5EF4-FFF2-40B4-BE49-F238E27FC236}">
                <a16:creationId xmlns:a16="http://schemas.microsoft.com/office/drawing/2014/main" id="{EC5744B8-7C16-3541-EE86-8AED53C75CB7}"/>
              </a:ext>
            </a:extLst>
          </p:cNvPr>
          <p:cNvPicPr>
            <a:picLocks noChangeAspect="1"/>
          </p:cNvPicPr>
          <p:nvPr/>
        </p:nvPicPr>
        <p:blipFill>
          <a:blip r:embed="rId18"/>
          <a:stretch>
            <a:fillRect/>
          </a:stretch>
        </p:blipFill>
        <p:spPr>
          <a:xfrm>
            <a:off x="6300330" y="1927795"/>
            <a:ext cx="780206" cy="338774"/>
          </a:xfrm>
          <a:prstGeom prst="rect">
            <a:avLst/>
          </a:prstGeom>
          <a:ln w="19050">
            <a:solidFill>
              <a:srgbClr val="00B0F0"/>
            </a:solidFill>
          </a:ln>
        </p:spPr>
      </p:pic>
      <p:sp>
        <p:nvSpPr>
          <p:cNvPr id="11" name="文字方塊 10">
            <a:extLst>
              <a:ext uri="{FF2B5EF4-FFF2-40B4-BE49-F238E27FC236}">
                <a16:creationId xmlns:a16="http://schemas.microsoft.com/office/drawing/2014/main" id="{39022D76-C485-57FE-1187-68C00E9EA815}"/>
              </a:ext>
            </a:extLst>
          </p:cNvPr>
          <p:cNvSpPr txBox="1"/>
          <p:nvPr/>
        </p:nvSpPr>
        <p:spPr>
          <a:xfrm>
            <a:off x="6232485" y="2029047"/>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67315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B487F39-85C9-A802-A4D9-BE20A6C3B684}"/>
              </a:ext>
            </a:extLst>
          </p:cNvPr>
          <p:cNvSpPr txBox="1"/>
          <p:nvPr/>
        </p:nvSpPr>
        <p:spPr>
          <a:xfrm>
            <a:off x="50698" y="5695815"/>
            <a:ext cx="7086600" cy="1200329"/>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Problem of </a:t>
            </a:r>
            <a:r>
              <a:rPr kumimoji="0" lang="en-US" sz="1200" b="0" i="0" u="none" strike="noStrike" kern="1200" cap="none" spc="0" normalizeH="0" baseline="0" noProof="0" dirty="0" err="1">
                <a:ln>
                  <a:noFill/>
                </a:ln>
                <a:solidFill>
                  <a:prstClr val="black"/>
                </a:solidFill>
                <a:effectLst/>
                <a:uLnTx/>
                <a:uFillTx/>
                <a:latin typeface="Times New Roman"/>
                <a:ea typeface="新細明體"/>
                <a:cs typeface="+mn-cs"/>
              </a:rPr>
              <a:t>ViT</a:t>
            </a: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 </a:t>
            </a:r>
          </a:p>
          <a:p>
            <a:pPr marL="180975" marR="0" lvl="0" indent="-180975"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1) </a:t>
            </a: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rPr>
              <a:t>The </a:t>
            </a:r>
            <a:r>
              <a:rPr kumimoji="0" lang="en-US" altLang="zh-CN" sz="1200" b="0" i="0" u="none" strike="noStrike" kern="1200" cap="none" spc="0" normalizeH="0" baseline="0" noProof="0" dirty="0">
                <a:ln>
                  <a:noFill/>
                </a:ln>
                <a:solidFill>
                  <a:srgbClr val="FF0000"/>
                </a:solidFill>
                <a:effectLst/>
                <a:uLnTx/>
                <a:uFillTx/>
                <a:latin typeface="Times New Roman"/>
                <a:ea typeface="新細明體"/>
                <a:cs typeface="+mn-cs"/>
              </a:rPr>
              <a:t>number</a:t>
            </a: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rPr>
              <a:t> of patch </a:t>
            </a:r>
            <a:r>
              <a:rPr kumimoji="0" lang="en-US" altLang="zh-CN" sz="1200" b="0" i="0" u="none" strike="noStrike" kern="1200" cap="none" spc="0" normalizeH="0" baseline="0" noProof="0" dirty="0">
                <a:ln>
                  <a:noFill/>
                </a:ln>
                <a:solidFill>
                  <a:srgbClr val="FF0000"/>
                </a:solidFill>
                <a:effectLst/>
                <a:uLnTx/>
                <a:uFillTx/>
                <a:latin typeface="Times New Roman"/>
                <a:ea typeface="新細明體"/>
                <a:cs typeface="+mn-cs"/>
              </a:rPr>
              <a:t>depend on</a:t>
            </a: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rPr>
              <a:t> the </a:t>
            </a:r>
            <a:r>
              <a:rPr kumimoji="0" lang="en-US" altLang="zh-CN" sz="1200" b="0" i="0" u="none" strike="noStrike" kern="1200" cap="none" spc="0" normalizeH="0" baseline="0" noProof="0" dirty="0">
                <a:ln>
                  <a:noFill/>
                </a:ln>
                <a:solidFill>
                  <a:srgbClr val="FF0000"/>
                </a:solidFill>
                <a:effectLst/>
                <a:uLnTx/>
                <a:uFillTx/>
                <a:latin typeface="Times New Roman"/>
                <a:ea typeface="新細明體"/>
                <a:cs typeface="+mn-cs"/>
              </a:rPr>
              <a:t>size</a:t>
            </a: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rPr>
              <a:t> of the image and the patch. </a:t>
            </a:r>
          </a:p>
          <a:p>
            <a:pPr marL="180975" marR="0" lvl="0" indent="-180975"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rPr>
              <a:t>	- Ex: Image size= 256x256 ,    Patch size= 16x16 pixels </a:t>
            </a: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Patch number = 16</a:t>
            </a:r>
          </a:p>
          <a:p>
            <a:pPr marL="180975" marR="0" lvl="0" indent="-180975"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rPr>
              <a:t>	        Image size= 1264x1264 , Patch size= 16x16 pixels </a:t>
            </a: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Patch number = 79</a:t>
            </a:r>
          </a:p>
          <a:p>
            <a:pPr marL="180975" marR="0" lvl="0" indent="-180975"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2) To extract </a:t>
            </a:r>
            <a:r>
              <a:rPr kumimoji="0" lang="en-US" altLang="zh-CN" sz="1200" b="0" i="0" u="none" strike="noStrike" kern="1200" cap="none" spc="0" normalizeH="0" baseline="0" noProof="0" dirty="0">
                <a:ln>
                  <a:noFill/>
                </a:ln>
                <a:solidFill>
                  <a:srgbClr val="FF0000"/>
                </a:solidFill>
                <a:effectLst/>
                <a:uLnTx/>
                <a:uFillTx/>
                <a:latin typeface="Times New Roman"/>
                <a:ea typeface="新細明體"/>
                <a:cs typeface="+mn-cs"/>
                <a:sym typeface="Wingdings" panose="05000000000000000000" pitchFamily="2" charset="2"/>
              </a:rPr>
              <a:t>smaller feature </a:t>
            </a: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of input image, we need </a:t>
            </a:r>
            <a:r>
              <a:rPr kumimoji="0" lang="en-US" altLang="zh-CN" sz="1200" b="0" i="0" u="none" strike="noStrike" kern="1200" cap="none" spc="0" normalizeH="0" baseline="0" noProof="0" dirty="0">
                <a:ln>
                  <a:noFill/>
                </a:ln>
                <a:solidFill>
                  <a:srgbClr val="FF0000"/>
                </a:solidFill>
                <a:effectLst/>
                <a:uLnTx/>
                <a:uFillTx/>
                <a:latin typeface="Times New Roman"/>
                <a:ea typeface="新細明體"/>
                <a:cs typeface="+mn-cs"/>
                <a:sym typeface="Wingdings" panose="05000000000000000000" pitchFamily="2" charset="2"/>
              </a:rPr>
              <a:t>smaller size </a:t>
            </a: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patches. Which mean </a:t>
            </a:r>
            <a:r>
              <a:rPr kumimoji="0" lang="en-US" altLang="zh-CN" sz="1200" b="0" i="0" u="none" strike="noStrike" kern="1200" cap="none" spc="0" normalizeH="0" baseline="0" noProof="0" dirty="0">
                <a:ln>
                  <a:noFill/>
                </a:ln>
                <a:solidFill>
                  <a:srgbClr val="FF0000"/>
                </a:solidFill>
                <a:effectLst/>
                <a:uLnTx/>
                <a:uFillTx/>
                <a:latin typeface="Times New Roman"/>
                <a:ea typeface="新細明體"/>
                <a:cs typeface="+mn-cs"/>
                <a:sym typeface="Wingdings" panose="05000000000000000000" pitchFamily="2" charset="2"/>
              </a:rPr>
              <a:t>increase</a:t>
            </a: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the patch </a:t>
            </a:r>
            <a:r>
              <a:rPr kumimoji="0" lang="en-US" altLang="zh-CN" sz="1200" b="0" i="0" u="none" strike="noStrike" kern="1200" cap="none" spc="0" normalizeH="0" baseline="0" noProof="0" dirty="0">
                <a:ln>
                  <a:noFill/>
                </a:ln>
                <a:solidFill>
                  <a:srgbClr val="FF0000"/>
                </a:solidFill>
                <a:effectLst/>
                <a:uLnTx/>
                <a:uFillTx/>
                <a:latin typeface="Times New Roman"/>
                <a:ea typeface="新細明體"/>
                <a:cs typeface="+mn-cs"/>
                <a:sym typeface="Wingdings" panose="05000000000000000000" pitchFamily="2" charset="2"/>
              </a:rPr>
              <a:t>number</a:t>
            </a: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a:t>
            </a:r>
            <a:endParaRPr kumimoji="0" lang="en-US" sz="12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 name="標題 1">
            <a:extLst>
              <a:ext uri="{FF2B5EF4-FFF2-40B4-BE49-F238E27FC236}">
                <a16:creationId xmlns:a16="http://schemas.microsoft.com/office/drawing/2014/main" id="{A905CFA6-1FD1-4AF8-B710-D31D90638341}"/>
              </a:ext>
            </a:extLst>
          </p:cNvPr>
          <p:cNvSpPr>
            <a:spLocks noGrp="1"/>
          </p:cNvSpPr>
          <p:nvPr>
            <p:ph type="title"/>
          </p:nvPr>
        </p:nvSpPr>
        <p:spPr>
          <a:xfrm>
            <a:off x="0" y="-58992"/>
            <a:ext cx="9144000" cy="516583"/>
          </a:xfrm>
        </p:spPr>
        <p:txBody>
          <a:bodyPr/>
          <a:lstStyle/>
          <a:p>
            <a:r>
              <a:rPr lang="en-US" altLang="zh-TW" dirty="0"/>
              <a:t>1.2.3 Related Works [7] – </a:t>
            </a:r>
            <a:r>
              <a:rPr lang="en-US" altLang="zh-TW" dirty="0" err="1"/>
              <a:t>ViT</a:t>
            </a:r>
            <a:r>
              <a:rPr lang="en-US" altLang="zh-TW" dirty="0"/>
              <a:t> (1/3)</a:t>
            </a:r>
            <a:endParaRPr lang="zh-TW" altLang="en-US" dirty="0"/>
          </a:p>
        </p:txBody>
      </p:sp>
      <p:sp>
        <p:nvSpPr>
          <p:cNvPr id="4" name="投影片編號版面配置區 3">
            <a:extLst>
              <a:ext uri="{FF2B5EF4-FFF2-40B4-BE49-F238E27FC236}">
                <a16:creationId xmlns:a16="http://schemas.microsoft.com/office/drawing/2014/main" id="{60205D2D-1E69-46CF-8CEC-BEC6AF243D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新細明體"/>
              <a:cs typeface="+mn-cs"/>
            </a:endParaRPr>
          </a:p>
        </p:txBody>
      </p:sp>
      <p:pic>
        <p:nvPicPr>
          <p:cNvPr id="10" name="圖片 9">
            <a:extLst>
              <a:ext uri="{FF2B5EF4-FFF2-40B4-BE49-F238E27FC236}">
                <a16:creationId xmlns:a16="http://schemas.microsoft.com/office/drawing/2014/main" id="{F73B5C30-E3FE-220B-4EC7-69830EF96D38}"/>
              </a:ext>
            </a:extLst>
          </p:cNvPr>
          <p:cNvPicPr>
            <a:picLocks noChangeAspect="1"/>
          </p:cNvPicPr>
          <p:nvPr/>
        </p:nvPicPr>
        <p:blipFill>
          <a:blip r:embed="rId3"/>
          <a:stretch>
            <a:fillRect/>
          </a:stretch>
        </p:blipFill>
        <p:spPr>
          <a:xfrm>
            <a:off x="552450" y="620370"/>
            <a:ext cx="8039100" cy="4181475"/>
          </a:xfrm>
          <a:prstGeom prst="rect">
            <a:avLst/>
          </a:prstGeom>
        </p:spPr>
      </p:pic>
      <p:sp>
        <p:nvSpPr>
          <p:cNvPr id="11" name="文字方塊 1">
            <a:extLst>
              <a:ext uri="{FF2B5EF4-FFF2-40B4-BE49-F238E27FC236}">
                <a16:creationId xmlns:a16="http://schemas.microsoft.com/office/drawing/2014/main" id="{6273AA52-BDCC-7480-233D-ABD2EF2DA0F8}"/>
              </a:ext>
            </a:extLst>
          </p:cNvPr>
          <p:cNvSpPr txBox="1"/>
          <p:nvPr/>
        </p:nvSpPr>
        <p:spPr>
          <a:xfrm>
            <a:off x="74643" y="327829"/>
            <a:ext cx="331532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a:cs typeface="Times New Roman" panose="02020603050405020304" pitchFamily="18" charset="0"/>
              </a:rPr>
              <a:t>Vision Transformer (ViT) </a:t>
            </a:r>
            <a:r>
              <a:rPr kumimoji="0" lang="en-US" altLang="zh-TW" sz="1800" b="0" i="0" u="none" strike="noStrike" kern="1200" cap="none" spc="0" normalizeH="0" baseline="0" noProof="0" dirty="0">
                <a:ln>
                  <a:noFill/>
                </a:ln>
                <a:solidFill>
                  <a:prstClr val="black"/>
                </a:solidFill>
                <a:effectLst/>
                <a:uLnTx/>
                <a:uFillTx/>
                <a:latin typeface="Times New Roman"/>
                <a:ea typeface="新細明體"/>
                <a:cs typeface="+mn-cs"/>
              </a:rPr>
              <a:t>[7]</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a:cs typeface="Times New Roman" panose="02020603050405020304" pitchFamily="18" charset="0"/>
            </a:endParaRPr>
          </a:p>
        </p:txBody>
      </p:sp>
      <p:sp>
        <p:nvSpPr>
          <p:cNvPr id="12" name="文字方塊 11">
            <a:extLst>
              <a:ext uri="{FF2B5EF4-FFF2-40B4-BE49-F238E27FC236}">
                <a16:creationId xmlns:a16="http://schemas.microsoft.com/office/drawing/2014/main" id="{1B25E8F1-4553-C765-7DE3-AE24A21ABDFD}"/>
              </a:ext>
            </a:extLst>
          </p:cNvPr>
          <p:cNvSpPr txBox="1"/>
          <p:nvPr/>
        </p:nvSpPr>
        <p:spPr>
          <a:xfrm>
            <a:off x="121745" y="5051810"/>
            <a:ext cx="2013164" cy="400110"/>
          </a:xfrm>
          <a:prstGeom prst="rect">
            <a:avLst/>
          </a:prstGeom>
          <a:noFill/>
        </p:spPr>
        <p:txBody>
          <a:bodyPr wrap="square" rtlCol="0">
            <a:spAutoFit/>
          </a:bodyPr>
          <a:lstStyle/>
          <a:p>
            <a:pPr marL="90488" marR="0" lvl="0" indent="-90488"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1.1.1 </a:t>
            </a: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Tokenize: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Separate image to (</a:t>
            </a:r>
            <a:r>
              <a:rPr kumimoji="0" lang="en-US" sz="1000" b="0" i="1" u="none" strike="noStrike" kern="1200" cap="none" spc="0" normalizeH="0" baseline="0" noProof="0" dirty="0" err="1">
                <a:ln>
                  <a:noFill/>
                </a:ln>
                <a:solidFill>
                  <a:prstClr val="black"/>
                </a:solidFill>
                <a:effectLst/>
                <a:uLnTx/>
                <a:uFillTx/>
                <a:latin typeface="Times New Roman"/>
                <a:ea typeface="新細明體"/>
                <a:cs typeface="+mn-cs"/>
              </a:rPr>
              <a:t>PxP</a:t>
            </a:r>
            <a:r>
              <a:rPr kumimoji="0" lang="en-US" sz="1000" b="0" i="1" u="none" strike="noStrike" kern="1200" cap="none" spc="0" normalizeH="0" baseline="0" noProof="0" dirty="0">
                <a:ln>
                  <a:noFill/>
                </a:ln>
                <a:solidFill>
                  <a:prstClr val="black"/>
                </a:solidFill>
                <a:effectLst/>
                <a:uLnTx/>
                <a:uFillTx/>
                <a:latin typeface="Times New Roman"/>
                <a:ea typeface="新細明體"/>
                <a:cs typeface="+mn-cs"/>
              </a:rPr>
              <a:t>-pixel</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patches, </a:t>
            </a:r>
            <a:r>
              <a:rPr kumimoji="0" lang="en-US" sz="1000" b="0" i="1" u="none" strike="noStrike" kern="1200" cap="none" spc="0" normalizeH="0" baseline="0" noProof="0" dirty="0">
                <a:ln>
                  <a:noFill/>
                </a:ln>
                <a:solidFill>
                  <a:prstClr val="black"/>
                </a:solidFill>
                <a:effectLst/>
                <a:uLnTx/>
                <a:uFillTx/>
                <a:latin typeface="Times New Roman"/>
                <a:ea typeface="新細明體"/>
                <a:cs typeface="+mn-cs"/>
              </a:rPr>
              <a:t>P=16</a:t>
            </a:r>
          </a:p>
        </p:txBody>
      </p:sp>
      <p:sp>
        <p:nvSpPr>
          <p:cNvPr id="13" name="左大括弧 12">
            <a:extLst>
              <a:ext uri="{FF2B5EF4-FFF2-40B4-BE49-F238E27FC236}">
                <a16:creationId xmlns:a16="http://schemas.microsoft.com/office/drawing/2014/main" id="{39289CEE-97BE-3F8A-F2D2-682107F40D96}"/>
              </a:ext>
            </a:extLst>
          </p:cNvPr>
          <p:cNvSpPr/>
          <p:nvPr/>
        </p:nvSpPr>
        <p:spPr>
          <a:xfrm>
            <a:off x="431800" y="3644500"/>
            <a:ext cx="166369" cy="87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4" name="左大括弧 13">
            <a:extLst>
              <a:ext uri="{FF2B5EF4-FFF2-40B4-BE49-F238E27FC236}">
                <a16:creationId xmlns:a16="http://schemas.microsoft.com/office/drawing/2014/main" id="{521E40E9-9E6F-497A-32B7-CBB6379EDC82}"/>
              </a:ext>
            </a:extLst>
          </p:cNvPr>
          <p:cNvSpPr/>
          <p:nvPr/>
        </p:nvSpPr>
        <p:spPr>
          <a:xfrm rot="16200000">
            <a:off x="1016001" y="4196452"/>
            <a:ext cx="166369" cy="87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5" name="文字方塊 14">
            <a:extLst>
              <a:ext uri="{FF2B5EF4-FFF2-40B4-BE49-F238E27FC236}">
                <a16:creationId xmlns:a16="http://schemas.microsoft.com/office/drawing/2014/main" id="{51EFA82D-22AB-3BFE-E8DB-32210BB0813B}"/>
              </a:ext>
            </a:extLst>
          </p:cNvPr>
          <p:cNvSpPr txBox="1"/>
          <p:nvPr/>
        </p:nvSpPr>
        <p:spPr>
          <a:xfrm>
            <a:off x="233956" y="3949375"/>
            <a:ext cx="27764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Times New Roman"/>
                <a:ea typeface="新細明體"/>
                <a:cs typeface="+mn-cs"/>
              </a:rPr>
              <a:t>H</a:t>
            </a:r>
          </a:p>
        </p:txBody>
      </p:sp>
      <p:sp>
        <p:nvSpPr>
          <p:cNvPr id="16" name="文字方塊 15">
            <a:extLst>
              <a:ext uri="{FF2B5EF4-FFF2-40B4-BE49-F238E27FC236}">
                <a16:creationId xmlns:a16="http://schemas.microsoft.com/office/drawing/2014/main" id="{808BD244-04AB-5143-0416-D65AB697443F}"/>
              </a:ext>
            </a:extLst>
          </p:cNvPr>
          <p:cNvSpPr txBox="1"/>
          <p:nvPr/>
        </p:nvSpPr>
        <p:spPr>
          <a:xfrm>
            <a:off x="926702" y="4680374"/>
            <a:ext cx="29206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Times New Roman"/>
                <a:ea typeface="新細明體"/>
                <a:cs typeface="+mn-cs"/>
              </a:rPr>
              <a:t>W</a:t>
            </a:r>
          </a:p>
        </p:txBody>
      </p:sp>
      <p:sp>
        <p:nvSpPr>
          <p:cNvPr id="18" name="文字方塊 17">
            <a:extLst>
              <a:ext uri="{FF2B5EF4-FFF2-40B4-BE49-F238E27FC236}">
                <a16:creationId xmlns:a16="http://schemas.microsoft.com/office/drawing/2014/main" id="{0EFD4688-0A03-861E-635D-4323AEBA0817}"/>
              </a:ext>
            </a:extLst>
          </p:cNvPr>
          <p:cNvSpPr txBox="1"/>
          <p:nvPr/>
        </p:nvSpPr>
        <p:spPr>
          <a:xfrm>
            <a:off x="1220798" y="4440614"/>
            <a:ext cx="71819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16 pixels</a:t>
            </a:r>
          </a:p>
        </p:txBody>
      </p:sp>
      <p:sp>
        <p:nvSpPr>
          <p:cNvPr id="19" name="文字方塊 18">
            <a:extLst>
              <a:ext uri="{FF2B5EF4-FFF2-40B4-BE49-F238E27FC236}">
                <a16:creationId xmlns:a16="http://schemas.microsoft.com/office/drawing/2014/main" id="{10E541FF-5693-50DE-E545-E01F3CD106B3}"/>
              </a:ext>
            </a:extLst>
          </p:cNvPr>
          <p:cNvSpPr txBox="1"/>
          <p:nvPr/>
        </p:nvSpPr>
        <p:spPr>
          <a:xfrm>
            <a:off x="2047956" y="4282987"/>
            <a:ext cx="4518318" cy="1169551"/>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Times New Roman"/>
                <a:ea typeface="新細明體"/>
              </a:rPr>
              <a:t>1.1.2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lang="en-US" sz="1000" dirty="0">
                <a:solidFill>
                  <a:srgbClr val="00B0F0"/>
                </a:solidFill>
                <a:latin typeface="Times New Roman"/>
                <a:ea typeface="新細明體"/>
              </a:rPr>
              <a:t>Reshape, and Position and Class Embeddings: </a:t>
            </a:r>
            <a:r>
              <a:rPr lang="en-US" sz="1000" dirty="0">
                <a:solidFill>
                  <a:prstClr val="black"/>
                </a:solidFill>
                <a:latin typeface="Times New Roman"/>
                <a:ea typeface="新細明體"/>
              </a:rPr>
              <a:t>P</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reprocess </a:t>
            </a:r>
            <a:r>
              <a:rPr lang="en-US" sz="1000" dirty="0">
                <a:solidFill>
                  <a:prstClr val="black"/>
                </a:solidFill>
                <a:latin typeface="Times New Roman"/>
                <a:ea typeface="新細明體"/>
              </a:rPr>
              <a:t>p</a:t>
            </a:r>
            <a:r>
              <a:rPr kumimoji="0" lang="en-US" sz="1000" b="0" i="0" u="none" strike="noStrike" kern="1200" cap="none" spc="0" normalizeH="0" baseline="0" noProof="0" dirty="0" err="1">
                <a:ln>
                  <a:noFill/>
                </a:ln>
                <a:solidFill>
                  <a:prstClr val="black"/>
                </a:solidFill>
                <a:effectLst/>
                <a:uLnTx/>
                <a:uFillTx/>
                <a:latin typeface="Times New Roman"/>
                <a:ea typeface="新細明體"/>
                <a:cs typeface="+mn-cs"/>
              </a:rPr>
              <a:t>atch</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lang="en-US" sz="1000" dirty="0">
                <a:solidFill>
                  <a:prstClr val="black"/>
                </a:solidFill>
                <a:latin typeface="Times New Roman"/>
                <a:ea typeface="新細明體"/>
              </a:rPr>
              <a:t>i</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mages in embedded </a:t>
            </a:r>
            <a:r>
              <a:rPr lang="en-US" sz="1000" dirty="0">
                <a:solidFill>
                  <a:prstClr val="black"/>
                </a:solidFill>
                <a:latin typeface="Times New Roman"/>
                <a:ea typeface="新細明體"/>
              </a:rPr>
              <a:t>p</a:t>
            </a:r>
            <a:r>
              <a:rPr kumimoji="0" lang="en-US" sz="1000" b="0" i="0" u="none" strike="noStrike" kern="1200" cap="none" spc="0" normalizeH="0" baseline="0" noProof="0" dirty="0" err="1">
                <a:ln>
                  <a:noFill/>
                </a:ln>
                <a:solidFill>
                  <a:prstClr val="black"/>
                </a:solidFill>
                <a:effectLst/>
                <a:uLnTx/>
                <a:uFillTx/>
                <a:latin typeface="Times New Roman"/>
                <a:ea typeface="新細明體"/>
                <a:cs typeface="+mn-cs"/>
              </a:rPr>
              <a:t>atched</a:t>
            </a:r>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 </a:t>
            </a: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Reshape</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2D to 1D - Flatten</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Patch Images, Project 256-dim vector (16x16) to shorter vector and </a:t>
            </a: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2) Position Embedding: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to each Vector Before Input to Transformer Encoder</a:t>
            </a:r>
          </a:p>
          <a:p>
            <a:pPr marL="355600" marR="0" lvl="0" indent="-174625"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Times New Roman"/>
                <a:ea typeface="新細明體"/>
              </a:rPr>
              <a:t>3</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One Class Vector Embedding: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is added only to be taken to MLP/FC Layer for Classification after transformer encoder</a:t>
            </a:r>
          </a:p>
        </p:txBody>
      </p:sp>
      <p:sp>
        <p:nvSpPr>
          <p:cNvPr id="20" name="矩形 19">
            <a:extLst>
              <a:ext uri="{FF2B5EF4-FFF2-40B4-BE49-F238E27FC236}">
                <a16:creationId xmlns:a16="http://schemas.microsoft.com/office/drawing/2014/main" id="{A91140F5-3677-100B-68FB-25B06E99235C}"/>
              </a:ext>
            </a:extLst>
          </p:cNvPr>
          <p:cNvSpPr/>
          <p:nvPr/>
        </p:nvSpPr>
        <p:spPr>
          <a:xfrm>
            <a:off x="134924" y="3558110"/>
            <a:ext cx="1734987" cy="2097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1" name="手繪多邊形: 圖案 20">
            <a:extLst>
              <a:ext uri="{FF2B5EF4-FFF2-40B4-BE49-F238E27FC236}">
                <a16:creationId xmlns:a16="http://schemas.microsoft.com/office/drawing/2014/main" id="{27A0C1FD-F113-9557-2484-E992E442C40C}"/>
              </a:ext>
            </a:extLst>
          </p:cNvPr>
          <p:cNvSpPr/>
          <p:nvPr/>
        </p:nvSpPr>
        <p:spPr>
          <a:xfrm>
            <a:off x="134925" y="2869799"/>
            <a:ext cx="6126176" cy="2785855"/>
          </a:xfrm>
          <a:custGeom>
            <a:avLst/>
            <a:gdLst>
              <a:gd name="connsiteX0" fmla="*/ 0 w 5715000"/>
              <a:gd name="connsiteY0" fmla="*/ 25400 h 2438400"/>
              <a:gd name="connsiteX1" fmla="*/ 0 w 5715000"/>
              <a:gd name="connsiteY1" fmla="*/ 698500 h 2438400"/>
              <a:gd name="connsiteX2" fmla="*/ 1625600 w 5715000"/>
              <a:gd name="connsiteY2" fmla="*/ 698500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609571 h 2438400"/>
              <a:gd name="connsiteX2" fmla="*/ 1625600 w 5715000"/>
              <a:gd name="connsiteY2" fmla="*/ 698500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609571 h 2438400"/>
              <a:gd name="connsiteX2" fmla="*/ 1613094 w 5715000"/>
              <a:gd name="connsiteY2" fmla="*/ 609571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0" h="2438400">
                <a:moveTo>
                  <a:pt x="0" y="25400"/>
                </a:moveTo>
                <a:lnTo>
                  <a:pt x="0" y="609571"/>
                </a:lnTo>
                <a:lnTo>
                  <a:pt x="1613094" y="609571"/>
                </a:lnTo>
                <a:cubicBezTo>
                  <a:pt x="1617263" y="1219181"/>
                  <a:pt x="1621431" y="1828790"/>
                  <a:pt x="1625600" y="2438400"/>
                </a:cubicBezTo>
                <a:lnTo>
                  <a:pt x="5715000" y="2438400"/>
                </a:lnTo>
                <a:lnTo>
                  <a:pt x="5715000" y="0"/>
                </a:lnTo>
                <a:lnTo>
                  <a:pt x="0" y="254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cxnSp>
        <p:nvCxnSpPr>
          <p:cNvPr id="23" name="接點: 肘形 22">
            <a:extLst>
              <a:ext uri="{FF2B5EF4-FFF2-40B4-BE49-F238E27FC236}">
                <a16:creationId xmlns:a16="http://schemas.microsoft.com/office/drawing/2014/main" id="{4C827AB2-B0F3-B330-99FF-88563FC1C256}"/>
              </a:ext>
            </a:extLst>
          </p:cNvPr>
          <p:cNvCxnSpPr>
            <a:cxnSpLocks/>
          </p:cNvCxnSpPr>
          <p:nvPr/>
        </p:nvCxnSpPr>
        <p:spPr>
          <a:xfrm rot="16200000" flipH="1">
            <a:off x="1317212" y="4406141"/>
            <a:ext cx="1843152" cy="248094"/>
          </a:xfrm>
          <a:prstGeom prst="bentConnector3">
            <a:avLst>
              <a:gd name="adj1" fmla="val 10001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800A61A0-EDE2-009D-1175-C7799F81105D}"/>
              </a:ext>
            </a:extLst>
          </p:cNvPr>
          <p:cNvCxnSpPr/>
          <p:nvPr/>
        </p:nvCxnSpPr>
        <p:spPr>
          <a:xfrm>
            <a:off x="6261100" y="2869799"/>
            <a:ext cx="685800" cy="1366739"/>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3DDF0253-AA79-3711-CF23-391C1A48397F}"/>
              </a:ext>
            </a:extLst>
          </p:cNvPr>
          <p:cNvCxnSpPr>
            <a:cxnSpLocks/>
          </p:cNvCxnSpPr>
          <p:nvPr/>
        </p:nvCxnSpPr>
        <p:spPr>
          <a:xfrm flipV="1">
            <a:off x="6286500" y="4748391"/>
            <a:ext cx="697192" cy="907263"/>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CFD4227-30DF-36D8-DFF6-520BAD13442D}"/>
              </a:ext>
            </a:extLst>
          </p:cNvPr>
          <p:cNvCxnSpPr>
            <a:cxnSpLocks/>
          </p:cNvCxnSpPr>
          <p:nvPr/>
        </p:nvCxnSpPr>
        <p:spPr>
          <a:xfrm flipV="1">
            <a:off x="5881111" y="1058511"/>
            <a:ext cx="859414" cy="869396"/>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32" name="直線接點 31">
            <a:extLst>
              <a:ext uri="{FF2B5EF4-FFF2-40B4-BE49-F238E27FC236}">
                <a16:creationId xmlns:a16="http://schemas.microsoft.com/office/drawing/2014/main" id="{04C4916C-4DCF-5647-68AD-B5F6636BDC1C}"/>
              </a:ext>
            </a:extLst>
          </p:cNvPr>
          <p:cNvCxnSpPr>
            <a:cxnSpLocks/>
          </p:cNvCxnSpPr>
          <p:nvPr/>
        </p:nvCxnSpPr>
        <p:spPr>
          <a:xfrm>
            <a:off x="5881111" y="2684315"/>
            <a:ext cx="908698" cy="1435499"/>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38" name="文字方塊 37">
            <a:extLst>
              <a:ext uri="{FF2B5EF4-FFF2-40B4-BE49-F238E27FC236}">
                <a16:creationId xmlns:a16="http://schemas.microsoft.com/office/drawing/2014/main" id="{DACB46ED-2381-6BBD-8803-31130A3CAB9D}"/>
              </a:ext>
            </a:extLst>
          </p:cNvPr>
          <p:cNvSpPr txBox="1"/>
          <p:nvPr/>
        </p:nvSpPr>
        <p:spPr>
          <a:xfrm>
            <a:off x="134924" y="1992227"/>
            <a:ext cx="1734987" cy="553998"/>
          </a:xfrm>
          <a:prstGeom prst="rect">
            <a:avLst/>
          </a:prstGeom>
          <a:noFill/>
        </p:spPr>
        <p:txBody>
          <a:bodyPr wrap="square" rtlCol="0">
            <a:spAutoFit/>
          </a:bodyPr>
          <a:lstStyle/>
          <a:p>
            <a:pPr marL="114300" marR="0" lvl="0" indent="-11430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Times New Roman"/>
                <a:ea typeface="新細明體"/>
              </a:rPr>
              <a:t>2</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Encoder: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Feature Extraction in Transformer Encoder</a:t>
            </a:r>
          </a:p>
        </p:txBody>
      </p:sp>
      <p:sp>
        <p:nvSpPr>
          <p:cNvPr id="39" name="矩形 38">
            <a:extLst>
              <a:ext uri="{FF2B5EF4-FFF2-40B4-BE49-F238E27FC236}">
                <a16:creationId xmlns:a16="http://schemas.microsoft.com/office/drawing/2014/main" id="{5E545856-7E78-8383-D257-9E5EE7043D51}"/>
              </a:ext>
            </a:extLst>
          </p:cNvPr>
          <p:cNvSpPr/>
          <p:nvPr/>
        </p:nvSpPr>
        <p:spPr>
          <a:xfrm>
            <a:off x="134924" y="870335"/>
            <a:ext cx="6118224" cy="1060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40" name="文字方塊 39">
            <a:extLst>
              <a:ext uri="{FF2B5EF4-FFF2-40B4-BE49-F238E27FC236}">
                <a16:creationId xmlns:a16="http://schemas.microsoft.com/office/drawing/2014/main" id="{EDCE69DB-8835-C721-9097-82D561E61850}"/>
              </a:ext>
            </a:extLst>
          </p:cNvPr>
          <p:cNvSpPr txBox="1"/>
          <p:nvPr/>
        </p:nvSpPr>
        <p:spPr>
          <a:xfrm>
            <a:off x="2250587" y="957890"/>
            <a:ext cx="3312125" cy="400110"/>
          </a:xfrm>
          <a:prstGeom prst="rect">
            <a:avLst/>
          </a:prstGeom>
          <a:noFill/>
        </p:spPr>
        <p:txBody>
          <a:bodyPr wrap="non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Times New Roman"/>
                <a:ea typeface="新細明體"/>
              </a:rPr>
              <a:t>3</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Head: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Image Classification Using MLP Head (FC Layer)</a:t>
            </a:r>
          </a:p>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 Only </a:t>
            </a:r>
            <a:r>
              <a:rPr kumimoji="0" lang="en-US" sz="1000" b="1" i="0" u="none" strike="noStrike" kern="1200" cap="none" spc="0" normalizeH="0" baseline="0" noProof="0" dirty="0">
                <a:ln>
                  <a:noFill/>
                </a:ln>
                <a:solidFill>
                  <a:prstClr val="black"/>
                </a:solidFill>
                <a:effectLst/>
                <a:uLnTx/>
                <a:uFillTx/>
                <a:latin typeface="Times New Roman"/>
                <a:ea typeface="新細明體"/>
                <a:cs typeface="+mn-cs"/>
              </a:rPr>
              <a:t>Class Vector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is taken to do this - classification.</a:t>
            </a:r>
          </a:p>
        </p:txBody>
      </p:sp>
      <p:sp>
        <p:nvSpPr>
          <p:cNvPr id="42" name="文字方塊 41">
            <a:extLst>
              <a:ext uri="{FF2B5EF4-FFF2-40B4-BE49-F238E27FC236}">
                <a16:creationId xmlns:a16="http://schemas.microsoft.com/office/drawing/2014/main" id="{05FBA6F8-99C1-95E2-2798-D19CBDDCDA1A}"/>
              </a:ext>
            </a:extLst>
          </p:cNvPr>
          <p:cNvSpPr txBox="1"/>
          <p:nvPr/>
        </p:nvSpPr>
        <p:spPr>
          <a:xfrm>
            <a:off x="1796238" y="3148832"/>
            <a:ext cx="9086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a:ea typeface="新細明體"/>
                <a:cs typeface="+mn-cs"/>
              </a:rPr>
              <a:t>Class Vector </a:t>
            </a:r>
          </a:p>
        </p:txBody>
      </p:sp>
      <p:sp>
        <p:nvSpPr>
          <p:cNvPr id="45" name="矩形 44">
            <a:extLst>
              <a:ext uri="{FF2B5EF4-FFF2-40B4-BE49-F238E27FC236}">
                <a16:creationId xmlns:a16="http://schemas.microsoft.com/office/drawing/2014/main" id="{6C306F6D-0F32-3A2D-0D8A-856DFF39851F}"/>
              </a:ext>
            </a:extLst>
          </p:cNvPr>
          <p:cNvSpPr/>
          <p:nvPr/>
        </p:nvSpPr>
        <p:spPr>
          <a:xfrm>
            <a:off x="1875419" y="2916248"/>
            <a:ext cx="412018" cy="7558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8" name="文字方塊 27">
            <a:extLst>
              <a:ext uri="{FF2B5EF4-FFF2-40B4-BE49-F238E27FC236}">
                <a16:creationId xmlns:a16="http://schemas.microsoft.com/office/drawing/2014/main" id="{876A8C6D-AB97-EEEE-44A3-768FCDF39173}"/>
              </a:ext>
            </a:extLst>
          </p:cNvPr>
          <p:cNvSpPr txBox="1"/>
          <p:nvPr/>
        </p:nvSpPr>
        <p:spPr>
          <a:xfrm>
            <a:off x="1447133" y="4233134"/>
            <a:ext cx="67321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16 pixels</a:t>
            </a:r>
          </a:p>
        </p:txBody>
      </p:sp>
      <p:cxnSp>
        <p:nvCxnSpPr>
          <p:cNvPr id="6" name="直線單箭頭接點 5">
            <a:extLst>
              <a:ext uri="{FF2B5EF4-FFF2-40B4-BE49-F238E27FC236}">
                <a16:creationId xmlns:a16="http://schemas.microsoft.com/office/drawing/2014/main" id="{98378F76-49D1-AB5B-7C34-657EE83DDB1C}"/>
              </a:ext>
            </a:extLst>
          </p:cNvPr>
          <p:cNvCxnSpPr>
            <a:cxnSpLocks/>
          </p:cNvCxnSpPr>
          <p:nvPr/>
        </p:nvCxnSpPr>
        <p:spPr>
          <a:xfrm flipV="1">
            <a:off x="6661149" y="6549624"/>
            <a:ext cx="346075" cy="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5D61CF5-F056-9C84-283B-F82D5185B1D0}"/>
              </a:ext>
            </a:extLst>
          </p:cNvPr>
          <p:cNvSpPr txBox="1"/>
          <p:nvPr/>
        </p:nvSpPr>
        <p:spPr>
          <a:xfrm>
            <a:off x="7032249" y="6138612"/>
            <a:ext cx="1980390" cy="677108"/>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rPr>
              <a:t>Q:</a:t>
            </a:r>
            <a:r>
              <a:rPr kumimoji="0" lang="zh-CN" altLang="en-US" sz="12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Too many patches will need </a:t>
            </a:r>
            <a:r>
              <a:rPr kumimoji="0" lang="en-US" sz="1200" b="0" i="0" u="none" strike="noStrike" kern="1200" cap="none" spc="0" normalizeH="0" baseline="0" noProof="0" dirty="0">
                <a:ln>
                  <a:noFill/>
                </a:ln>
                <a:solidFill>
                  <a:srgbClr val="FF0000"/>
                </a:solidFill>
                <a:effectLst/>
                <a:uLnTx/>
                <a:uFillTx/>
                <a:latin typeface="Times New Roman"/>
                <a:ea typeface="新細明體"/>
                <a:cs typeface="+mn-cs"/>
              </a:rPr>
              <a:t>more calculation time and memory </a:t>
            </a: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on transformer</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a:t>
            </a:r>
          </a:p>
        </p:txBody>
      </p:sp>
      <p:sp>
        <p:nvSpPr>
          <p:cNvPr id="34" name="文字方塊 33">
            <a:extLst>
              <a:ext uri="{FF2B5EF4-FFF2-40B4-BE49-F238E27FC236}">
                <a16:creationId xmlns:a16="http://schemas.microsoft.com/office/drawing/2014/main" id="{B6FDC9FD-22CE-2348-4EE1-1F543D829F0C}"/>
              </a:ext>
            </a:extLst>
          </p:cNvPr>
          <p:cNvSpPr txBox="1"/>
          <p:nvPr/>
        </p:nvSpPr>
        <p:spPr>
          <a:xfrm>
            <a:off x="2082934" y="1666490"/>
            <a:ext cx="117995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a:ea typeface="新細明體"/>
                <a:cs typeface="+mn-cs"/>
              </a:rPr>
              <a:t>Class Vector </a:t>
            </a: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6BECEBA6-2825-69E6-A942-ED4E81215D74}"/>
                  </a:ext>
                </a:extLst>
              </p:cNvPr>
              <p:cNvSpPr txBox="1"/>
              <p:nvPr/>
            </p:nvSpPr>
            <p:spPr>
              <a:xfrm>
                <a:off x="247277" y="4494068"/>
                <a:ext cx="61034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𝐼</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b>
                      </m:sSub>
                    </m:oMath>
                  </m:oMathPara>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33" name="文字方塊 32">
                <a:extLst>
                  <a:ext uri="{FF2B5EF4-FFF2-40B4-BE49-F238E27FC236}">
                    <a16:creationId xmlns:a16="http://schemas.microsoft.com/office/drawing/2014/main" id="{6BECEBA6-2825-69E6-A942-ED4E81215D74}"/>
                  </a:ext>
                </a:extLst>
              </p:cNvPr>
              <p:cNvSpPr txBox="1">
                <a:spLocks noRot="1" noChangeAspect="1" noMove="1" noResize="1" noEditPoints="1" noAdjustHandles="1" noChangeArrowheads="1" noChangeShapeType="1" noTextEdit="1"/>
              </p:cNvSpPr>
              <p:nvPr/>
            </p:nvSpPr>
            <p:spPr>
              <a:xfrm>
                <a:off x="247277" y="4494068"/>
                <a:ext cx="610345" cy="246221"/>
              </a:xfrm>
              <a:prstGeom prst="rect">
                <a:avLst/>
              </a:prstGeom>
              <a:blipFill>
                <a:blip r:embed="rId4"/>
                <a:stretch>
                  <a:fillRect/>
                </a:stretch>
              </a:blipFill>
            </p:spPr>
            <p:txBody>
              <a:bodyPr/>
              <a:lstStyle/>
              <a:p>
                <a:r>
                  <a:rPr lang="zh-TW" altLang="en-US">
                    <a:noFill/>
                  </a:rPr>
                  <a:t> </a:t>
                </a:r>
              </a:p>
            </p:txBody>
          </p:sp>
        </mc:Fallback>
      </mc:AlternateContent>
      <p:sp>
        <p:nvSpPr>
          <p:cNvPr id="35" name="文字方塊 34">
            <a:extLst>
              <a:ext uri="{FF2B5EF4-FFF2-40B4-BE49-F238E27FC236}">
                <a16:creationId xmlns:a16="http://schemas.microsoft.com/office/drawing/2014/main" id="{0D017028-B974-EC8F-0222-92BEE0807010}"/>
              </a:ext>
            </a:extLst>
          </p:cNvPr>
          <p:cNvSpPr txBox="1"/>
          <p:nvPr/>
        </p:nvSpPr>
        <p:spPr>
          <a:xfrm>
            <a:off x="5676172" y="2972398"/>
            <a:ext cx="5291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Patch</a:t>
            </a:r>
          </a:p>
        </p:txBody>
      </p:sp>
      <p:pic>
        <p:nvPicPr>
          <p:cNvPr id="36" name="圖片 35">
            <a:extLst>
              <a:ext uri="{FF2B5EF4-FFF2-40B4-BE49-F238E27FC236}">
                <a16:creationId xmlns:a16="http://schemas.microsoft.com/office/drawing/2014/main" id="{44D8078B-36CE-5A90-DEEE-68B9028216F3}"/>
              </a:ext>
            </a:extLst>
          </p:cNvPr>
          <p:cNvPicPr>
            <a:picLocks noChangeAspect="1"/>
          </p:cNvPicPr>
          <p:nvPr/>
        </p:nvPicPr>
        <p:blipFill rotWithShape="1">
          <a:blip r:embed="rId3"/>
          <a:srcRect l="60971" t="55182" r="37457" b="38145"/>
          <a:stretch/>
        </p:blipFill>
        <p:spPr>
          <a:xfrm>
            <a:off x="1303164" y="2705415"/>
            <a:ext cx="121942" cy="269135"/>
          </a:xfrm>
          <a:prstGeom prst="rect">
            <a:avLst/>
          </a:prstGeom>
        </p:spPr>
      </p:pic>
      <p:pic>
        <p:nvPicPr>
          <p:cNvPr id="41" name="圖片 40">
            <a:extLst>
              <a:ext uri="{FF2B5EF4-FFF2-40B4-BE49-F238E27FC236}">
                <a16:creationId xmlns:a16="http://schemas.microsoft.com/office/drawing/2014/main" id="{B51245EC-3803-DDAB-A2B2-36C7CBBA269D}"/>
              </a:ext>
            </a:extLst>
          </p:cNvPr>
          <p:cNvPicPr>
            <a:picLocks noChangeAspect="1"/>
          </p:cNvPicPr>
          <p:nvPr/>
        </p:nvPicPr>
        <p:blipFill rotWithShape="1">
          <a:blip r:embed="rId3"/>
          <a:srcRect l="62754" t="55737" r="35037" b="37254"/>
          <a:stretch/>
        </p:blipFill>
        <p:spPr>
          <a:xfrm>
            <a:off x="769382" y="2745308"/>
            <a:ext cx="137631" cy="227090"/>
          </a:xfrm>
          <a:prstGeom prst="rect">
            <a:avLst/>
          </a:prstGeom>
        </p:spPr>
      </p:pic>
      <p:sp>
        <p:nvSpPr>
          <p:cNvPr id="37" name="矩形 36">
            <a:extLst>
              <a:ext uri="{FF2B5EF4-FFF2-40B4-BE49-F238E27FC236}">
                <a16:creationId xmlns:a16="http://schemas.microsoft.com/office/drawing/2014/main" id="{0DAAE75C-5776-9599-7CEB-7CB7D3CD0410}"/>
              </a:ext>
            </a:extLst>
          </p:cNvPr>
          <p:cNvSpPr/>
          <p:nvPr/>
        </p:nvSpPr>
        <p:spPr>
          <a:xfrm>
            <a:off x="134924" y="1923169"/>
            <a:ext cx="6118224" cy="807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43" name="文字方塊 42">
            <a:extLst>
              <a:ext uri="{FF2B5EF4-FFF2-40B4-BE49-F238E27FC236}">
                <a16:creationId xmlns:a16="http://schemas.microsoft.com/office/drawing/2014/main" id="{1D0D436A-3446-796D-870A-FA70F8880277}"/>
              </a:ext>
            </a:extLst>
          </p:cNvPr>
          <p:cNvSpPr txBox="1"/>
          <p:nvPr/>
        </p:nvSpPr>
        <p:spPr>
          <a:xfrm>
            <a:off x="6623383" y="747969"/>
            <a:ext cx="10123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TLM block</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5" name="文字方塊 4">
            <a:extLst>
              <a:ext uri="{FF2B5EF4-FFF2-40B4-BE49-F238E27FC236}">
                <a16:creationId xmlns:a16="http://schemas.microsoft.com/office/drawing/2014/main" id="{1610B03E-C2B9-4930-D9E1-554DBD42AE67}"/>
              </a:ext>
            </a:extLst>
          </p:cNvPr>
          <p:cNvSpPr txBox="1"/>
          <p:nvPr/>
        </p:nvSpPr>
        <p:spPr>
          <a:xfrm>
            <a:off x="3575662" y="4818357"/>
            <a:ext cx="179096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a:ea typeface="新細明體"/>
                <a:cs typeface="+mn-cs"/>
              </a:rPr>
              <a:t>Information about patch geo. position</a:t>
            </a:r>
            <a:endParaRPr kumimoji="0" lang="zh-TW" altLang="en-US" sz="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8" name="文字方塊 7">
            <a:extLst>
              <a:ext uri="{FF2B5EF4-FFF2-40B4-BE49-F238E27FC236}">
                <a16:creationId xmlns:a16="http://schemas.microsoft.com/office/drawing/2014/main" id="{1B1F975A-5DC4-4407-78B3-1DFE51F05F9D}"/>
              </a:ext>
            </a:extLst>
          </p:cNvPr>
          <p:cNvSpPr txBox="1"/>
          <p:nvPr/>
        </p:nvSpPr>
        <p:spPr>
          <a:xfrm>
            <a:off x="7685177" y="1284341"/>
            <a:ext cx="9926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a:ea typeface="新細明體"/>
                <a:cs typeface="+mn-cs"/>
              </a:rPr>
              <a:t>J: Spatial: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a:ea typeface="新細明體"/>
                <a:cs typeface="+mn-cs"/>
              </a:rPr>
              <a:t>Fully connected network for further extraction as pixel-wise convolution.</a:t>
            </a:r>
            <a:endParaRPr kumimoji="0" lang="zh-TW" altLang="en-US" sz="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9" name="文字方塊 8">
            <a:extLst>
              <a:ext uri="{FF2B5EF4-FFF2-40B4-BE49-F238E27FC236}">
                <a16:creationId xmlns:a16="http://schemas.microsoft.com/office/drawing/2014/main" id="{E8590961-433E-66ED-94E9-8D1CC0A8253F}"/>
              </a:ext>
            </a:extLst>
          </p:cNvPr>
          <p:cNvSpPr txBox="1"/>
          <p:nvPr/>
        </p:nvSpPr>
        <p:spPr>
          <a:xfrm>
            <a:off x="998646" y="2545580"/>
            <a:ext cx="12387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Position of patch: (0,0), (1,0), …(2,2)</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7" name="文字方塊 16">
            <a:extLst>
              <a:ext uri="{FF2B5EF4-FFF2-40B4-BE49-F238E27FC236}">
                <a16:creationId xmlns:a16="http://schemas.microsoft.com/office/drawing/2014/main" id="{DCCEBDB1-E9BA-81A4-F041-218D32470A5F}"/>
              </a:ext>
            </a:extLst>
          </p:cNvPr>
          <p:cNvSpPr txBox="1"/>
          <p:nvPr/>
        </p:nvSpPr>
        <p:spPr>
          <a:xfrm>
            <a:off x="2354265" y="3252214"/>
            <a:ext cx="140579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a:ea typeface="新細明體"/>
                <a:cs typeface="+mn-cs"/>
              </a:rPr>
              <a:t>Reshape 2D to 1D</a:t>
            </a:r>
            <a:endParaRPr kumimoji="0" lang="zh-TW" altLang="en-US" sz="1200" b="0" i="0" u="none" strike="noStrike" kern="1200" cap="none" spc="0" normalizeH="0" baseline="0" noProof="0" dirty="0">
              <a:ln>
                <a:noFill/>
              </a:ln>
              <a:solidFill>
                <a:srgbClr val="00B0F0"/>
              </a:solidFill>
              <a:effectLst/>
              <a:uLnTx/>
              <a:uFillTx/>
              <a:latin typeface="Times New Roman"/>
              <a:ea typeface="新細明體"/>
              <a:cs typeface="+mn-cs"/>
            </a:endParaRPr>
          </a:p>
        </p:txBody>
      </p:sp>
      <p:sp>
        <p:nvSpPr>
          <p:cNvPr id="24" name="文字方塊 23">
            <a:extLst>
              <a:ext uri="{FF2B5EF4-FFF2-40B4-BE49-F238E27FC236}">
                <a16:creationId xmlns:a16="http://schemas.microsoft.com/office/drawing/2014/main" id="{CA871F60-77E7-3BFE-BE0C-675E552E4052}"/>
              </a:ext>
            </a:extLst>
          </p:cNvPr>
          <p:cNvSpPr txBox="1"/>
          <p:nvPr/>
        </p:nvSpPr>
        <p:spPr>
          <a:xfrm>
            <a:off x="6558833" y="397378"/>
            <a:ext cx="209304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Transformer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Layer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Module (</a:t>
            </a:r>
            <a:r>
              <a:rPr kumimoji="0" lang="en-US" altLang="zh-TW" sz="1000" b="1" i="0" u="none" strike="noStrike" kern="1200" cap="none" spc="0" normalizeH="0" baseline="0" noProof="0" dirty="0">
                <a:ln>
                  <a:noFill/>
                </a:ln>
                <a:solidFill>
                  <a:srgbClr val="FF0000"/>
                </a:solidFill>
                <a:effectLst/>
                <a:uLnTx/>
                <a:uFillTx/>
                <a:latin typeface="Times New Roman"/>
                <a:ea typeface="新細明體"/>
                <a:cs typeface="+mn-cs"/>
              </a:rPr>
              <a:t>TLM</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2" name="文字方塊 21">
            <a:extLst>
              <a:ext uri="{FF2B5EF4-FFF2-40B4-BE49-F238E27FC236}">
                <a16:creationId xmlns:a16="http://schemas.microsoft.com/office/drawing/2014/main" id="{5F9918E0-15E1-2F46-1E5E-85DDEF5CF53B}"/>
              </a:ext>
            </a:extLst>
          </p:cNvPr>
          <p:cNvSpPr txBox="1"/>
          <p:nvPr/>
        </p:nvSpPr>
        <p:spPr>
          <a:xfrm>
            <a:off x="7215147" y="3577719"/>
            <a:ext cx="84124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Layer Norm</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5" name="文字方塊 24">
            <a:extLst>
              <a:ext uri="{FF2B5EF4-FFF2-40B4-BE49-F238E27FC236}">
                <a16:creationId xmlns:a16="http://schemas.microsoft.com/office/drawing/2014/main" id="{A17003C7-6411-AD80-7363-D0404FD5B515}"/>
              </a:ext>
            </a:extLst>
          </p:cNvPr>
          <p:cNvSpPr txBox="1"/>
          <p:nvPr/>
        </p:nvSpPr>
        <p:spPr>
          <a:xfrm>
            <a:off x="7215147" y="1972555"/>
            <a:ext cx="84124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Layer Norm</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9" name="文字方塊 28">
            <a:extLst>
              <a:ext uri="{FF2B5EF4-FFF2-40B4-BE49-F238E27FC236}">
                <a16:creationId xmlns:a16="http://schemas.microsoft.com/office/drawing/2014/main" id="{A27B748C-9521-DB88-AC3F-6C1BD78FC865}"/>
              </a:ext>
            </a:extLst>
          </p:cNvPr>
          <p:cNvSpPr txBox="1"/>
          <p:nvPr/>
        </p:nvSpPr>
        <p:spPr>
          <a:xfrm>
            <a:off x="6915158" y="3083946"/>
            <a:ext cx="51111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Self-</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31" name="文字方塊 30">
            <a:extLst>
              <a:ext uri="{FF2B5EF4-FFF2-40B4-BE49-F238E27FC236}">
                <a16:creationId xmlns:a16="http://schemas.microsoft.com/office/drawing/2014/main" id="{8B2588FA-99E5-A833-DADC-64E9D2787775}"/>
              </a:ext>
            </a:extLst>
          </p:cNvPr>
          <p:cNvSpPr txBox="1"/>
          <p:nvPr/>
        </p:nvSpPr>
        <p:spPr>
          <a:xfrm>
            <a:off x="6751669" y="2902611"/>
            <a:ext cx="51111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MSA:</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44" name="文字方塊 43">
            <a:extLst>
              <a:ext uri="{FF2B5EF4-FFF2-40B4-BE49-F238E27FC236}">
                <a16:creationId xmlns:a16="http://schemas.microsoft.com/office/drawing/2014/main" id="{E4267E62-4BE5-A74E-797D-EF1356F287D5}"/>
              </a:ext>
            </a:extLst>
          </p:cNvPr>
          <p:cNvSpPr txBox="1"/>
          <p:nvPr/>
        </p:nvSpPr>
        <p:spPr>
          <a:xfrm rot="16200000">
            <a:off x="7872788" y="1592885"/>
            <a:ext cx="136392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新細明體"/>
                <a:cs typeface="+mn-cs"/>
              </a:rPr>
              <a:t>Dimension Transfer</a:t>
            </a:r>
          </a:p>
        </p:txBody>
      </p:sp>
      <p:sp>
        <p:nvSpPr>
          <p:cNvPr id="46" name="文字方塊 45">
            <a:extLst>
              <a:ext uri="{FF2B5EF4-FFF2-40B4-BE49-F238E27FC236}">
                <a16:creationId xmlns:a16="http://schemas.microsoft.com/office/drawing/2014/main" id="{709605BE-02B1-2FD5-20E3-CA4B6AA3668B}"/>
              </a:ext>
            </a:extLst>
          </p:cNvPr>
          <p:cNvSpPr txBox="1"/>
          <p:nvPr/>
        </p:nvSpPr>
        <p:spPr>
          <a:xfrm rot="16200000">
            <a:off x="7925237" y="3171039"/>
            <a:ext cx="1243496"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新細明體"/>
                <a:cs typeface="+mn-cs"/>
              </a:rPr>
              <a:t>Feature extraction </a:t>
            </a:r>
          </a:p>
        </p:txBody>
      </p:sp>
      <p:sp>
        <p:nvSpPr>
          <p:cNvPr id="47" name="文字方塊 46">
            <a:extLst>
              <a:ext uri="{FF2B5EF4-FFF2-40B4-BE49-F238E27FC236}">
                <a16:creationId xmlns:a16="http://schemas.microsoft.com/office/drawing/2014/main" id="{2BA06927-8B82-5160-6B6B-9317B4974AAC}"/>
              </a:ext>
            </a:extLst>
          </p:cNvPr>
          <p:cNvSpPr txBox="1"/>
          <p:nvPr/>
        </p:nvSpPr>
        <p:spPr>
          <a:xfrm>
            <a:off x="6942875" y="1685364"/>
            <a:ext cx="867429"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MLP: FC+GELU+FC</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97598190-BDAE-3D6E-0E24-74807031D233}"/>
              </a:ext>
            </a:extLst>
          </p:cNvPr>
          <p:cNvSpPr txBox="1"/>
          <p:nvPr/>
        </p:nvSpPr>
        <p:spPr>
          <a:xfrm>
            <a:off x="-49937" y="2582530"/>
            <a:ext cx="1114198" cy="55399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Patch = 256-dim vector (16x16 pixel)</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箭號: 向右 49">
            <a:extLst>
              <a:ext uri="{FF2B5EF4-FFF2-40B4-BE49-F238E27FC236}">
                <a16:creationId xmlns:a16="http://schemas.microsoft.com/office/drawing/2014/main" id="{8ADF55E5-5D7F-C153-9F17-EF991D5DAE38}"/>
              </a:ext>
            </a:extLst>
          </p:cNvPr>
          <p:cNvSpPr/>
          <p:nvPr/>
        </p:nvSpPr>
        <p:spPr>
          <a:xfrm rot="16200000">
            <a:off x="1795397" y="2265837"/>
            <a:ext cx="660977" cy="98398"/>
          </a:xfrm>
          <a:prstGeom prst="rightArrow">
            <a:avLst/>
          </a:prstGeom>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AC4B70EF-92BF-DD52-5D0C-5C62586DF9F6}"/>
              </a:ext>
            </a:extLst>
          </p:cNvPr>
          <p:cNvSpPr txBox="1"/>
          <p:nvPr/>
        </p:nvSpPr>
        <p:spPr>
          <a:xfrm>
            <a:off x="238166" y="2902611"/>
            <a:ext cx="438674" cy="276999"/>
          </a:xfrm>
          <a:prstGeom prst="rect">
            <a:avLst/>
          </a:prstGeom>
          <a:noFill/>
        </p:spPr>
        <p:txBody>
          <a:bodyPr wrap="square" rtlCol="0">
            <a:spAutoFit/>
          </a:bodyPr>
          <a:lstStyle/>
          <a:p>
            <a:r>
              <a:rPr lang="en-US" altLang="zh-TW" sz="1200" dirty="0"/>
              <a:t>1.2</a:t>
            </a:r>
            <a:endParaRPr lang="zh-TW" altLang="en-US" sz="1200" dirty="0"/>
          </a:p>
        </p:txBody>
      </p:sp>
    </p:spTree>
    <p:extLst>
      <p:ext uri="{BB962C8B-B14F-4D97-AF65-F5344CB8AC3E}">
        <p14:creationId xmlns:p14="http://schemas.microsoft.com/office/powerpoint/2010/main" val="1145968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D8F61-372C-72E3-C4D9-B62569209C8E}"/>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060FD211-3218-5A10-E721-00E0AA5577E8}"/>
              </a:ext>
            </a:extLst>
          </p:cNvPr>
          <p:cNvPicPr>
            <a:picLocks noChangeAspect="1"/>
          </p:cNvPicPr>
          <p:nvPr/>
        </p:nvPicPr>
        <p:blipFill>
          <a:blip r:embed="rId2"/>
          <a:stretch>
            <a:fillRect/>
          </a:stretch>
        </p:blipFill>
        <p:spPr>
          <a:xfrm>
            <a:off x="6647297" y="821385"/>
            <a:ext cx="2004578" cy="3261930"/>
          </a:xfrm>
          <a:prstGeom prst="rect">
            <a:avLst/>
          </a:prstGeom>
        </p:spPr>
      </p:pic>
      <p:sp>
        <p:nvSpPr>
          <p:cNvPr id="39" name="Slide Number Placeholder 38">
            <a:extLst>
              <a:ext uri="{FF2B5EF4-FFF2-40B4-BE49-F238E27FC236}">
                <a16:creationId xmlns:a16="http://schemas.microsoft.com/office/drawing/2014/main" id="{0946B1B9-15D4-1353-5EEB-B23C3801315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BC0E94-77E7-44D1-B157-7C2E39638D35}"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2" name="標題 1">
            <a:extLst>
              <a:ext uri="{FF2B5EF4-FFF2-40B4-BE49-F238E27FC236}">
                <a16:creationId xmlns:a16="http://schemas.microsoft.com/office/drawing/2014/main" id="{F05DE310-D0A5-A191-18C5-672A95676183}"/>
              </a:ext>
            </a:extLst>
          </p:cNvPr>
          <p:cNvSpPr txBox="1">
            <a:spLocks/>
          </p:cNvSpPr>
          <p:nvPr/>
        </p:nvSpPr>
        <p:spPr>
          <a:xfrm>
            <a:off x="0" y="-58992"/>
            <a:ext cx="9144000" cy="516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baseline="0">
                <a:solidFill>
                  <a:schemeClr val="tx1"/>
                </a:solidFill>
                <a:latin typeface="Times New Roman" panose="02020603050405020304"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mj-cs"/>
              </a:rPr>
              <a:t>1.2.3 Related Works [7] – </a:t>
            </a:r>
            <a:r>
              <a:rPr kumimoji="0" lang="en-US" altLang="zh-TW" sz="28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新細明體" panose="02020500000000000000" pitchFamily="18" charset="-120"/>
                <a:cs typeface="+mj-cs"/>
              </a:rPr>
              <a:t>ViT</a:t>
            </a:r>
            <a:r>
              <a:rPr kumimoji="0" lang="en-US" altLang="zh-TW"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mj-cs"/>
              </a:rPr>
              <a:t> (2/3)</a:t>
            </a:r>
            <a:endParaRPr kumimoji="0" lang="zh-TW"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mj-cs"/>
            </a:endParaRPr>
          </a:p>
        </p:txBody>
      </p:sp>
      <p:sp>
        <p:nvSpPr>
          <p:cNvPr id="80" name="文字方塊 79">
            <a:extLst>
              <a:ext uri="{FF2B5EF4-FFF2-40B4-BE49-F238E27FC236}">
                <a16:creationId xmlns:a16="http://schemas.microsoft.com/office/drawing/2014/main" id="{FCE8F320-3685-548D-5BAE-D897B0DD9559}"/>
              </a:ext>
            </a:extLst>
          </p:cNvPr>
          <p:cNvSpPr txBox="1"/>
          <p:nvPr/>
        </p:nvSpPr>
        <p:spPr>
          <a:xfrm>
            <a:off x="6623383" y="747969"/>
            <a:ext cx="10123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TLM block</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81" name="文字方塊 80">
            <a:extLst>
              <a:ext uri="{FF2B5EF4-FFF2-40B4-BE49-F238E27FC236}">
                <a16:creationId xmlns:a16="http://schemas.microsoft.com/office/drawing/2014/main" id="{3CC92DDB-CD1D-150C-968E-06C151260AB6}"/>
              </a:ext>
            </a:extLst>
          </p:cNvPr>
          <p:cNvSpPr txBox="1"/>
          <p:nvPr/>
        </p:nvSpPr>
        <p:spPr>
          <a:xfrm>
            <a:off x="6558833" y="397378"/>
            <a:ext cx="209304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Transformer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Layer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Module (</a:t>
            </a:r>
            <a:r>
              <a:rPr kumimoji="0" lang="en-US" altLang="zh-TW" sz="1000" b="1" i="0" u="none" strike="noStrike" kern="1200" cap="none" spc="0" normalizeH="0" baseline="0" noProof="0" dirty="0">
                <a:ln>
                  <a:noFill/>
                </a:ln>
                <a:solidFill>
                  <a:srgbClr val="FF0000"/>
                </a:solidFill>
                <a:effectLst/>
                <a:uLnTx/>
                <a:uFillTx/>
                <a:latin typeface="Times New Roman"/>
                <a:ea typeface="新細明體"/>
                <a:cs typeface="+mn-cs"/>
              </a:rPr>
              <a:t>TLM</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Tree>
    <p:extLst>
      <p:ext uri="{BB962C8B-B14F-4D97-AF65-F5344CB8AC3E}">
        <p14:creationId xmlns:p14="http://schemas.microsoft.com/office/powerpoint/2010/main" val="329794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7886700" cy="852256"/>
          </a:xfrm>
        </p:spPr>
        <p:txBody>
          <a:bodyPr>
            <a:normAutofit/>
          </a:bodyPr>
          <a:lstStyle/>
          <a:p>
            <a:r>
              <a:rPr lang="en-US" altLang="zh-TW" sz="2800" dirty="0">
                <a:latin typeface="Times New Roman" panose="02020603050405020304" pitchFamily="18" charset="0"/>
                <a:cs typeface="Times New Roman" panose="02020603050405020304" pitchFamily="18" charset="0"/>
              </a:rPr>
              <a:t>Outline</a:t>
            </a:r>
            <a:endParaRPr lang="zh-TW" altLang="en-US" sz="28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502815" y="867699"/>
            <a:ext cx="7886700" cy="5782539"/>
          </a:xfrm>
        </p:spPr>
        <p:txBody>
          <a:bodyPr>
            <a:normAutofit/>
          </a:bodyPr>
          <a:lstStyle/>
          <a:p>
            <a:pPr marL="0" indent="0">
              <a:buNone/>
            </a:pPr>
            <a:r>
              <a:rPr lang="en-US" altLang="zh-TW" sz="2000" dirty="0">
                <a:latin typeface="Times New Roman" panose="02020603050405020304" pitchFamily="18" charset="0"/>
                <a:cs typeface="Times New Roman" panose="02020603050405020304" pitchFamily="18" charset="0"/>
              </a:rPr>
              <a:t>1. Introduction</a:t>
            </a:r>
          </a:p>
          <a:p>
            <a:pPr marL="0" indent="266700">
              <a:buNone/>
            </a:pPr>
            <a:r>
              <a:rPr lang="en-US" altLang="zh-TW" sz="2000" dirty="0">
                <a:latin typeface="Times New Roman" panose="02020603050405020304" pitchFamily="18" charset="0"/>
                <a:cs typeface="Times New Roman" panose="02020603050405020304" pitchFamily="18" charset="0"/>
              </a:rPr>
              <a:t>1.1 Motivation and Objective </a:t>
            </a:r>
          </a:p>
          <a:p>
            <a:pPr marL="0" indent="266700">
              <a:buNone/>
            </a:pPr>
            <a:r>
              <a:rPr lang="en-US" altLang="zh-TW" sz="2000" dirty="0">
                <a:latin typeface="Times New Roman" panose="02020603050405020304" pitchFamily="18" charset="0"/>
                <a:cs typeface="Times New Roman" panose="02020603050405020304" pitchFamily="18" charset="0"/>
              </a:rPr>
              <a:t>1.2 Global Framework</a:t>
            </a:r>
          </a:p>
          <a:p>
            <a:pPr marL="0" indent="266700">
              <a:buNone/>
            </a:pPr>
            <a:r>
              <a:rPr lang="en-US" altLang="zh-TW" sz="2000" dirty="0">
                <a:latin typeface="Times New Roman" panose="02020603050405020304" pitchFamily="18" charset="0"/>
                <a:cs typeface="Times New Roman" panose="02020603050405020304" pitchFamily="18" charset="0"/>
              </a:rPr>
              <a:t>1.3 Contribution</a:t>
            </a:r>
          </a:p>
          <a:p>
            <a:pPr marL="0" indent="0">
              <a:buNone/>
            </a:pPr>
            <a:r>
              <a:rPr lang="en-US" altLang="zh-TW" sz="2000" dirty="0">
                <a:latin typeface="Times New Roman" panose="02020603050405020304" pitchFamily="18" charset="0"/>
                <a:cs typeface="Times New Roman" panose="02020603050405020304" pitchFamily="18" charset="0"/>
              </a:rPr>
              <a:t>2.</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architecture of Transformer</a:t>
            </a:r>
          </a:p>
          <a:p>
            <a:pPr marL="0" indent="0">
              <a:buNone/>
            </a:pPr>
            <a:r>
              <a:rPr lang="en-US" altLang="zh-TW" sz="2000" dirty="0">
                <a:latin typeface="Times New Roman" panose="02020603050405020304" pitchFamily="18" charset="0"/>
                <a:cs typeface="Times New Roman" panose="02020603050405020304" pitchFamily="18" charset="0"/>
              </a:rPr>
              <a:t>    2.1 Attention mechanism: Single</a:t>
            </a:r>
            <a:r>
              <a:rPr lang="en-US" altLang="zh-TW" sz="2000" dirty="0"/>
              <a:t> </a:t>
            </a:r>
            <a:r>
              <a:rPr lang="en-US" altLang="zh-TW" sz="2000" dirty="0">
                <a:latin typeface="Times New Roman" panose="02020603050405020304" pitchFamily="18" charset="0"/>
                <a:cs typeface="Times New Roman" panose="02020603050405020304" pitchFamily="18" charset="0"/>
              </a:rPr>
              <a:t>Attention.</a:t>
            </a:r>
          </a:p>
          <a:p>
            <a:pPr marL="0" indent="0">
              <a:buNone/>
            </a:pPr>
            <a:r>
              <a:rPr lang="en-US" altLang="zh-TW" sz="2000" dirty="0">
                <a:latin typeface="Times New Roman" panose="02020603050405020304" pitchFamily="18" charset="0"/>
                <a:cs typeface="Times New Roman" panose="02020603050405020304" pitchFamily="18" charset="0"/>
              </a:rPr>
              <a:t>    2.2 Attention mechanism: Multi-Head Attention </a:t>
            </a:r>
          </a:p>
          <a:p>
            <a:pPr marL="0" indent="266700">
              <a:buNone/>
            </a:pPr>
            <a:r>
              <a:rPr lang="en-US" altLang="zh-TW" sz="2000" dirty="0">
                <a:latin typeface="Times New Roman" panose="02020603050405020304" pitchFamily="18" charset="0"/>
                <a:cs typeface="Times New Roman" panose="02020603050405020304" pitchFamily="18" charset="0"/>
              </a:rPr>
              <a:t>2.3 Position-wise Feed-Forward Networks &amp; </a:t>
            </a:r>
            <a:r>
              <a:rPr lang="en-US" altLang="zh-TW" sz="2000" dirty="0" err="1">
                <a:latin typeface="Times New Roman" panose="02020603050405020304" pitchFamily="18" charset="0"/>
                <a:cs typeface="Times New Roman" panose="02020603050405020304" pitchFamily="18" charset="0"/>
              </a:rPr>
              <a:t>Embeddings</a:t>
            </a:r>
            <a:r>
              <a:rPr lang="en-US" altLang="zh-TW" sz="2000" dirty="0">
                <a:latin typeface="Times New Roman" panose="02020603050405020304" pitchFamily="18" charset="0"/>
                <a:cs typeface="Times New Roman" panose="02020603050405020304" pitchFamily="18" charset="0"/>
              </a:rPr>
              <a:t> and </a:t>
            </a:r>
            <a:r>
              <a:rPr lang="en-US" altLang="zh-TW" sz="2000" dirty="0" err="1">
                <a:latin typeface="Times New Roman" panose="02020603050405020304" pitchFamily="18" charset="0"/>
                <a:cs typeface="Times New Roman" panose="02020603050405020304" pitchFamily="18" charset="0"/>
              </a:rPr>
              <a:t>Softmax</a:t>
            </a:r>
            <a:endParaRPr lang="zh-TW" altLang="en-US" sz="2000" dirty="0">
              <a:latin typeface="Times New Roman" panose="02020603050405020304" pitchFamily="18" charset="0"/>
              <a:cs typeface="Times New Roman" panose="02020603050405020304" pitchFamily="18" charset="0"/>
            </a:endParaRPr>
          </a:p>
          <a:p>
            <a:pPr marL="0" indent="266700">
              <a:buNone/>
            </a:pPr>
            <a:r>
              <a:rPr lang="en-US" altLang="zh-TW" sz="2000" dirty="0">
                <a:latin typeface="Times New Roman" panose="02020603050405020304" pitchFamily="18" charset="0"/>
                <a:cs typeface="Times New Roman" panose="02020603050405020304" pitchFamily="18" charset="0"/>
              </a:rPr>
              <a:t>2.4 Positional Encoding [9]</a:t>
            </a:r>
          </a:p>
          <a:p>
            <a:pPr marL="0" indent="0">
              <a:buNone/>
            </a:pPr>
            <a:r>
              <a:rPr lang="en-US" altLang="zh-TW" sz="2000" dirty="0">
                <a:latin typeface="Times New Roman" panose="02020603050405020304" pitchFamily="18" charset="0"/>
                <a:cs typeface="Times New Roman" panose="02020603050405020304" pitchFamily="18" charset="0"/>
              </a:rPr>
              <a:t>3. Experimental Results</a:t>
            </a:r>
          </a:p>
          <a:p>
            <a:pPr marL="0" indent="0">
              <a:buNone/>
            </a:pPr>
            <a:r>
              <a:rPr lang="en-US" altLang="zh-TW" sz="2000" dirty="0">
                <a:latin typeface="Times New Roman" panose="02020603050405020304" pitchFamily="18" charset="0"/>
                <a:cs typeface="Times New Roman" panose="02020603050405020304" pitchFamily="18" charset="0"/>
              </a:rPr>
              <a:t>    3.1 Data Collection</a:t>
            </a:r>
            <a:r>
              <a:rPr lang="zh-TW" altLang="en-US" sz="2000" dirty="0">
                <a:latin typeface="Times New Roman" panose="02020603050405020304" pitchFamily="18" charset="0"/>
                <a:cs typeface="Times New Roman" panose="02020603050405020304" pitchFamily="18" charset="0"/>
              </a:rPr>
              <a:t> </a:t>
            </a:r>
            <a:endParaRPr lang="en-US" altLang="zh-TW" sz="2000" dirty="0">
              <a:latin typeface="Times New Roman" panose="02020603050405020304" pitchFamily="18" charset="0"/>
              <a:cs typeface="Times New Roman" panose="02020603050405020304" pitchFamily="18" charset="0"/>
            </a:endParaRPr>
          </a:p>
          <a:p>
            <a:pPr marL="0" indent="0">
              <a:buNone/>
            </a:pPr>
            <a:r>
              <a:rPr lang="en-US" altLang="zh-TW" sz="2000" dirty="0">
                <a:latin typeface="Times New Roman" panose="02020603050405020304" pitchFamily="18" charset="0"/>
                <a:cs typeface="Times New Roman" panose="02020603050405020304" pitchFamily="18" charset="0"/>
              </a:rPr>
              <a:t>    3.2 Experimental Results</a:t>
            </a:r>
          </a:p>
          <a:p>
            <a:pPr marL="0" indent="0">
              <a:buNone/>
            </a:pPr>
            <a:r>
              <a:rPr lang="en-US" altLang="zh-TW" sz="2000" dirty="0">
                <a:latin typeface="Times New Roman" panose="02020603050405020304" pitchFamily="18" charset="0"/>
                <a:cs typeface="Times New Roman" panose="02020603050405020304" pitchFamily="18" charset="0"/>
              </a:rPr>
              <a:t>4. </a:t>
            </a:r>
            <a:r>
              <a:rPr kumimoji="1" lang="en-US" altLang="zh-TW" sz="2000" dirty="0">
                <a:latin typeface="Times New Roman" panose="02020603050405020304" pitchFamily="18" charset="0"/>
                <a:ea typeface="標楷體" panose="03000509000000000000" pitchFamily="65" charset="-120"/>
                <a:cs typeface="Times New Roman" panose="02020603050405020304" pitchFamily="18" charset="0"/>
              </a:rPr>
              <a:t>Conclusion </a:t>
            </a:r>
            <a:endParaRPr lang="en-US" altLang="zh-TW" sz="2000" dirty="0">
              <a:latin typeface="Times New Roman" panose="02020603050405020304" pitchFamily="18" charset="0"/>
              <a:cs typeface="Times New Roman" panose="02020603050405020304" pitchFamily="18" charset="0"/>
            </a:endParaRPr>
          </a:p>
          <a:p>
            <a:pPr marL="0" indent="0">
              <a:buNone/>
            </a:pPr>
            <a:r>
              <a:rPr lang="en-US" altLang="zh-TW" sz="2000" dirty="0">
                <a:latin typeface="Times New Roman" panose="02020603050405020304" pitchFamily="18" charset="0"/>
                <a:cs typeface="Times New Roman" panose="02020603050405020304" pitchFamily="18" charset="0"/>
              </a:rPr>
              <a:t>5. References </a:t>
            </a:r>
          </a:p>
          <a:p>
            <a:pPr marL="0" indent="0">
              <a:buNone/>
            </a:pPr>
            <a:endParaRPr lang="en-US" altLang="zh-TW" sz="2000" dirty="0">
              <a:latin typeface="Times New Roman" panose="02020603050405020304" pitchFamily="18" charset="0"/>
              <a:cs typeface="Times New Roman" panose="02020603050405020304" pitchFamily="18" charset="0"/>
            </a:endParaRPr>
          </a:p>
          <a:p>
            <a:pPr marL="0" indent="0">
              <a:buNone/>
            </a:pPr>
            <a:endParaRPr lang="zh-TW" altLang="en-US" sz="2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ECA33B9-86AF-4C11-A3E0-24A812578A9E}"/>
              </a:ext>
            </a:extLst>
          </p:cNvPr>
          <p:cNvSpPr>
            <a:spLocks noGrp="1"/>
          </p:cNvSpPr>
          <p:nvPr>
            <p:ph type="sldNum" sz="quarter" idx="12"/>
          </p:nvPr>
        </p:nvSpPr>
        <p:spPr/>
        <p:txBody>
          <a:bodyPr/>
          <a:lstStyle/>
          <a:p>
            <a:fld id="{234B36A1-F704-41D0-BB5A-162B2F270628}" type="slidenum">
              <a:rPr lang="zh-TW" altLang="en-US" smtClean="0"/>
              <a:t>2</a:t>
            </a:fld>
            <a:endParaRPr lang="zh-TW" altLang="en-US"/>
          </a:p>
        </p:txBody>
      </p:sp>
    </p:spTree>
    <p:extLst>
      <p:ext uri="{BB962C8B-B14F-4D97-AF65-F5344CB8AC3E}">
        <p14:creationId xmlns:p14="http://schemas.microsoft.com/office/powerpoint/2010/main" val="2459922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群組 96">
            <a:extLst>
              <a:ext uri="{FF2B5EF4-FFF2-40B4-BE49-F238E27FC236}">
                <a16:creationId xmlns:a16="http://schemas.microsoft.com/office/drawing/2014/main" id="{7C5AE5AE-613F-7AAD-0546-27C27EC2C49D}"/>
              </a:ext>
            </a:extLst>
          </p:cNvPr>
          <p:cNvGrpSpPr/>
          <p:nvPr/>
        </p:nvGrpSpPr>
        <p:grpSpPr>
          <a:xfrm>
            <a:off x="3407701" y="355600"/>
            <a:ext cx="4939692" cy="5978291"/>
            <a:chOff x="3594988" y="520072"/>
            <a:chExt cx="4898307" cy="5788419"/>
          </a:xfrm>
        </p:grpSpPr>
        <p:grpSp>
          <p:nvGrpSpPr>
            <p:cNvPr id="90" name="群組 89">
              <a:extLst>
                <a:ext uri="{FF2B5EF4-FFF2-40B4-BE49-F238E27FC236}">
                  <a16:creationId xmlns:a16="http://schemas.microsoft.com/office/drawing/2014/main" id="{BC26D52C-41F1-BA73-CCA7-FA5CF16F2EDC}"/>
                </a:ext>
              </a:extLst>
            </p:cNvPr>
            <p:cNvGrpSpPr/>
            <p:nvPr/>
          </p:nvGrpSpPr>
          <p:grpSpPr>
            <a:xfrm>
              <a:off x="3976599" y="5217565"/>
              <a:ext cx="4086788" cy="1090926"/>
              <a:chOff x="2193280" y="5222845"/>
              <a:chExt cx="4086788" cy="1090926"/>
            </a:xfrm>
          </p:grpSpPr>
          <p:pic>
            <p:nvPicPr>
              <p:cNvPr id="85" name="圖片 84">
                <a:extLst>
                  <a:ext uri="{FF2B5EF4-FFF2-40B4-BE49-F238E27FC236}">
                    <a16:creationId xmlns:a16="http://schemas.microsoft.com/office/drawing/2014/main" id="{110FE141-770F-1CC6-4D11-540BA4738415}"/>
                  </a:ext>
                </a:extLst>
              </p:cNvPr>
              <p:cNvPicPr>
                <a:picLocks noChangeAspect="1"/>
              </p:cNvPicPr>
              <p:nvPr/>
            </p:nvPicPr>
            <p:blipFill rotWithShape="1">
              <a:blip r:embed="rId3"/>
              <a:srcRect t="83620"/>
              <a:stretch/>
            </p:blipFill>
            <p:spPr>
              <a:xfrm>
                <a:off x="2193280" y="5410818"/>
                <a:ext cx="4086788" cy="902953"/>
              </a:xfrm>
              <a:prstGeom prst="rect">
                <a:avLst/>
              </a:prstGeom>
            </p:spPr>
          </p:pic>
          <p:pic>
            <p:nvPicPr>
              <p:cNvPr id="84" name="圖片 83">
                <a:extLst>
                  <a:ext uri="{FF2B5EF4-FFF2-40B4-BE49-F238E27FC236}">
                    <a16:creationId xmlns:a16="http://schemas.microsoft.com/office/drawing/2014/main" id="{E939A262-3CE8-C431-CDA1-133DFD11E8CA}"/>
                  </a:ext>
                </a:extLst>
              </p:cNvPr>
              <p:cNvPicPr>
                <a:picLocks noChangeAspect="1"/>
              </p:cNvPicPr>
              <p:nvPr/>
            </p:nvPicPr>
            <p:blipFill rotWithShape="1">
              <a:blip r:embed="rId3"/>
              <a:srcRect l="44548" t="76381" r="51228" b="15589"/>
              <a:stretch/>
            </p:blipFill>
            <p:spPr>
              <a:xfrm>
                <a:off x="4031336" y="5222845"/>
                <a:ext cx="187754" cy="272087"/>
              </a:xfrm>
              <a:prstGeom prst="rect">
                <a:avLst/>
              </a:prstGeom>
            </p:spPr>
          </p:pic>
        </p:grpSp>
        <p:grpSp>
          <p:nvGrpSpPr>
            <p:cNvPr id="89" name="群組 88">
              <a:extLst>
                <a:ext uri="{FF2B5EF4-FFF2-40B4-BE49-F238E27FC236}">
                  <a16:creationId xmlns:a16="http://schemas.microsoft.com/office/drawing/2014/main" id="{D23F44B9-313F-0BC1-D059-C2AD4ED69E2B}"/>
                </a:ext>
              </a:extLst>
            </p:cNvPr>
            <p:cNvGrpSpPr/>
            <p:nvPr/>
          </p:nvGrpSpPr>
          <p:grpSpPr>
            <a:xfrm>
              <a:off x="3801459" y="4462399"/>
              <a:ext cx="4327577" cy="466978"/>
              <a:chOff x="1979169" y="4374805"/>
              <a:chExt cx="4327577" cy="466978"/>
            </a:xfrm>
          </p:grpSpPr>
          <p:grpSp>
            <p:nvGrpSpPr>
              <p:cNvPr id="82" name="群組 81">
                <a:extLst>
                  <a:ext uri="{FF2B5EF4-FFF2-40B4-BE49-F238E27FC236}">
                    <a16:creationId xmlns:a16="http://schemas.microsoft.com/office/drawing/2014/main" id="{B18E895D-8617-A1AE-9FCE-08F42637145D}"/>
                  </a:ext>
                </a:extLst>
              </p:cNvPr>
              <p:cNvGrpSpPr/>
              <p:nvPr/>
            </p:nvGrpSpPr>
            <p:grpSpPr>
              <a:xfrm>
                <a:off x="1979169" y="4374805"/>
                <a:ext cx="4327577" cy="377004"/>
                <a:chOff x="2123503" y="4224764"/>
                <a:chExt cx="3496941" cy="394492"/>
              </a:xfrm>
            </p:grpSpPr>
            <p:pic>
              <p:nvPicPr>
                <p:cNvPr id="78" name="圖片 77">
                  <a:extLst>
                    <a:ext uri="{FF2B5EF4-FFF2-40B4-BE49-F238E27FC236}">
                      <a16:creationId xmlns:a16="http://schemas.microsoft.com/office/drawing/2014/main" id="{356629A2-3D39-1220-1026-0F68513B503F}"/>
                    </a:ext>
                  </a:extLst>
                </p:cNvPr>
                <p:cNvPicPr>
                  <a:picLocks noChangeAspect="1"/>
                </p:cNvPicPr>
                <p:nvPr/>
              </p:nvPicPr>
              <p:blipFill rotWithShape="1">
                <a:blip r:embed="rId3"/>
                <a:srcRect t="61288" r="48011" b="31873"/>
                <a:stretch/>
              </p:blipFill>
              <p:spPr>
                <a:xfrm>
                  <a:off x="2123503" y="4224764"/>
                  <a:ext cx="2413504" cy="394492"/>
                </a:xfrm>
                <a:prstGeom prst="rect">
                  <a:avLst/>
                </a:prstGeom>
              </p:spPr>
            </p:pic>
            <p:pic>
              <p:nvPicPr>
                <p:cNvPr id="80" name="圖片 79">
                  <a:extLst>
                    <a:ext uri="{FF2B5EF4-FFF2-40B4-BE49-F238E27FC236}">
                      <a16:creationId xmlns:a16="http://schemas.microsoft.com/office/drawing/2014/main" id="{096FCAC6-BFA3-580B-6811-F6FFC9382D26}"/>
                    </a:ext>
                  </a:extLst>
                </p:cNvPr>
                <p:cNvPicPr>
                  <a:picLocks noChangeAspect="1"/>
                </p:cNvPicPr>
                <p:nvPr/>
              </p:nvPicPr>
              <p:blipFill rotWithShape="1">
                <a:blip r:embed="rId3"/>
                <a:srcRect l="76662" t="61841" b="31870"/>
                <a:stretch/>
              </p:blipFill>
              <p:spPr>
                <a:xfrm>
                  <a:off x="4537006" y="4253781"/>
                  <a:ext cx="1083438" cy="362749"/>
                </a:xfrm>
                <a:prstGeom prst="rect">
                  <a:avLst/>
                </a:prstGeom>
              </p:spPr>
            </p:pic>
          </p:grpSp>
          <p:sp>
            <p:nvSpPr>
              <p:cNvPr id="86" name="矩形 85">
                <a:extLst>
                  <a:ext uri="{FF2B5EF4-FFF2-40B4-BE49-F238E27FC236}">
                    <a16:creationId xmlns:a16="http://schemas.microsoft.com/office/drawing/2014/main" id="{A299B400-FE84-CA5B-3321-666394A12AC0}"/>
                  </a:ext>
                </a:extLst>
              </p:cNvPr>
              <p:cNvSpPr/>
              <p:nvPr/>
            </p:nvSpPr>
            <p:spPr>
              <a:xfrm>
                <a:off x="4580741" y="4733326"/>
                <a:ext cx="109537" cy="10845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文字方塊 57">
              <a:extLst>
                <a:ext uri="{FF2B5EF4-FFF2-40B4-BE49-F238E27FC236}">
                  <a16:creationId xmlns:a16="http://schemas.microsoft.com/office/drawing/2014/main" id="{9C342270-E7EB-91FE-6476-5CB2C3232991}"/>
                </a:ext>
              </a:extLst>
            </p:cNvPr>
            <p:cNvSpPr txBox="1"/>
            <p:nvPr/>
          </p:nvSpPr>
          <p:spPr>
            <a:xfrm>
              <a:off x="3594988" y="2374371"/>
              <a:ext cx="682983" cy="307777"/>
            </a:xfrm>
            <a:prstGeom prst="rect">
              <a:avLst/>
            </a:prstGeom>
            <a:noFill/>
          </p:spPr>
          <p:txBody>
            <a:bodyPr wrap="square">
              <a:spAutoFit/>
            </a:bodyPr>
            <a:lstStyle/>
            <a:p>
              <a:r>
                <a:rPr lang="en-US" sz="1400" dirty="0"/>
                <a:t>K=4</a:t>
              </a:r>
            </a:p>
          </p:txBody>
        </p:sp>
        <p:sp>
          <p:nvSpPr>
            <p:cNvPr id="59" name="文字方塊 58">
              <a:extLst>
                <a:ext uri="{FF2B5EF4-FFF2-40B4-BE49-F238E27FC236}">
                  <a16:creationId xmlns:a16="http://schemas.microsoft.com/office/drawing/2014/main" id="{DFA4DE7F-ADCE-AA98-D1E0-F5F253028FF2}"/>
                </a:ext>
              </a:extLst>
            </p:cNvPr>
            <p:cNvSpPr txBox="1"/>
            <p:nvPr/>
          </p:nvSpPr>
          <p:spPr>
            <a:xfrm>
              <a:off x="3611081" y="3268104"/>
              <a:ext cx="682983" cy="307777"/>
            </a:xfrm>
            <a:prstGeom prst="rect">
              <a:avLst/>
            </a:prstGeom>
            <a:noFill/>
          </p:spPr>
          <p:txBody>
            <a:bodyPr wrap="square">
              <a:spAutoFit/>
            </a:bodyPr>
            <a:lstStyle/>
            <a:p>
              <a:r>
                <a:rPr lang="en-US" sz="1400" dirty="0"/>
                <a:t>K=4</a:t>
              </a:r>
            </a:p>
          </p:txBody>
        </p:sp>
        <p:pic>
          <p:nvPicPr>
            <p:cNvPr id="79" name="圖片 78">
              <a:extLst>
                <a:ext uri="{FF2B5EF4-FFF2-40B4-BE49-F238E27FC236}">
                  <a16:creationId xmlns:a16="http://schemas.microsoft.com/office/drawing/2014/main" id="{B89331BC-4062-4653-F14C-A6DC638C91CA}"/>
                </a:ext>
              </a:extLst>
            </p:cNvPr>
            <p:cNvPicPr>
              <a:picLocks noChangeAspect="1"/>
            </p:cNvPicPr>
            <p:nvPr/>
          </p:nvPicPr>
          <p:blipFill rotWithShape="1">
            <a:blip r:embed="rId3"/>
            <a:srcRect l="48771" t="58574" r="15392" b="39501"/>
            <a:stretch/>
          </p:blipFill>
          <p:spPr>
            <a:xfrm>
              <a:off x="5469573" y="3852661"/>
              <a:ext cx="1616043" cy="111068"/>
            </a:xfrm>
            <a:prstGeom prst="rect">
              <a:avLst/>
            </a:prstGeom>
          </p:spPr>
        </p:pic>
        <p:pic>
          <p:nvPicPr>
            <p:cNvPr id="76" name="圖片 75">
              <a:extLst>
                <a:ext uri="{FF2B5EF4-FFF2-40B4-BE49-F238E27FC236}">
                  <a16:creationId xmlns:a16="http://schemas.microsoft.com/office/drawing/2014/main" id="{078E156E-D496-FC23-2D2C-7DEA5388ED1F}"/>
                </a:ext>
              </a:extLst>
            </p:cNvPr>
            <p:cNvPicPr>
              <a:picLocks noChangeAspect="1"/>
            </p:cNvPicPr>
            <p:nvPr/>
          </p:nvPicPr>
          <p:blipFill rotWithShape="1">
            <a:blip r:embed="rId3"/>
            <a:srcRect l="335" t="67916" r="-335" b="20680"/>
            <a:stretch/>
          </p:blipFill>
          <p:spPr>
            <a:xfrm>
              <a:off x="4009326" y="4816324"/>
              <a:ext cx="4086788" cy="509891"/>
            </a:xfrm>
            <a:prstGeom prst="rect">
              <a:avLst/>
            </a:prstGeom>
          </p:spPr>
        </p:pic>
        <p:grpSp>
          <p:nvGrpSpPr>
            <p:cNvPr id="83" name="群組 82">
              <a:extLst>
                <a:ext uri="{FF2B5EF4-FFF2-40B4-BE49-F238E27FC236}">
                  <a16:creationId xmlns:a16="http://schemas.microsoft.com/office/drawing/2014/main" id="{ED13FDCC-A408-D11E-0661-0E6EC55AD711}"/>
                </a:ext>
              </a:extLst>
            </p:cNvPr>
            <p:cNvGrpSpPr/>
            <p:nvPr/>
          </p:nvGrpSpPr>
          <p:grpSpPr>
            <a:xfrm>
              <a:off x="3828020" y="3875923"/>
              <a:ext cx="4245889" cy="377004"/>
              <a:chOff x="3939048" y="3801388"/>
              <a:chExt cx="3222343" cy="394492"/>
            </a:xfrm>
          </p:grpSpPr>
          <p:pic>
            <p:nvPicPr>
              <p:cNvPr id="81" name="圖片 80">
                <a:extLst>
                  <a:ext uri="{FF2B5EF4-FFF2-40B4-BE49-F238E27FC236}">
                    <a16:creationId xmlns:a16="http://schemas.microsoft.com/office/drawing/2014/main" id="{7BBAD226-3B02-E385-5B20-669B4C36A5D7}"/>
                  </a:ext>
                </a:extLst>
              </p:cNvPr>
              <p:cNvPicPr>
                <a:picLocks noChangeAspect="1"/>
              </p:cNvPicPr>
              <p:nvPr/>
            </p:nvPicPr>
            <p:blipFill rotWithShape="1">
              <a:blip r:embed="rId3"/>
              <a:srcRect l="52366" t="61842" r="1160" b="31869"/>
              <a:stretch/>
            </p:blipFill>
            <p:spPr>
              <a:xfrm>
                <a:off x="5003902" y="3832827"/>
                <a:ext cx="2157489" cy="362749"/>
              </a:xfrm>
              <a:prstGeom prst="rect">
                <a:avLst/>
              </a:prstGeom>
            </p:spPr>
          </p:pic>
          <p:pic>
            <p:nvPicPr>
              <p:cNvPr id="77" name="圖片 76">
                <a:extLst>
                  <a:ext uri="{FF2B5EF4-FFF2-40B4-BE49-F238E27FC236}">
                    <a16:creationId xmlns:a16="http://schemas.microsoft.com/office/drawing/2014/main" id="{25EDCD6A-0B98-75CE-9788-A5EF8499CD68}"/>
                  </a:ext>
                </a:extLst>
              </p:cNvPr>
              <p:cNvPicPr>
                <a:picLocks noChangeAspect="1"/>
              </p:cNvPicPr>
              <p:nvPr/>
            </p:nvPicPr>
            <p:blipFill rotWithShape="1">
              <a:blip r:embed="rId3"/>
              <a:srcRect t="61288" r="75375" b="31873"/>
              <a:stretch/>
            </p:blipFill>
            <p:spPr>
              <a:xfrm>
                <a:off x="3939048" y="3801388"/>
                <a:ext cx="1110454" cy="394492"/>
              </a:xfrm>
              <a:prstGeom prst="rect">
                <a:avLst/>
              </a:prstGeom>
            </p:spPr>
          </p:pic>
        </p:grpSp>
        <p:pic>
          <p:nvPicPr>
            <p:cNvPr id="87" name="圖片 86">
              <a:extLst>
                <a:ext uri="{FF2B5EF4-FFF2-40B4-BE49-F238E27FC236}">
                  <a16:creationId xmlns:a16="http://schemas.microsoft.com/office/drawing/2014/main" id="{1FA992FC-A07D-C754-7E06-F366ADA3B4A0}"/>
                </a:ext>
              </a:extLst>
            </p:cNvPr>
            <p:cNvPicPr>
              <a:picLocks noChangeAspect="1"/>
            </p:cNvPicPr>
            <p:nvPr/>
          </p:nvPicPr>
          <p:blipFill rotWithShape="1">
            <a:blip r:embed="rId3"/>
            <a:srcRect l="44548" t="76381" r="51228" b="15589"/>
            <a:stretch/>
          </p:blipFill>
          <p:spPr>
            <a:xfrm>
              <a:off x="5770662" y="4257319"/>
              <a:ext cx="187754" cy="272087"/>
            </a:xfrm>
            <a:prstGeom prst="rect">
              <a:avLst/>
            </a:prstGeom>
          </p:spPr>
        </p:pic>
        <p:pic>
          <p:nvPicPr>
            <p:cNvPr id="11" name="圖片 10">
              <a:extLst>
                <a:ext uri="{FF2B5EF4-FFF2-40B4-BE49-F238E27FC236}">
                  <a16:creationId xmlns:a16="http://schemas.microsoft.com/office/drawing/2014/main" id="{24D4FF1D-21AB-4FD4-8015-5DEF0FBEABA5}"/>
                </a:ext>
              </a:extLst>
            </p:cNvPr>
            <p:cNvPicPr>
              <a:picLocks noChangeAspect="1"/>
            </p:cNvPicPr>
            <p:nvPr/>
          </p:nvPicPr>
          <p:blipFill rotWithShape="1">
            <a:blip r:embed="rId3"/>
            <a:srcRect b="37905"/>
            <a:stretch/>
          </p:blipFill>
          <p:spPr>
            <a:xfrm>
              <a:off x="4003576" y="520072"/>
              <a:ext cx="4086788" cy="3423030"/>
            </a:xfrm>
            <a:prstGeom prst="rect">
              <a:avLst/>
            </a:prstGeom>
          </p:spPr>
        </p:pic>
        <p:sp>
          <p:nvSpPr>
            <p:cNvPr id="27" name="文字方塊 26">
              <a:extLst>
                <a:ext uri="{FF2B5EF4-FFF2-40B4-BE49-F238E27FC236}">
                  <a16:creationId xmlns:a16="http://schemas.microsoft.com/office/drawing/2014/main" id="{E926B798-FDBA-92C3-695D-B64387E3B8A4}"/>
                </a:ext>
              </a:extLst>
            </p:cNvPr>
            <p:cNvSpPr txBox="1"/>
            <p:nvPr/>
          </p:nvSpPr>
          <p:spPr>
            <a:xfrm>
              <a:off x="7409857" y="2228933"/>
              <a:ext cx="1083438" cy="307777"/>
            </a:xfrm>
            <a:prstGeom prst="rect">
              <a:avLst/>
            </a:prstGeom>
            <a:noFill/>
          </p:spPr>
          <p:txBody>
            <a:bodyPr wrap="none" rtlCol="0">
              <a:spAutoFit/>
            </a:bodyPr>
            <a:lstStyle/>
            <a:p>
              <a:r>
                <a:rPr lang="en-US" sz="1400" dirty="0"/>
                <a:t>concatenate</a:t>
              </a:r>
            </a:p>
          </p:txBody>
        </p:sp>
      </p:grpSp>
      <p:sp>
        <p:nvSpPr>
          <p:cNvPr id="52" name="文字方塊 51">
            <a:extLst>
              <a:ext uri="{FF2B5EF4-FFF2-40B4-BE49-F238E27FC236}">
                <a16:creationId xmlns:a16="http://schemas.microsoft.com/office/drawing/2014/main" id="{FDBC8E3F-F54B-4BAE-CE67-375F3E6B0CFB}"/>
              </a:ext>
            </a:extLst>
          </p:cNvPr>
          <p:cNvSpPr txBox="1"/>
          <p:nvPr/>
        </p:nvSpPr>
        <p:spPr>
          <a:xfrm>
            <a:off x="41880" y="6250418"/>
            <a:ext cx="8988553" cy="584775"/>
          </a:xfrm>
          <a:prstGeom prst="rect">
            <a:avLst/>
          </a:prstGeom>
          <a:solidFill>
            <a:schemeClr val="bg1"/>
          </a:solidFill>
        </p:spPr>
        <p:txBody>
          <a:bodyPr wrap="square">
            <a:spAutoFit/>
          </a:bodyPr>
          <a:lstStyle/>
          <a:p>
            <a:r>
              <a:rPr lang="en-US" sz="1600" dirty="0"/>
              <a:t>Fig. 1. Overview of the TF-grasp model. Our model takes as input the image captured by the camera mounted on the end-effector of the manipulator and generates a pixel-level grasp representation.</a:t>
            </a:r>
          </a:p>
        </p:txBody>
      </p:sp>
      <p:sp>
        <p:nvSpPr>
          <p:cNvPr id="57" name="投影片編號版面配置區 15">
            <a:extLst>
              <a:ext uri="{FF2B5EF4-FFF2-40B4-BE49-F238E27FC236}">
                <a16:creationId xmlns:a16="http://schemas.microsoft.com/office/drawing/2014/main" id="{FC57D213-1D33-3870-3B56-929BEF333114}"/>
              </a:ext>
            </a:extLst>
          </p:cNvPr>
          <p:cNvSpPr>
            <a:spLocks noGrp="1"/>
          </p:cNvSpPr>
          <p:nvPr>
            <p:ph type="sldNum" sz="quarter" idx="12"/>
          </p:nvPr>
        </p:nvSpPr>
        <p:spPr>
          <a:xfrm>
            <a:off x="7086600" y="6642340"/>
            <a:ext cx="2057400" cy="197089"/>
          </a:xfrm>
        </p:spPr>
        <p:txBody>
          <a:bodyPr/>
          <a:lstStyle/>
          <a:p>
            <a:fld id="{7DCC2DE0-E4D3-4804-B551-C56CE2359C2E}" type="slidenum">
              <a:rPr lang="zh-TW" altLang="en-US" smtClean="0"/>
              <a:pPr/>
              <a:t>20</a:t>
            </a:fld>
            <a:endParaRPr lang="zh-TW" altLang="en-US"/>
          </a:p>
        </p:txBody>
      </p:sp>
      <p:sp>
        <p:nvSpPr>
          <p:cNvPr id="39" name="矩形 38">
            <a:extLst>
              <a:ext uri="{FF2B5EF4-FFF2-40B4-BE49-F238E27FC236}">
                <a16:creationId xmlns:a16="http://schemas.microsoft.com/office/drawing/2014/main" id="{86A2C1B0-5764-31B7-FB93-C250AC6AA602}"/>
              </a:ext>
            </a:extLst>
          </p:cNvPr>
          <p:cNvSpPr/>
          <p:nvPr/>
        </p:nvSpPr>
        <p:spPr>
          <a:xfrm>
            <a:off x="41881" y="5383925"/>
            <a:ext cx="7961133" cy="881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文字方塊 44">
            <a:extLst>
              <a:ext uri="{FF2B5EF4-FFF2-40B4-BE49-F238E27FC236}">
                <a16:creationId xmlns:a16="http://schemas.microsoft.com/office/drawing/2014/main" id="{47F05000-FB34-31AB-4940-15CF2442B779}"/>
              </a:ext>
            </a:extLst>
          </p:cNvPr>
          <p:cNvSpPr txBox="1"/>
          <p:nvPr/>
        </p:nvSpPr>
        <p:spPr>
          <a:xfrm>
            <a:off x="203146" y="4302955"/>
            <a:ext cx="3226442" cy="430887"/>
          </a:xfrm>
          <a:prstGeom prst="rect">
            <a:avLst/>
          </a:prstGeom>
          <a:noFill/>
        </p:spPr>
        <p:txBody>
          <a:bodyPr wrap="square" rtlCol="0">
            <a:spAutoFit/>
          </a:bodyPr>
          <a:lstStyle/>
          <a:p>
            <a:pPr marL="177800" indent="-177800"/>
            <a:r>
              <a:rPr lang="en-US" altLang="zh-CN" sz="1100" dirty="0"/>
              <a:t>(1) C</a:t>
            </a:r>
            <a:r>
              <a:rPr lang="en-US" sz="1100" dirty="0"/>
              <a:t>ut  </a:t>
            </a:r>
            <a:r>
              <a:rPr lang="en-US" altLang="zh-CN" sz="1100" dirty="0"/>
              <a:t>Image </a:t>
            </a:r>
            <a:r>
              <a:rPr lang="en-US" sz="1100" dirty="0"/>
              <a:t>into Non-overlapping (</a:t>
            </a:r>
            <a:r>
              <a:rPr lang="en-US" sz="1100" i="1" dirty="0"/>
              <a:t>P x P</a:t>
            </a:r>
            <a:r>
              <a:rPr lang="en-US" sz="1100" dirty="0"/>
              <a:t>) Patches.</a:t>
            </a:r>
          </a:p>
          <a:p>
            <a:pPr indent="177800"/>
            <a:r>
              <a:rPr lang="en-US" sz="1100" dirty="0"/>
              <a:t>Each patch size : 4x4x3(RGB)c (P = 4)</a:t>
            </a:r>
          </a:p>
        </p:txBody>
      </p:sp>
      <p:sp>
        <p:nvSpPr>
          <p:cNvPr id="98" name="矩形 97">
            <a:extLst>
              <a:ext uri="{FF2B5EF4-FFF2-40B4-BE49-F238E27FC236}">
                <a16:creationId xmlns:a16="http://schemas.microsoft.com/office/drawing/2014/main" id="{2780CA39-3B80-89DF-0100-AF8D54342987}"/>
              </a:ext>
            </a:extLst>
          </p:cNvPr>
          <p:cNvSpPr/>
          <p:nvPr/>
        </p:nvSpPr>
        <p:spPr>
          <a:xfrm>
            <a:off x="41005" y="3775903"/>
            <a:ext cx="7962012" cy="15668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矩形 98">
            <a:extLst>
              <a:ext uri="{FF2B5EF4-FFF2-40B4-BE49-F238E27FC236}">
                <a16:creationId xmlns:a16="http://schemas.microsoft.com/office/drawing/2014/main" id="{D945D600-125B-22C7-A6C5-6F32311C0BC6}"/>
              </a:ext>
            </a:extLst>
          </p:cNvPr>
          <p:cNvSpPr/>
          <p:nvPr/>
        </p:nvSpPr>
        <p:spPr>
          <a:xfrm>
            <a:off x="41005" y="1881112"/>
            <a:ext cx="7962012" cy="9834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矩形 99">
            <a:extLst>
              <a:ext uri="{FF2B5EF4-FFF2-40B4-BE49-F238E27FC236}">
                <a16:creationId xmlns:a16="http://schemas.microsoft.com/office/drawing/2014/main" id="{CC5CCE5F-9C85-BE9E-2F38-10CB400BB91A}"/>
              </a:ext>
            </a:extLst>
          </p:cNvPr>
          <p:cNvSpPr/>
          <p:nvPr/>
        </p:nvSpPr>
        <p:spPr>
          <a:xfrm>
            <a:off x="41005" y="2856010"/>
            <a:ext cx="7962012" cy="888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矩形 102">
            <a:extLst>
              <a:ext uri="{FF2B5EF4-FFF2-40B4-BE49-F238E27FC236}">
                <a16:creationId xmlns:a16="http://schemas.microsoft.com/office/drawing/2014/main" id="{17582199-0334-E6C0-3419-4762F6710A43}"/>
              </a:ext>
            </a:extLst>
          </p:cNvPr>
          <p:cNvSpPr/>
          <p:nvPr/>
        </p:nvSpPr>
        <p:spPr>
          <a:xfrm>
            <a:off x="41880" y="1329290"/>
            <a:ext cx="7962012" cy="558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D0E5FAE0-447B-4E22-B819-917D811FFFB4}"/>
                  </a:ext>
                </a:extLst>
              </p:cNvPr>
              <p:cNvSpPr txBox="1"/>
              <p:nvPr/>
            </p:nvSpPr>
            <p:spPr>
              <a:xfrm>
                <a:off x="-18048" y="335740"/>
                <a:ext cx="3180056" cy="646331"/>
              </a:xfrm>
              <a:prstGeom prst="rect">
                <a:avLst/>
              </a:prstGeom>
              <a:noFill/>
            </p:spPr>
            <p:txBody>
              <a:bodyPr wrap="square">
                <a:spAutoFit/>
              </a:bodyPr>
              <a:lstStyle/>
              <a:p>
                <a:pPr marL="265113" indent="-265113"/>
                <a:r>
                  <a:rPr lang="en-US" sz="1200" dirty="0"/>
                  <a:t>1.5 Output </a:t>
                </a:r>
                <a:r>
                  <a:rPr lang="en-US" altLang="zh-TW" sz="1200" dirty="0"/>
                  <a:t>Grasp Pose Map </a:t>
                </a:r>
                <a14:m>
                  <m:oMath xmlns:m="http://schemas.openxmlformats.org/officeDocument/2006/math">
                    <m:r>
                      <a:rPr lang="en-US" altLang="zh-TW" sz="1200" i="1" smtClean="0">
                        <a:latin typeface="Cambria Math" panose="02040503050406030204" pitchFamily="18" charset="0"/>
                      </a:rPr>
                      <m:t>𝐺</m:t>
                    </m:r>
                    <m:r>
                      <a:rPr lang="en-US" altLang="zh-TW" sz="1200" i="1" smtClean="0">
                        <a:latin typeface="Cambria Math" panose="02040503050406030204" pitchFamily="18" charset="0"/>
                      </a:rPr>
                      <m:t>=(</m:t>
                    </m:r>
                    <m:r>
                      <m:rPr>
                        <m:sty m:val="p"/>
                      </m:rPr>
                      <a:rPr lang="en-US" altLang="zh-TW" sz="1200" i="1">
                        <a:latin typeface="Cambria Math" panose="02040503050406030204" pitchFamily="18" charset="0"/>
                        <a:ea typeface="Cambria Math" panose="02040503050406030204" pitchFamily="18" charset="0"/>
                      </a:rPr>
                      <m:t>Φ</m:t>
                    </m:r>
                    <m:r>
                      <a:rPr lang="en-US" altLang="zh-TW" sz="1200" i="1">
                        <a:latin typeface="Cambria Math" panose="02040503050406030204" pitchFamily="18" charset="0"/>
                        <a:ea typeface="Cambria Math" panose="02040503050406030204" pitchFamily="18" charset="0"/>
                      </a:rPr>
                      <m:t>,</m:t>
                    </m:r>
                    <m:r>
                      <a:rPr lang="en-US" altLang="zh-TW" sz="1200" i="1">
                        <a:latin typeface="Cambria Math" panose="02040503050406030204" pitchFamily="18" charset="0"/>
                        <a:ea typeface="Cambria Math" panose="02040503050406030204" pitchFamily="18" charset="0"/>
                      </a:rPr>
                      <m:t>𝑊</m:t>
                    </m:r>
                    <m:r>
                      <a:rPr lang="en-US" altLang="zh-TW" sz="1200" i="1">
                        <a:latin typeface="Cambria Math" panose="02040503050406030204" pitchFamily="18" charset="0"/>
                        <a:ea typeface="Cambria Math" panose="02040503050406030204" pitchFamily="18" charset="0"/>
                      </a:rPr>
                      <m:t>,</m:t>
                    </m:r>
                    <m:r>
                      <a:rPr lang="en-US" altLang="zh-TW" sz="1200" i="1">
                        <a:latin typeface="Cambria Math" panose="02040503050406030204" pitchFamily="18" charset="0"/>
                        <a:ea typeface="Cambria Math" panose="02040503050406030204" pitchFamily="18" charset="0"/>
                      </a:rPr>
                      <m:t>𝑄</m:t>
                    </m:r>
                    <m:r>
                      <a:rPr lang="en-US" altLang="zh-TW" sz="1200" i="1">
                        <a:latin typeface="Cambria Math" panose="02040503050406030204" pitchFamily="18" charset="0"/>
                        <a:ea typeface="Cambria Math" panose="02040503050406030204" pitchFamily="18" charset="0"/>
                      </a:rPr>
                      <m:t>)</m:t>
                    </m:r>
                  </m:oMath>
                </a14:m>
                <a:r>
                  <a:rPr lang="en-US" altLang="zh-TW" sz="1200" dirty="0"/>
                  <a:t> Using Projection Layer (1x1x96c)x1 filter </a:t>
                </a:r>
              </a:p>
              <a:p>
                <a:pPr marL="265113" indent="-265113"/>
                <a:r>
                  <a:rPr lang="en-US" altLang="zh-TW" sz="1200" dirty="0"/>
                  <a:t>(Explain in 3.2)</a:t>
                </a:r>
                <a:endParaRPr lang="en-US" sz="1200" dirty="0"/>
              </a:p>
            </p:txBody>
          </p:sp>
        </mc:Choice>
        <mc:Fallback xmlns="">
          <p:sp>
            <p:nvSpPr>
              <p:cNvPr id="105" name="文字方塊 104">
                <a:extLst>
                  <a:ext uri="{FF2B5EF4-FFF2-40B4-BE49-F238E27FC236}">
                    <a16:creationId xmlns:a16="http://schemas.microsoft.com/office/drawing/2014/main" id="{D0E5FAE0-447B-4E22-B819-917D811FFFB4}"/>
                  </a:ext>
                </a:extLst>
              </p:cNvPr>
              <p:cNvSpPr txBox="1">
                <a:spLocks noRot="1" noChangeAspect="1" noMove="1" noResize="1" noEditPoints="1" noAdjustHandles="1" noChangeArrowheads="1" noChangeShapeType="1" noTextEdit="1"/>
              </p:cNvSpPr>
              <p:nvPr/>
            </p:nvSpPr>
            <p:spPr>
              <a:xfrm>
                <a:off x="-18048" y="335740"/>
                <a:ext cx="3180056" cy="646331"/>
              </a:xfrm>
              <a:prstGeom prst="rect">
                <a:avLst/>
              </a:prstGeom>
              <a:blipFill>
                <a:blip r:embed="rId4"/>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C689477E-7B95-9B33-BCC3-55F11CF04EDE}"/>
                  </a:ext>
                </a:extLst>
              </p:cNvPr>
              <p:cNvSpPr txBox="1"/>
              <p:nvPr/>
            </p:nvSpPr>
            <p:spPr>
              <a:xfrm>
                <a:off x="8088282" y="1596288"/>
                <a:ext cx="841961" cy="3794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000" b="0" i="1" dirty="0" smtClean="0">
                              <a:latin typeface="Cambria Math" panose="02040503050406030204" pitchFamily="18" charset="0"/>
                            </a:rPr>
                          </m:ctrlPr>
                        </m:fPr>
                        <m:num>
                          <m:r>
                            <m:rPr>
                              <m:sty m:val="p"/>
                            </m:rPr>
                            <a:rPr lang="en-US" sz="1000" i="1" dirty="0" smtClean="0">
                              <a:latin typeface="Cambria Math" panose="02040503050406030204" pitchFamily="18" charset="0"/>
                            </a:rPr>
                            <m:t>H</m:t>
                          </m:r>
                        </m:num>
                        <m:den>
                          <m:r>
                            <a:rPr lang="en-US" sz="1000" b="0" i="1" dirty="0" smtClean="0">
                              <a:latin typeface="Cambria Math" panose="02040503050406030204" pitchFamily="18" charset="0"/>
                            </a:rPr>
                            <m:t>4</m:t>
                          </m:r>
                        </m:den>
                      </m:f>
                      <m:r>
                        <a:rPr lang="en-US" sz="1000" i="1" dirty="0" smtClean="0">
                          <a:latin typeface="Cambria Math" panose="02040503050406030204" pitchFamily="18" charset="0"/>
                        </a:rPr>
                        <m:t>𝑥</m:t>
                      </m:r>
                      <m:f>
                        <m:fPr>
                          <m:ctrlPr>
                            <a:rPr lang="en-US" sz="1000" b="0" i="1" dirty="0" smtClean="0">
                              <a:latin typeface="Cambria Math" panose="02040503050406030204" pitchFamily="18" charset="0"/>
                            </a:rPr>
                          </m:ctrlPr>
                        </m:fPr>
                        <m:num>
                          <m:r>
                            <a:rPr lang="en-US" sz="1000" i="1" dirty="0" smtClean="0">
                              <a:latin typeface="Cambria Math" panose="02040503050406030204" pitchFamily="18" charset="0"/>
                            </a:rPr>
                            <m:t>𝑊</m:t>
                          </m:r>
                        </m:num>
                        <m:den>
                          <m:r>
                            <a:rPr lang="en-US" sz="1000" b="0" i="1" dirty="0" smtClean="0">
                              <a:latin typeface="Cambria Math" panose="02040503050406030204" pitchFamily="18" charset="0"/>
                            </a:rPr>
                            <m:t>4</m:t>
                          </m:r>
                        </m:den>
                      </m:f>
                      <m:r>
                        <a:rPr lang="en-US" sz="1000" i="1" dirty="0" smtClean="0">
                          <a:latin typeface="Cambria Math" panose="02040503050406030204" pitchFamily="18" charset="0"/>
                        </a:rPr>
                        <m:t>𝑥</m:t>
                      </m:r>
                      <m:r>
                        <a:rPr lang="en-US" sz="1000" b="0" i="1" dirty="0" smtClean="0">
                          <a:latin typeface="Cambria Math" panose="02040503050406030204" pitchFamily="18" charset="0"/>
                        </a:rPr>
                        <m:t>96</m:t>
                      </m:r>
                      <m:r>
                        <a:rPr lang="en-US" sz="1000" i="1" dirty="0" smtClean="0">
                          <a:latin typeface="Cambria Math" panose="02040503050406030204" pitchFamily="18" charset="0"/>
                        </a:rPr>
                        <m:t>𝑐</m:t>
                      </m:r>
                    </m:oMath>
                  </m:oMathPara>
                </a14:m>
                <a:endParaRPr lang="en-US" sz="1000" dirty="0"/>
              </a:p>
            </p:txBody>
          </p:sp>
        </mc:Choice>
        <mc:Fallback xmlns="">
          <p:sp>
            <p:nvSpPr>
              <p:cNvPr id="53" name="文字方塊 52">
                <a:extLst>
                  <a:ext uri="{FF2B5EF4-FFF2-40B4-BE49-F238E27FC236}">
                    <a16:creationId xmlns:a16="http://schemas.microsoft.com/office/drawing/2014/main" id="{C689477E-7B95-9B33-BCC3-55F11CF04EDE}"/>
                  </a:ext>
                </a:extLst>
              </p:cNvPr>
              <p:cNvSpPr txBox="1">
                <a:spLocks noRot="1" noChangeAspect="1" noMove="1" noResize="1" noEditPoints="1" noAdjustHandles="1" noChangeArrowheads="1" noChangeShapeType="1" noTextEdit="1"/>
              </p:cNvSpPr>
              <p:nvPr/>
            </p:nvSpPr>
            <p:spPr>
              <a:xfrm>
                <a:off x="8088282" y="1596288"/>
                <a:ext cx="841961" cy="379463"/>
              </a:xfrm>
              <a:prstGeom prst="rect">
                <a:avLst/>
              </a:prstGeom>
              <a:blipFill>
                <a:blip r:embed="rId5"/>
                <a:stretch>
                  <a:fillRect/>
                </a:stretch>
              </a:blipFill>
            </p:spPr>
            <p:txBody>
              <a:bodyPr/>
              <a:lstStyle/>
              <a:p>
                <a:r>
                  <a:rPr lang="zh-TW" altLang="en-US">
                    <a:noFill/>
                  </a:rPr>
                  <a:t> </a:t>
                </a:r>
              </a:p>
            </p:txBody>
          </p:sp>
        </mc:Fallback>
      </mc:AlternateContent>
      <p:cxnSp>
        <p:nvCxnSpPr>
          <p:cNvPr id="54" name="直線單箭頭接點 53">
            <a:extLst>
              <a:ext uri="{FF2B5EF4-FFF2-40B4-BE49-F238E27FC236}">
                <a16:creationId xmlns:a16="http://schemas.microsoft.com/office/drawing/2014/main" id="{C4062918-C713-1C9C-A604-FC667D56C21D}"/>
              </a:ext>
            </a:extLst>
          </p:cNvPr>
          <p:cNvCxnSpPr>
            <a:cxnSpLocks/>
          </p:cNvCxnSpPr>
          <p:nvPr/>
        </p:nvCxnSpPr>
        <p:spPr>
          <a:xfrm flipH="1">
            <a:off x="5791097" y="1807812"/>
            <a:ext cx="241200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F1C6159E-ACAF-D889-9496-A3CEEDAEABED}"/>
                  </a:ext>
                </a:extLst>
              </p:cNvPr>
              <p:cNvSpPr txBox="1"/>
              <p:nvPr/>
            </p:nvSpPr>
            <p:spPr>
              <a:xfrm>
                <a:off x="7319487" y="784878"/>
                <a:ext cx="79547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200" i="1" dirty="0" smtClean="0">
                          <a:latin typeface="Cambria Math" panose="02040503050406030204" pitchFamily="18" charset="0"/>
                        </a:rPr>
                        <m:t>H</m:t>
                      </m:r>
                      <m:r>
                        <a:rPr lang="en-US" sz="1200" i="1" dirty="0" smtClean="0">
                          <a:latin typeface="Cambria Math" panose="02040503050406030204" pitchFamily="18" charset="0"/>
                        </a:rPr>
                        <m:t>𝑥𝑊𝑥</m:t>
                      </m:r>
                      <m:r>
                        <a:rPr lang="en-US" sz="1200" b="0" i="1" dirty="0" smtClean="0">
                          <a:latin typeface="Cambria Math" panose="02040503050406030204" pitchFamily="18" charset="0"/>
                        </a:rPr>
                        <m:t>1</m:t>
                      </m:r>
                      <m:r>
                        <a:rPr lang="en-US" sz="1200" i="1" dirty="0" smtClean="0">
                          <a:latin typeface="Cambria Math" panose="02040503050406030204" pitchFamily="18" charset="0"/>
                        </a:rPr>
                        <m:t>𝑐</m:t>
                      </m:r>
                    </m:oMath>
                  </m:oMathPara>
                </a14:m>
                <a:endParaRPr lang="en-US" sz="1200" dirty="0"/>
              </a:p>
            </p:txBody>
          </p:sp>
        </mc:Choice>
        <mc:Fallback xmlns="">
          <p:sp>
            <p:nvSpPr>
              <p:cNvPr id="60" name="文字方塊 59">
                <a:extLst>
                  <a:ext uri="{FF2B5EF4-FFF2-40B4-BE49-F238E27FC236}">
                    <a16:creationId xmlns:a16="http://schemas.microsoft.com/office/drawing/2014/main" id="{F1C6159E-ACAF-D889-9496-A3CEEDAEABED}"/>
                  </a:ext>
                </a:extLst>
              </p:cNvPr>
              <p:cNvSpPr txBox="1">
                <a:spLocks noRot="1" noChangeAspect="1" noMove="1" noResize="1" noEditPoints="1" noAdjustHandles="1" noChangeArrowheads="1" noChangeShapeType="1" noTextEdit="1"/>
              </p:cNvSpPr>
              <p:nvPr/>
            </p:nvSpPr>
            <p:spPr>
              <a:xfrm>
                <a:off x="7319487" y="784878"/>
                <a:ext cx="795474" cy="276999"/>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C4DCB695-14BE-79B1-18B9-143B1F34DF98}"/>
                  </a:ext>
                </a:extLst>
              </p:cNvPr>
              <p:cNvSpPr txBox="1"/>
              <p:nvPr/>
            </p:nvSpPr>
            <p:spPr>
              <a:xfrm>
                <a:off x="5945315" y="769931"/>
                <a:ext cx="79547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200" i="1" dirty="0" smtClean="0">
                          <a:latin typeface="Cambria Math" panose="02040503050406030204" pitchFamily="18" charset="0"/>
                        </a:rPr>
                        <m:t>H</m:t>
                      </m:r>
                      <m:r>
                        <a:rPr lang="en-US" sz="1200" i="1" dirty="0" smtClean="0">
                          <a:latin typeface="Cambria Math" panose="02040503050406030204" pitchFamily="18" charset="0"/>
                        </a:rPr>
                        <m:t>𝑥𝑊𝑥</m:t>
                      </m:r>
                      <m:r>
                        <a:rPr lang="en-US" sz="1200" b="0" i="1" dirty="0" smtClean="0">
                          <a:latin typeface="Cambria Math" panose="02040503050406030204" pitchFamily="18" charset="0"/>
                        </a:rPr>
                        <m:t>1</m:t>
                      </m:r>
                      <m:r>
                        <a:rPr lang="en-US" sz="1200" i="1" dirty="0" smtClean="0">
                          <a:latin typeface="Cambria Math" panose="02040503050406030204" pitchFamily="18" charset="0"/>
                        </a:rPr>
                        <m:t>𝑐</m:t>
                      </m:r>
                    </m:oMath>
                  </m:oMathPara>
                </a14:m>
                <a:endParaRPr lang="en-US" sz="1200" dirty="0"/>
              </a:p>
            </p:txBody>
          </p:sp>
        </mc:Choice>
        <mc:Fallback xmlns="">
          <p:sp>
            <p:nvSpPr>
              <p:cNvPr id="61" name="文字方塊 60">
                <a:extLst>
                  <a:ext uri="{FF2B5EF4-FFF2-40B4-BE49-F238E27FC236}">
                    <a16:creationId xmlns:a16="http://schemas.microsoft.com/office/drawing/2014/main" id="{C4DCB695-14BE-79B1-18B9-143B1F34DF98}"/>
                  </a:ext>
                </a:extLst>
              </p:cNvPr>
              <p:cNvSpPr txBox="1">
                <a:spLocks noRot="1" noChangeAspect="1" noMove="1" noResize="1" noEditPoints="1" noAdjustHandles="1" noChangeArrowheads="1" noChangeShapeType="1" noTextEdit="1"/>
              </p:cNvSpPr>
              <p:nvPr/>
            </p:nvSpPr>
            <p:spPr>
              <a:xfrm>
                <a:off x="5945315" y="769931"/>
                <a:ext cx="795474" cy="276999"/>
              </a:xfrm>
              <a:prstGeom prst="rect">
                <a:avLst/>
              </a:prstGeom>
              <a:blipFill>
                <a:blip r:embed="rId7"/>
                <a:stretch>
                  <a:fillRect/>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02E645AA-F1D8-4D7B-BA74-1454DB8B5FAF}"/>
              </a:ext>
            </a:extLst>
          </p:cNvPr>
          <p:cNvSpPr/>
          <p:nvPr/>
        </p:nvSpPr>
        <p:spPr>
          <a:xfrm>
            <a:off x="6224130" y="4412678"/>
            <a:ext cx="45719" cy="93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4465C055-5072-DAA4-E1F0-659B9DCD0E52}"/>
                  </a:ext>
                </a:extLst>
              </p:cNvPr>
              <p:cNvSpPr txBox="1"/>
              <p:nvPr/>
            </p:nvSpPr>
            <p:spPr>
              <a:xfrm>
                <a:off x="4659914" y="764234"/>
                <a:ext cx="79547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200" i="1" dirty="0" smtClean="0">
                          <a:latin typeface="Cambria Math" panose="02040503050406030204" pitchFamily="18" charset="0"/>
                        </a:rPr>
                        <m:t>H</m:t>
                      </m:r>
                      <m:r>
                        <a:rPr lang="en-US" sz="1200" i="1" dirty="0" smtClean="0">
                          <a:latin typeface="Cambria Math" panose="02040503050406030204" pitchFamily="18" charset="0"/>
                        </a:rPr>
                        <m:t>𝑥𝑊𝑥</m:t>
                      </m:r>
                      <m:r>
                        <a:rPr lang="en-US" sz="1200" b="0" i="1" dirty="0" smtClean="0">
                          <a:latin typeface="Cambria Math" panose="02040503050406030204" pitchFamily="18" charset="0"/>
                        </a:rPr>
                        <m:t>1</m:t>
                      </m:r>
                      <m:r>
                        <a:rPr lang="en-US" sz="1200" i="1" dirty="0" smtClean="0">
                          <a:latin typeface="Cambria Math" panose="02040503050406030204" pitchFamily="18" charset="0"/>
                        </a:rPr>
                        <m:t>𝑐</m:t>
                      </m:r>
                    </m:oMath>
                  </m:oMathPara>
                </a14:m>
                <a:endParaRPr lang="en-US" sz="1200" dirty="0"/>
              </a:p>
            </p:txBody>
          </p:sp>
        </mc:Choice>
        <mc:Fallback xmlns="">
          <p:sp>
            <p:nvSpPr>
              <p:cNvPr id="62" name="文字方塊 61">
                <a:extLst>
                  <a:ext uri="{FF2B5EF4-FFF2-40B4-BE49-F238E27FC236}">
                    <a16:creationId xmlns:a16="http://schemas.microsoft.com/office/drawing/2014/main" id="{4465C055-5072-DAA4-E1F0-659B9DCD0E52}"/>
                  </a:ext>
                </a:extLst>
              </p:cNvPr>
              <p:cNvSpPr txBox="1">
                <a:spLocks noRot="1" noChangeAspect="1" noMove="1" noResize="1" noEditPoints="1" noAdjustHandles="1" noChangeArrowheads="1" noChangeShapeType="1" noTextEdit="1"/>
              </p:cNvSpPr>
              <p:nvPr/>
            </p:nvSpPr>
            <p:spPr>
              <a:xfrm>
                <a:off x="4659914" y="764234"/>
                <a:ext cx="795474" cy="27699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8396F0FA-83EF-E505-CC3A-0FB512BF9BFC}"/>
                  </a:ext>
                </a:extLst>
              </p:cNvPr>
              <p:cNvSpPr txBox="1"/>
              <p:nvPr/>
            </p:nvSpPr>
            <p:spPr>
              <a:xfrm>
                <a:off x="8076885" y="3631632"/>
                <a:ext cx="883319" cy="3794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000" b="0" i="1" dirty="0" smtClean="0">
                              <a:latin typeface="Cambria Math" panose="02040503050406030204" pitchFamily="18" charset="0"/>
                            </a:rPr>
                          </m:ctrlPr>
                        </m:fPr>
                        <m:num>
                          <m:r>
                            <a:rPr lang="en-US" sz="1000" i="1" dirty="0" smtClean="0">
                              <a:latin typeface="Cambria Math" panose="02040503050406030204" pitchFamily="18" charset="0"/>
                            </a:rPr>
                            <m:t>𝐻</m:t>
                          </m:r>
                        </m:num>
                        <m:den>
                          <m:r>
                            <a:rPr lang="en-US" sz="1000" b="0" i="1" dirty="0" smtClean="0">
                              <a:latin typeface="Cambria Math" panose="02040503050406030204" pitchFamily="18" charset="0"/>
                            </a:rPr>
                            <m:t>4</m:t>
                          </m:r>
                        </m:den>
                      </m:f>
                      <m:r>
                        <a:rPr lang="en-US" sz="1000" i="1" dirty="0" smtClean="0">
                          <a:latin typeface="Cambria Math" panose="02040503050406030204" pitchFamily="18" charset="0"/>
                        </a:rPr>
                        <m:t>𝑥</m:t>
                      </m:r>
                      <m:f>
                        <m:fPr>
                          <m:ctrlPr>
                            <a:rPr lang="en-US" sz="1000" b="0" i="1" dirty="0" smtClean="0">
                              <a:latin typeface="Cambria Math" panose="02040503050406030204" pitchFamily="18" charset="0"/>
                            </a:rPr>
                          </m:ctrlPr>
                        </m:fPr>
                        <m:num>
                          <m:r>
                            <a:rPr lang="en-US" sz="1000" i="1" dirty="0" smtClean="0">
                              <a:latin typeface="Cambria Math" panose="02040503050406030204" pitchFamily="18" charset="0"/>
                            </a:rPr>
                            <m:t>𝑊</m:t>
                          </m:r>
                        </m:num>
                        <m:den>
                          <m:r>
                            <a:rPr lang="en-US" sz="1000" b="0" i="1" dirty="0" smtClean="0">
                              <a:latin typeface="Cambria Math" panose="02040503050406030204" pitchFamily="18" charset="0"/>
                            </a:rPr>
                            <m:t>4</m:t>
                          </m:r>
                        </m:den>
                      </m:f>
                      <m:r>
                        <a:rPr lang="en-US" sz="1000" i="1" dirty="0" smtClean="0">
                          <a:latin typeface="Cambria Math" panose="02040503050406030204" pitchFamily="18" charset="0"/>
                        </a:rPr>
                        <m:t>𝑥</m:t>
                      </m:r>
                      <m:r>
                        <a:rPr lang="en-US" sz="1000" b="0" i="1" dirty="0" smtClean="0">
                          <a:latin typeface="Cambria Math" panose="02040503050406030204" pitchFamily="18" charset="0"/>
                        </a:rPr>
                        <m:t> 96</m:t>
                      </m:r>
                      <m:r>
                        <a:rPr lang="en-US" sz="1000" i="1" dirty="0" smtClean="0">
                          <a:latin typeface="Cambria Math" panose="02040503050406030204" pitchFamily="18" charset="0"/>
                        </a:rPr>
                        <m:t>𝑐</m:t>
                      </m:r>
                    </m:oMath>
                  </m:oMathPara>
                </a14:m>
                <a:endParaRPr lang="en-US" sz="1000" dirty="0"/>
              </a:p>
            </p:txBody>
          </p:sp>
        </mc:Choice>
        <mc:Fallback xmlns="">
          <p:sp>
            <p:nvSpPr>
              <p:cNvPr id="64" name="文字方塊 63">
                <a:extLst>
                  <a:ext uri="{FF2B5EF4-FFF2-40B4-BE49-F238E27FC236}">
                    <a16:creationId xmlns:a16="http://schemas.microsoft.com/office/drawing/2014/main" id="{8396F0FA-83EF-E505-CC3A-0FB512BF9BFC}"/>
                  </a:ext>
                </a:extLst>
              </p:cNvPr>
              <p:cNvSpPr txBox="1">
                <a:spLocks noRot="1" noChangeAspect="1" noMove="1" noResize="1" noEditPoints="1" noAdjustHandles="1" noChangeArrowheads="1" noChangeShapeType="1" noTextEdit="1"/>
              </p:cNvSpPr>
              <p:nvPr/>
            </p:nvSpPr>
            <p:spPr>
              <a:xfrm>
                <a:off x="8076885" y="3631632"/>
                <a:ext cx="883319" cy="379463"/>
              </a:xfrm>
              <a:prstGeom prst="rect">
                <a:avLst/>
              </a:prstGeom>
              <a:blipFill>
                <a:blip r:embed="rId8"/>
                <a:stretch>
                  <a:fillRect/>
                </a:stretch>
              </a:blipFill>
            </p:spPr>
            <p:txBody>
              <a:bodyPr/>
              <a:lstStyle/>
              <a:p>
                <a:r>
                  <a:rPr lang="zh-TW" altLang="en-US">
                    <a:noFill/>
                  </a:rPr>
                  <a:t> </a:t>
                </a:r>
              </a:p>
            </p:txBody>
          </p:sp>
        </mc:Fallback>
      </mc:AlternateContent>
      <p:cxnSp>
        <p:nvCxnSpPr>
          <p:cNvPr id="65" name="直線單箭頭接點 64">
            <a:extLst>
              <a:ext uri="{FF2B5EF4-FFF2-40B4-BE49-F238E27FC236}">
                <a16:creationId xmlns:a16="http://schemas.microsoft.com/office/drawing/2014/main" id="{8B5B0D0B-52C5-2551-6AC4-6E9B8DEF1D88}"/>
              </a:ext>
            </a:extLst>
          </p:cNvPr>
          <p:cNvCxnSpPr>
            <a:cxnSpLocks/>
          </p:cNvCxnSpPr>
          <p:nvPr/>
        </p:nvCxnSpPr>
        <p:spPr>
          <a:xfrm flipH="1">
            <a:off x="5819624" y="3821530"/>
            <a:ext cx="230400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a:extLst>
              <a:ext uri="{FF2B5EF4-FFF2-40B4-BE49-F238E27FC236}">
                <a16:creationId xmlns:a16="http://schemas.microsoft.com/office/drawing/2014/main" id="{B8DD3362-2FCB-14F1-1828-60F38C969B84}"/>
              </a:ext>
            </a:extLst>
          </p:cNvPr>
          <p:cNvSpPr txBox="1"/>
          <p:nvPr/>
        </p:nvSpPr>
        <p:spPr>
          <a:xfrm>
            <a:off x="4307219" y="5849825"/>
            <a:ext cx="740908" cy="307777"/>
          </a:xfrm>
          <a:prstGeom prst="rect">
            <a:avLst/>
          </a:prstGeom>
          <a:noFill/>
        </p:spPr>
        <p:txBody>
          <a:bodyPr wrap="none" rtlCol="0">
            <a:spAutoFit/>
          </a:bodyPr>
          <a:lstStyle/>
          <a:p>
            <a:r>
              <a:rPr lang="en-US" sz="1400" dirty="0"/>
              <a:t>H = 640</a:t>
            </a:r>
          </a:p>
        </p:txBody>
      </p:sp>
      <p:sp>
        <p:nvSpPr>
          <p:cNvPr id="119" name="文字方塊 118">
            <a:extLst>
              <a:ext uri="{FF2B5EF4-FFF2-40B4-BE49-F238E27FC236}">
                <a16:creationId xmlns:a16="http://schemas.microsoft.com/office/drawing/2014/main" id="{8D842113-4B79-5775-AD9D-D095DBAE385D}"/>
              </a:ext>
            </a:extLst>
          </p:cNvPr>
          <p:cNvSpPr txBox="1"/>
          <p:nvPr/>
        </p:nvSpPr>
        <p:spPr>
          <a:xfrm>
            <a:off x="6854634" y="5843929"/>
            <a:ext cx="780983" cy="307777"/>
          </a:xfrm>
          <a:prstGeom prst="rect">
            <a:avLst/>
          </a:prstGeom>
          <a:noFill/>
        </p:spPr>
        <p:txBody>
          <a:bodyPr wrap="none" rtlCol="0">
            <a:spAutoFit/>
          </a:bodyPr>
          <a:lstStyle/>
          <a:p>
            <a:r>
              <a:rPr lang="en-US" sz="1400" dirty="0"/>
              <a:t>HxWx3c</a:t>
            </a:r>
          </a:p>
        </p:txBody>
      </p:sp>
      <p:sp>
        <p:nvSpPr>
          <p:cNvPr id="120" name="文字方塊 119">
            <a:extLst>
              <a:ext uri="{FF2B5EF4-FFF2-40B4-BE49-F238E27FC236}">
                <a16:creationId xmlns:a16="http://schemas.microsoft.com/office/drawing/2014/main" id="{44F311D7-EDB5-8143-6BDE-597BBD4BB18C}"/>
              </a:ext>
            </a:extLst>
          </p:cNvPr>
          <p:cNvSpPr txBox="1"/>
          <p:nvPr/>
        </p:nvSpPr>
        <p:spPr>
          <a:xfrm>
            <a:off x="4447482" y="5536152"/>
            <a:ext cx="460382" cy="307777"/>
          </a:xfrm>
          <a:prstGeom prst="rect">
            <a:avLst/>
          </a:prstGeom>
          <a:noFill/>
        </p:spPr>
        <p:txBody>
          <a:bodyPr wrap="none" rtlCol="0">
            <a:spAutoFit/>
          </a:bodyPr>
          <a:lstStyle/>
          <a:p>
            <a:r>
              <a:rPr lang="en-US" sz="1400" dirty="0"/>
              <a:t>P=4</a:t>
            </a:r>
          </a:p>
        </p:txBody>
      </p:sp>
      <p:sp>
        <p:nvSpPr>
          <p:cNvPr id="121" name="文字方塊 120">
            <a:extLst>
              <a:ext uri="{FF2B5EF4-FFF2-40B4-BE49-F238E27FC236}">
                <a16:creationId xmlns:a16="http://schemas.microsoft.com/office/drawing/2014/main" id="{38C726BB-DB2B-02F1-DBEB-68B6AFE3A77E}"/>
              </a:ext>
            </a:extLst>
          </p:cNvPr>
          <p:cNvSpPr txBox="1"/>
          <p:nvPr/>
        </p:nvSpPr>
        <p:spPr>
          <a:xfrm>
            <a:off x="4833689" y="5348643"/>
            <a:ext cx="460382" cy="307777"/>
          </a:xfrm>
          <a:prstGeom prst="rect">
            <a:avLst/>
          </a:prstGeom>
          <a:noFill/>
        </p:spPr>
        <p:txBody>
          <a:bodyPr wrap="none" rtlCol="0">
            <a:spAutoFit/>
          </a:bodyPr>
          <a:lstStyle/>
          <a:p>
            <a:r>
              <a:rPr lang="en-US" sz="1400" dirty="0"/>
              <a:t>P=4</a:t>
            </a:r>
          </a:p>
        </p:txBody>
      </p:sp>
      <p:sp>
        <p:nvSpPr>
          <p:cNvPr id="122" name="文字方塊 121">
            <a:extLst>
              <a:ext uri="{FF2B5EF4-FFF2-40B4-BE49-F238E27FC236}">
                <a16:creationId xmlns:a16="http://schemas.microsoft.com/office/drawing/2014/main" id="{39824098-4EB8-F10F-B969-18B2EDC59A0B}"/>
              </a:ext>
            </a:extLst>
          </p:cNvPr>
          <p:cNvSpPr txBox="1"/>
          <p:nvPr/>
        </p:nvSpPr>
        <p:spPr>
          <a:xfrm>
            <a:off x="6047695" y="6064208"/>
            <a:ext cx="788999" cy="307777"/>
          </a:xfrm>
          <a:prstGeom prst="rect">
            <a:avLst/>
          </a:prstGeom>
          <a:noFill/>
        </p:spPr>
        <p:txBody>
          <a:bodyPr wrap="none" rtlCol="0">
            <a:spAutoFit/>
          </a:bodyPr>
          <a:lstStyle/>
          <a:p>
            <a:r>
              <a:rPr lang="en-US" sz="1400" dirty="0"/>
              <a:t>W = 480</a:t>
            </a:r>
          </a:p>
        </p:txBody>
      </p:sp>
      <p:cxnSp>
        <p:nvCxnSpPr>
          <p:cNvPr id="123" name="直線單箭頭接點 122">
            <a:extLst>
              <a:ext uri="{FF2B5EF4-FFF2-40B4-BE49-F238E27FC236}">
                <a16:creationId xmlns:a16="http://schemas.microsoft.com/office/drawing/2014/main" id="{AB8CAE09-C5DB-2A68-5D65-AE7B75998083}"/>
              </a:ext>
            </a:extLst>
          </p:cNvPr>
          <p:cNvCxnSpPr>
            <a:cxnSpLocks/>
          </p:cNvCxnSpPr>
          <p:nvPr/>
        </p:nvCxnSpPr>
        <p:spPr>
          <a:xfrm flipH="1" flipV="1">
            <a:off x="7778082" y="5116138"/>
            <a:ext cx="1044830" cy="1285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36E8C6B-D1DF-1E00-7B6E-DD2DB8E3AC7E}"/>
              </a:ext>
            </a:extLst>
          </p:cNvPr>
          <p:cNvSpPr txBox="1"/>
          <p:nvPr/>
        </p:nvSpPr>
        <p:spPr>
          <a:xfrm>
            <a:off x="3771963" y="5205867"/>
            <a:ext cx="505267" cy="307777"/>
          </a:xfrm>
          <a:prstGeom prst="rect">
            <a:avLst/>
          </a:prstGeom>
          <a:noFill/>
        </p:spPr>
        <p:txBody>
          <a:bodyPr wrap="none" rtlCol="0">
            <a:spAutoFit/>
          </a:bodyPr>
          <a:lstStyle/>
          <a:p>
            <a:r>
              <a:rPr lang="en-US" sz="1400" i="1" dirty="0"/>
              <a:t>P=4</a:t>
            </a:r>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7447385A-8A44-7071-6D2F-E96F23FCCE0C}"/>
                  </a:ext>
                </a:extLst>
              </p:cNvPr>
              <p:cNvSpPr txBox="1"/>
              <p:nvPr/>
            </p:nvSpPr>
            <p:spPr>
              <a:xfrm>
                <a:off x="3251535" y="4966799"/>
                <a:ext cx="401720" cy="324384"/>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𝑝</m:t>
                        </m:r>
                      </m:sub>
                    </m:sSub>
                  </m:oMath>
                </a14:m>
                <a:r>
                  <a:rPr lang="en-US" sz="1400" dirty="0"/>
                  <a:t>:</a:t>
                </a:r>
              </a:p>
            </p:txBody>
          </p:sp>
        </mc:Choice>
        <mc:Fallback xmlns="">
          <p:sp>
            <p:nvSpPr>
              <p:cNvPr id="73" name="文字方塊 72">
                <a:extLst>
                  <a:ext uri="{FF2B5EF4-FFF2-40B4-BE49-F238E27FC236}">
                    <a16:creationId xmlns:a16="http://schemas.microsoft.com/office/drawing/2014/main" id="{7447385A-8A44-7071-6D2F-E96F23FCCE0C}"/>
                  </a:ext>
                </a:extLst>
              </p:cNvPr>
              <p:cNvSpPr txBox="1">
                <a:spLocks noRot="1" noChangeAspect="1" noMove="1" noResize="1" noEditPoints="1" noAdjustHandles="1" noChangeArrowheads="1" noChangeShapeType="1" noTextEdit="1"/>
              </p:cNvSpPr>
              <p:nvPr/>
            </p:nvSpPr>
            <p:spPr>
              <a:xfrm>
                <a:off x="3251535" y="4966799"/>
                <a:ext cx="401720" cy="324384"/>
              </a:xfrm>
              <a:prstGeom prst="rect">
                <a:avLst/>
              </a:prstGeom>
              <a:blipFill>
                <a:blip r:embed="rId9"/>
                <a:stretch>
                  <a:fillRect t="-3774" b="-13208"/>
                </a:stretch>
              </a:blipFill>
            </p:spPr>
            <p:txBody>
              <a:bodyPr/>
              <a:lstStyle/>
              <a:p>
                <a:r>
                  <a:rPr lang="zh-TW" altLang="en-US">
                    <a:noFill/>
                  </a:rPr>
                  <a:t> </a:t>
                </a:r>
              </a:p>
            </p:txBody>
          </p:sp>
        </mc:Fallback>
      </mc:AlternateContent>
      <p:sp>
        <p:nvSpPr>
          <p:cNvPr id="74" name="文字方塊 73">
            <a:extLst>
              <a:ext uri="{FF2B5EF4-FFF2-40B4-BE49-F238E27FC236}">
                <a16:creationId xmlns:a16="http://schemas.microsoft.com/office/drawing/2014/main" id="{C9291FA1-9C54-03B5-5003-737AB1F761D0}"/>
              </a:ext>
            </a:extLst>
          </p:cNvPr>
          <p:cNvSpPr txBox="1"/>
          <p:nvPr/>
        </p:nvSpPr>
        <p:spPr>
          <a:xfrm>
            <a:off x="3499152" y="4977436"/>
            <a:ext cx="505267" cy="307777"/>
          </a:xfrm>
          <a:prstGeom prst="rect">
            <a:avLst/>
          </a:prstGeom>
          <a:noFill/>
        </p:spPr>
        <p:txBody>
          <a:bodyPr wrap="none" rtlCol="0">
            <a:spAutoFit/>
          </a:bodyPr>
          <a:lstStyle/>
          <a:p>
            <a:r>
              <a:rPr lang="en-US" sz="1400" i="1" dirty="0"/>
              <a:t>P=4</a:t>
            </a:r>
          </a:p>
        </p:txBody>
      </p:sp>
      <p:sp>
        <p:nvSpPr>
          <p:cNvPr id="75" name="矩形 74">
            <a:extLst>
              <a:ext uri="{FF2B5EF4-FFF2-40B4-BE49-F238E27FC236}">
                <a16:creationId xmlns:a16="http://schemas.microsoft.com/office/drawing/2014/main" id="{87AD91AF-4E00-4C28-9103-611E01EF35AF}"/>
              </a:ext>
            </a:extLst>
          </p:cNvPr>
          <p:cNvSpPr/>
          <p:nvPr/>
        </p:nvSpPr>
        <p:spPr>
          <a:xfrm>
            <a:off x="3251535" y="4947376"/>
            <a:ext cx="979208" cy="482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文字方塊 94">
            <a:extLst>
              <a:ext uri="{FF2B5EF4-FFF2-40B4-BE49-F238E27FC236}">
                <a16:creationId xmlns:a16="http://schemas.microsoft.com/office/drawing/2014/main" id="{A705ACC4-A64B-77E1-2184-F228E1D80BE7}"/>
              </a:ext>
            </a:extLst>
          </p:cNvPr>
          <p:cNvSpPr txBox="1"/>
          <p:nvPr/>
        </p:nvSpPr>
        <p:spPr>
          <a:xfrm>
            <a:off x="288897" y="2364537"/>
            <a:ext cx="3112963" cy="400110"/>
          </a:xfrm>
          <a:prstGeom prst="rect">
            <a:avLst/>
          </a:prstGeom>
          <a:noFill/>
        </p:spPr>
        <p:txBody>
          <a:bodyPr wrap="square" rtlCol="0">
            <a:spAutoFit/>
          </a:bodyPr>
          <a:lstStyle/>
          <a:p>
            <a:pPr marL="90488" indent="-90488"/>
            <a:r>
              <a:rPr lang="en-US" sz="1000" dirty="0"/>
              <a:t>- </a:t>
            </a:r>
            <a:r>
              <a:rPr lang="en-US" sz="1000" dirty="0" err="1"/>
              <a:t>Upsampling</a:t>
            </a:r>
            <a:r>
              <a:rPr lang="en-US" sz="1000" dirty="0"/>
              <a:t> Using Stacked Transformer Layers (</a:t>
            </a:r>
            <a:r>
              <a:rPr lang="en-US" sz="1000" dirty="0">
                <a:solidFill>
                  <a:srgbClr val="FF0000"/>
                </a:solidFill>
              </a:rPr>
              <a:t>Swin Transformer</a:t>
            </a:r>
            <a:r>
              <a:rPr lang="en-US" sz="1000" dirty="0"/>
              <a:t>) and Patch Expanding (Upsampling)</a:t>
            </a:r>
          </a:p>
        </p:txBody>
      </p:sp>
      <p:sp>
        <p:nvSpPr>
          <p:cNvPr id="96" name="文字方塊 95">
            <a:extLst>
              <a:ext uri="{FF2B5EF4-FFF2-40B4-BE49-F238E27FC236}">
                <a16:creationId xmlns:a16="http://schemas.microsoft.com/office/drawing/2014/main" id="{4DA0BCFB-F6AF-6E26-395C-88C87D6D5BAD}"/>
              </a:ext>
            </a:extLst>
          </p:cNvPr>
          <p:cNvSpPr txBox="1"/>
          <p:nvPr/>
        </p:nvSpPr>
        <p:spPr>
          <a:xfrm>
            <a:off x="114873" y="3352769"/>
            <a:ext cx="3286987" cy="400110"/>
          </a:xfrm>
          <a:prstGeom prst="rect">
            <a:avLst/>
          </a:prstGeom>
          <a:noFill/>
        </p:spPr>
        <p:txBody>
          <a:bodyPr wrap="square" rtlCol="0">
            <a:spAutoFit/>
          </a:bodyPr>
          <a:lstStyle/>
          <a:p>
            <a:pPr marL="90488" indent="-90488"/>
            <a:r>
              <a:rPr lang="en-US" sz="1000" dirty="0"/>
              <a:t>- </a:t>
            </a:r>
            <a:r>
              <a:rPr lang="en-US" sz="1000" dirty="0" err="1"/>
              <a:t>Downsampling</a:t>
            </a:r>
            <a:r>
              <a:rPr lang="en-US" sz="1000" dirty="0"/>
              <a:t> Using Stacked Transformer Layer (</a:t>
            </a:r>
            <a:r>
              <a:rPr lang="en-US" sz="1000" dirty="0" err="1">
                <a:solidFill>
                  <a:srgbClr val="FF0000"/>
                </a:solidFill>
              </a:rPr>
              <a:t>Swin</a:t>
            </a:r>
            <a:r>
              <a:rPr lang="en-US" sz="1000" dirty="0">
                <a:solidFill>
                  <a:srgbClr val="FF0000"/>
                </a:solidFill>
              </a:rPr>
              <a:t> Transformer</a:t>
            </a:r>
            <a:r>
              <a:rPr lang="en-US" sz="1000" dirty="0"/>
              <a:t>) and Patch Merging (Downsampling)</a:t>
            </a:r>
          </a:p>
        </p:txBody>
      </p:sp>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214C9138-32EF-0B80-C6D5-81DC03317F34}"/>
                  </a:ext>
                </a:extLst>
              </p:cNvPr>
              <p:cNvSpPr txBox="1"/>
              <p:nvPr/>
            </p:nvSpPr>
            <p:spPr>
              <a:xfrm>
                <a:off x="7959420" y="5103589"/>
                <a:ext cx="1312378" cy="771750"/>
              </a:xfrm>
              <a:prstGeom prst="rect">
                <a:avLst/>
              </a:prstGeom>
              <a:noFill/>
            </p:spPr>
            <p:txBody>
              <a:bodyPr wrap="square">
                <a:spAutoFit/>
              </a:bodyPr>
              <a:lstStyle/>
              <a:p>
                <a:r>
                  <a:rPr lang="en-US" sz="1000" dirty="0"/>
                  <a:t>(</a:t>
                </a:r>
                <a14:m>
                  <m:oMath xmlns:m="http://schemas.openxmlformats.org/officeDocument/2006/math">
                    <m:r>
                      <a:rPr lang="en-US" sz="1000" i="1" dirty="0">
                        <a:latin typeface="Cambria Math" panose="02040503050406030204" pitchFamily="18" charset="0"/>
                      </a:rPr>
                      <m:t>160</m:t>
                    </m:r>
                    <m:r>
                      <a:rPr lang="en-US" sz="1000" i="1" dirty="0">
                        <a:latin typeface="Cambria Math" panose="02040503050406030204" pitchFamily="18" charset="0"/>
                      </a:rPr>
                      <m:t>𝑥</m:t>
                    </m:r>
                    <m:r>
                      <a:rPr lang="en-US" sz="1000" i="1" dirty="0">
                        <a:latin typeface="Cambria Math" panose="02040503050406030204" pitchFamily="18" charset="0"/>
                      </a:rPr>
                      <m:t>120</m:t>
                    </m:r>
                  </m:oMath>
                </a14:m>
                <a:r>
                  <a:rPr lang="en-US" sz="1000" dirty="0"/>
                  <a:t>) patches x (4x4x3c) per patch</a:t>
                </a:r>
                <a:r>
                  <a:rPr lang="en-US" sz="1000" dirty="0">
                    <a:sym typeface="Wingdings" panose="05000000000000000000" pitchFamily="2" charset="2"/>
                  </a:rPr>
                  <a:t></a:t>
                </a:r>
                <a:r>
                  <a:rPr lang="en-US" sz="1000" dirty="0"/>
                  <a:t> (</a:t>
                </a:r>
                <a14:m>
                  <m:oMath xmlns:m="http://schemas.openxmlformats.org/officeDocument/2006/math">
                    <m:f>
                      <m:fPr>
                        <m:ctrlPr>
                          <a:rPr lang="en-US" sz="1000" i="1" dirty="0">
                            <a:latin typeface="Cambria Math" panose="02040503050406030204" pitchFamily="18" charset="0"/>
                          </a:rPr>
                        </m:ctrlPr>
                      </m:fPr>
                      <m:num>
                        <m:r>
                          <a:rPr lang="en-US" sz="1000" i="1" dirty="0">
                            <a:latin typeface="Cambria Math" panose="02040503050406030204" pitchFamily="18" charset="0"/>
                          </a:rPr>
                          <m:t>𝐻</m:t>
                        </m:r>
                      </m:num>
                      <m:den>
                        <m:r>
                          <a:rPr lang="en-US" sz="1000" i="1" dirty="0">
                            <a:latin typeface="Cambria Math" panose="02040503050406030204" pitchFamily="18" charset="0"/>
                          </a:rPr>
                          <m:t>𝑃</m:t>
                        </m:r>
                      </m:den>
                    </m:f>
                    <m:r>
                      <a:rPr lang="en-US" sz="1000" i="1" dirty="0">
                        <a:latin typeface="Cambria Math" panose="02040503050406030204" pitchFamily="18" charset="0"/>
                      </a:rPr>
                      <m:t>𝑥</m:t>
                    </m:r>
                    <m:f>
                      <m:fPr>
                        <m:ctrlPr>
                          <a:rPr lang="en-US" sz="1000" i="1" dirty="0">
                            <a:latin typeface="Cambria Math" panose="02040503050406030204" pitchFamily="18" charset="0"/>
                          </a:rPr>
                        </m:ctrlPr>
                      </m:fPr>
                      <m:num>
                        <m:r>
                          <a:rPr lang="en-US" sz="1000" i="1" dirty="0">
                            <a:latin typeface="Cambria Math" panose="02040503050406030204" pitchFamily="18" charset="0"/>
                          </a:rPr>
                          <m:t>𝑊</m:t>
                        </m:r>
                      </m:num>
                      <m:den>
                        <m:r>
                          <a:rPr lang="en-US" sz="1000" i="1" dirty="0">
                            <a:latin typeface="Cambria Math" panose="02040503050406030204" pitchFamily="18" charset="0"/>
                          </a:rPr>
                          <m:t>𝑃</m:t>
                        </m:r>
                      </m:den>
                    </m:f>
                  </m:oMath>
                </a14:m>
                <a:r>
                  <a:rPr lang="en-US" sz="1000" dirty="0"/>
                  <a:t>) total patches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𝐼</m:t>
                        </m:r>
                      </m:e>
                      <m:sub>
                        <m:r>
                          <a:rPr lang="en-US" sz="1000" i="1">
                            <a:latin typeface="Cambria Math" panose="02040503050406030204" pitchFamily="18" charset="0"/>
                          </a:rPr>
                          <m:t>𝑜</m:t>
                        </m:r>
                      </m:sub>
                    </m:sSub>
                  </m:oMath>
                </a14:m>
                <a:endParaRPr lang="en-US" sz="1000" dirty="0"/>
              </a:p>
            </p:txBody>
          </p:sp>
        </mc:Choice>
        <mc:Fallback xmlns="">
          <p:sp>
            <p:nvSpPr>
              <p:cNvPr id="92" name="文字方塊 91">
                <a:extLst>
                  <a:ext uri="{FF2B5EF4-FFF2-40B4-BE49-F238E27FC236}">
                    <a16:creationId xmlns:a16="http://schemas.microsoft.com/office/drawing/2014/main" id="{214C9138-32EF-0B80-C6D5-81DC03317F34}"/>
                  </a:ext>
                </a:extLst>
              </p:cNvPr>
              <p:cNvSpPr txBox="1">
                <a:spLocks noRot="1" noChangeAspect="1" noMove="1" noResize="1" noEditPoints="1" noAdjustHandles="1" noChangeArrowheads="1" noChangeShapeType="1" noTextEdit="1"/>
              </p:cNvSpPr>
              <p:nvPr/>
            </p:nvSpPr>
            <p:spPr>
              <a:xfrm>
                <a:off x="7959420" y="5103589"/>
                <a:ext cx="1312378" cy="771750"/>
              </a:xfrm>
              <a:prstGeom prst="rect">
                <a:avLst/>
              </a:prstGeom>
              <a:blipFill>
                <a:blip r:embed="rId10"/>
                <a:stretch>
                  <a:fillRect b="-3150"/>
                </a:stretch>
              </a:blipFill>
            </p:spPr>
            <p:txBody>
              <a:bodyPr/>
              <a:lstStyle/>
              <a:p>
                <a:r>
                  <a:rPr lang="zh-TW" altLang="en-US">
                    <a:noFill/>
                  </a:rPr>
                  <a:t> </a:t>
                </a:r>
              </a:p>
            </p:txBody>
          </p:sp>
        </mc:Fallback>
      </mc:AlternateContent>
      <p:sp>
        <p:nvSpPr>
          <p:cNvPr id="172" name="文字方塊 171">
            <a:extLst>
              <a:ext uri="{FF2B5EF4-FFF2-40B4-BE49-F238E27FC236}">
                <a16:creationId xmlns:a16="http://schemas.microsoft.com/office/drawing/2014/main" id="{3129D82C-E9C2-3F77-C0E5-DDB134660145}"/>
              </a:ext>
            </a:extLst>
          </p:cNvPr>
          <p:cNvSpPr txBox="1"/>
          <p:nvPr/>
        </p:nvSpPr>
        <p:spPr>
          <a:xfrm>
            <a:off x="4542706" y="333483"/>
            <a:ext cx="288862" cy="276999"/>
          </a:xfrm>
          <a:prstGeom prst="rect">
            <a:avLst/>
          </a:prstGeom>
          <a:noFill/>
        </p:spPr>
        <p:txBody>
          <a:bodyPr wrap="none" rtlCol="0">
            <a:spAutoFit/>
          </a:bodyPr>
          <a:lstStyle/>
          <a:p>
            <a:r>
              <a:rPr lang="en-US" altLang="zh-CN" sz="1200" b="1" dirty="0"/>
              <a:t>Q</a:t>
            </a:r>
            <a:endParaRPr lang="en-US" sz="1200" b="1"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07491471-002F-CBCA-9042-902A4FFB1F79}"/>
                  </a:ext>
                </a:extLst>
              </p:cNvPr>
              <p:cNvSpPr txBox="1"/>
              <p:nvPr/>
            </p:nvSpPr>
            <p:spPr>
              <a:xfrm>
                <a:off x="5799924" y="340281"/>
                <a:ext cx="31611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𝜽</m:t>
                      </m:r>
                    </m:oMath>
                  </m:oMathPara>
                </a14:m>
                <a:endParaRPr lang="en-US" sz="1200" b="1" dirty="0"/>
              </a:p>
            </p:txBody>
          </p:sp>
        </mc:Choice>
        <mc:Fallback xmlns="">
          <p:sp>
            <p:nvSpPr>
              <p:cNvPr id="173" name="文字方塊 172">
                <a:extLst>
                  <a:ext uri="{FF2B5EF4-FFF2-40B4-BE49-F238E27FC236}">
                    <a16:creationId xmlns:a16="http://schemas.microsoft.com/office/drawing/2014/main" id="{07491471-002F-CBCA-9042-902A4FFB1F79}"/>
                  </a:ext>
                </a:extLst>
              </p:cNvPr>
              <p:cNvSpPr txBox="1">
                <a:spLocks noRot="1" noChangeAspect="1" noMove="1" noResize="1" noEditPoints="1" noAdjustHandles="1" noChangeArrowheads="1" noChangeShapeType="1" noTextEdit="1"/>
              </p:cNvSpPr>
              <p:nvPr/>
            </p:nvSpPr>
            <p:spPr>
              <a:xfrm>
                <a:off x="5799924" y="340281"/>
                <a:ext cx="316112" cy="276999"/>
              </a:xfrm>
              <a:prstGeom prst="rect">
                <a:avLst/>
              </a:prstGeom>
              <a:blipFill>
                <a:blip r:embed="rId11"/>
                <a:stretch>
                  <a:fillRect/>
                </a:stretch>
              </a:blipFill>
            </p:spPr>
            <p:txBody>
              <a:bodyPr/>
              <a:lstStyle/>
              <a:p>
                <a:r>
                  <a:rPr lang="zh-TW" altLang="en-US">
                    <a:noFill/>
                  </a:rPr>
                  <a:t> </a:t>
                </a:r>
              </a:p>
            </p:txBody>
          </p:sp>
        </mc:Fallback>
      </mc:AlternateContent>
      <p:sp>
        <p:nvSpPr>
          <p:cNvPr id="174" name="文字方塊 173">
            <a:extLst>
              <a:ext uri="{FF2B5EF4-FFF2-40B4-BE49-F238E27FC236}">
                <a16:creationId xmlns:a16="http://schemas.microsoft.com/office/drawing/2014/main" id="{9482D4AA-E36D-E921-5C03-FD1FC7E5E428}"/>
              </a:ext>
            </a:extLst>
          </p:cNvPr>
          <p:cNvSpPr txBox="1"/>
          <p:nvPr/>
        </p:nvSpPr>
        <p:spPr>
          <a:xfrm>
            <a:off x="7251899" y="343374"/>
            <a:ext cx="324128" cy="276999"/>
          </a:xfrm>
          <a:prstGeom prst="rect">
            <a:avLst/>
          </a:prstGeom>
          <a:noFill/>
        </p:spPr>
        <p:txBody>
          <a:bodyPr wrap="none" rtlCol="0">
            <a:spAutoFit/>
          </a:bodyPr>
          <a:lstStyle/>
          <a:p>
            <a:r>
              <a:rPr lang="en-US" sz="1200" b="1" dirty="0"/>
              <a:t>W</a:t>
            </a:r>
          </a:p>
        </p:txBody>
      </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3513E0C7-7769-9D07-58D4-A42F45C12F7F}"/>
                  </a:ext>
                </a:extLst>
              </p:cNvPr>
              <p:cNvSpPr txBox="1"/>
              <p:nvPr/>
            </p:nvSpPr>
            <p:spPr>
              <a:xfrm>
                <a:off x="6449451" y="5576149"/>
                <a:ext cx="3407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𝐼</m:t>
                          </m:r>
                        </m:e>
                        <m:sub>
                          <m:r>
                            <a:rPr lang="en-US" sz="1200" b="0" i="1" smtClean="0">
                              <a:latin typeface="Cambria Math" panose="02040503050406030204" pitchFamily="18" charset="0"/>
                            </a:rPr>
                            <m:t>0</m:t>
                          </m:r>
                        </m:sub>
                      </m:sSub>
                    </m:oMath>
                  </m:oMathPara>
                </a14:m>
                <a:endParaRPr lang="en-US" sz="1200" dirty="0"/>
              </a:p>
            </p:txBody>
          </p:sp>
        </mc:Choice>
        <mc:Fallback xmlns="">
          <p:sp>
            <p:nvSpPr>
              <p:cNvPr id="94" name="文字方塊 93">
                <a:extLst>
                  <a:ext uri="{FF2B5EF4-FFF2-40B4-BE49-F238E27FC236}">
                    <a16:creationId xmlns:a16="http://schemas.microsoft.com/office/drawing/2014/main" id="{3513E0C7-7769-9D07-58D4-A42F45C12F7F}"/>
                  </a:ext>
                </a:extLst>
              </p:cNvPr>
              <p:cNvSpPr txBox="1">
                <a:spLocks noRot="1" noChangeAspect="1" noMove="1" noResize="1" noEditPoints="1" noAdjustHandles="1" noChangeArrowheads="1" noChangeShapeType="1" noTextEdit="1"/>
              </p:cNvSpPr>
              <p:nvPr/>
            </p:nvSpPr>
            <p:spPr>
              <a:xfrm>
                <a:off x="6449451" y="5576149"/>
                <a:ext cx="340734" cy="276999"/>
              </a:xfrm>
              <a:prstGeom prst="rect">
                <a:avLst/>
              </a:prstGeom>
              <a:blipFill>
                <a:blip r:embed="rId12"/>
                <a:stretch>
                  <a:fillRect/>
                </a:stretch>
              </a:blipFill>
            </p:spPr>
            <p:txBody>
              <a:bodyPr/>
              <a:lstStyle/>
              <a:p>
                <a:r>
                  <a:rPr lang="zh-TW" altLang="en-US">
                    <a:noFill/>
                  </a:rPr>
                  <a:t> </a:t>
                </a:r>
              </a:p>
            </p:txBody>
          </p:sp>
        </mc:Fallback>
      </mc:AlternateContent>
      <p:sp>
        <p:nvSpPr>
          <p:cNvPr id="66" name="文字方塊 65">
            <a:extLst>
              <a:ext uri="{FF2B5EF4-FFF2-40B4-BE49-F238E27FC236}">
                <a16:creationId xmlns:a16="http://schemas.microsoft.com/office/drawing/2014/main" id="{0EB9CE66-478E-C438-FCE7-375F926A74AF}"/>
              </a:ext>
            </a:extLst>
          </p:cNvPr>
          <p:cNvSpPr txBox="1"/>
          <p:nvPr/>
        </p:nvSpPr>
        <p:spPr>
          <a:xfrm>
            <a:off x="194119" y="4683904"/>
            <a:ext cx="3491701" cy="553998"/>
          </a:xfrm>
          <a:prstGeom prst="rect">
            <a:avLst/>
          </a:prstGeom>
          <a:noFill/>
        </p:spPr>
        <p:txBody>
          <a:bodyPr wrap="square">
            <a:spAutoFit/>
          </a:bodyPr>
          <a:lstStyle/>
          <a:p>
            <a:pPr marL="180975" indent="-180975"/>
            <a:r>
              <a:rPr lang="en-US" sz="1000" dirty="0"/>
              <a:t>(2) Preprocess input image from 4x4x3c 2D Patches to token 1x1x48c and to 1x1x96c 1D Pixel Vector using linear projection of flatten patch</a:t>
            </a:r>
          </a:p>
        </p:txBody>
      </p:sp>
      <p:sp>
        <p:nvSpPr>
          <p:cNvPr id="3" name="文字方塊 2">
            <a:extLst>
              <a:ext uri="{FF2B5EF4-FFF2-40B4-BE49-F238E27FC236}">
                <a16:creationId xmlns:a16="http://schemas.microsoft.com/office/drawing/2014/main" id="{FB792A83-84CD-9AB6-13A4-959AACBA0447}"/>
              </a:ext>
            </a:extLst>
          </p:cNvPr>
          <p:cNvSpPr txBox="1"/>
          <p:nvPr/>
        </p:nvSpPr>
        <p:spPr>
          <a:xfrm>
            <a:off x="3838890" y="4006842"/>
            <a:ext cx="1140056" cy="246221"/>
          </a:xfrm>
          <a:prstGeom prst="rect">
            <a:avLst/>
          </a:prstGeom>
          <a:noFill/>
        </p:spPr>
        <p:txBody>
          <a:bodyPr wrap="none" rtlCol="0">
            <a:spAutoFit/>
          </a:bodyPr>
          <a:lstStyle/>
          <a:p>
            <a:r>
              <a:rPr lang="en-US" sz="1000" dirty="0"/>
              <a:t>(Linear transform)</a:t>
            </a:r>
          </a:p>
        </p:txBody>
      </p:sp>
      <p:sp>
        <p:nvSpPr>
          <p:cNvPr id="6" name="標題 1">
            <a:extLst>
              <a:ext uri="{FF2B5EF4-FFF2-40B4-BE49-F238E27FC236}">
                <a16:creationId xmlns:a16="http://schemas.microsoft.com/office/drawing/2014/main" id="{472FA8CC-0792-7C81-C1E8-9F8D5DDB3643}"/>
              </a:ext>
            </a:extLst>
          </p:cNvPr>
          <p:cNvSpPr>
            <a:spLocks noGrp="1"/>
          </p:cNvSpPr>
          <p:nvPr>
            <p:ph type="title"/>
          </p:nvPr>
        </p:nvSpPr>
        <p:spPr>
          <a:xfrm>
            <a:off x="0" y="0"/>
            <a:ext cx="9144000" cy="516583"/>
          </a:xfrm>
        </p:spPr>
        <p:txBody>
          <a:bodyPr>
            <a:normAutofit/>
          </a:bodyPr>
          <a:lstStyle/>
          <a:p>
            <a:r>
              <a:rPr lang="en-US" altLang="zh-TW" sz="2000" dirty="0"/>
              <a:t>1.2.3 Related Works: </a:t>
            </a:r>
            <a:r>
              <a:rPr lang="en-US" altLang="zh-TW" sz="2000" dirty="0" err="1"/>
              <a:t>ViT</a:t>
            </a:r>
            <a:r>
              <a:rPr lang="en-US" altLang="zh-TW" sz="2000" dirty="0"/>
              <a:t> (3/3)</a:t>
            </a:r>
            <a:endParaRPr lang="zh-TW" altLang="en-US" sz="2000" dirty="0">
              <a:solidFill>
                <a:srgbClr val="FF0000"/>
              </a:solidFill>
            </a:endParaRPr>
          </a:p>
        </p:txBody>
      </p:sp>
      <p:sp>
        <p:nvSpPr>
          <p:cNvPr id="12" name="文本框 258">
            <a:extLst>
              <a:ext uri="{FF2B5EF4-FFF2-40B4-BE49-F238E27FC236}">
                <a16:creationId xmlns:a16="http://schemas.microsoft.com/office/drawing/2014/main" id="{47BDBA51-C6FF-E2A6-FFF4-6ACF959D4A26}"/>
              </a:ext>
            </a:extLst>
          </p:cNvPr>
          <p:cNvSpPr txBox="1"/>
          <p:nvPr/>
        </p:nvSpPr>
        <p:spPr>
          <a:xfrm>
            <a:off x="-6060" y="5347686"/>
            <a:ext cx="1842216" cy="26161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0) Input RGB Image</a:t>
            </a:r>
            <a:endParaRPr kumimoji="0" lang="zh-CN" altLang="en-US"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3" name="文本框 260">
            <a:extLst>
              <a:ext uri="{FF2B5EF4-FFF2-40B4-BE49-F238E27FC236}">
                <a16:creationId xmlns:a16="http://schemas.microsoft.com/office/drawing/2014/main" id="{0FC92943-F7E9-A6FD-4961-28BD8F984904}"/>
              </a:ext>
            </a:extLst>
          </p:cNvPr>
          <p:cNvSpPr txBox="1"/>
          <p:nvPr/>
        </p:nvSpPr>
        <p:spPr>
          <a:xfrm>
            <a:off x="-5682" y="1838212"/>
            <a:ext cx="3257218" cy="600164"/>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3) Decoder:</a:t>
            </a:r>
          </a:p>
          <a:p>
            <a:pPr marL="446088" marR="0" lvl="0" indent="-180975"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Feature Extraction Using </a:t>
            </a:r>
            <a:r>
              <a:rPr kumimoji="0" lang="en-US" altLang="zh-CN" sz="1100" b="0" i="0" u="none" strike="noStrike" kern="1200" cap="none" spc="0" normalizeH="0" baseline="0" noProof="0" dirty="0" err="1">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Swin</a:t>
            </a: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 Transformer </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a:t>
            </a:r>
          </a:p>
          <a:p>
            <a:pPr marL="446088" marR="0" lvl="0" indent="-180975"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CN" sz="1100" b="0" i="0" u="none" strike="noStrike" kern="1200" cap="none" spc="0" normalizeH="0" baseline="0" noProof="0" dirty="0" err="1">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Upsampling</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 Using </a:t>
            </a: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Patch Expanding</a:t>
            </a:r>
            <a:endParaRPr kumimoji="0" lang="zh-CN" altLang="en-US"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4" name="文本框 259">
            <a:extLst>
              <a:ext uri="{FF2B5EF4-FFF2-40B4-BE49-F238E27FC236}">
                <a16:creationId xmlns:a16="http://schemas.microsoft.com/office/drawing/2014/main" id="{E6E0B783-DDEA-6C94-C380-FABE19E4C556}"/>
              </a:ext>
            </a:extLst>
          </p:cNvPr>
          <p:cNvSpPr txBox="1"/>
          <p:nvPr/>
        </p:nvSpPr>
        <p:spPr>
          <a:xfrm>
            <a:off x="-23389" y="2807416"/>
            <a:ext cx="3185397" cy="600164"/>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2) Encoder:</a:t>
            </a:r>
          </a:p>
          <a:p>
            <a:pPr marL="446088" marR="0" lvl="0" indent="-180975"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Feature Extraction</a:t>
            </a:r>
            <a:r>
              <a:rPr kumimoji="0" lang="en-US" altLang="zh-CN" sz="1100" b="0" i="0" u="none" strike="noStrike" kern="1200" cap="none" spc="0" normalizeH="0" baseline="0" noProof="0" dirty="0">
                <a:ln>
                  <a:noFill/>
                </a:ln>
                <a:effectLst/>
                <a:uLnTx/>
                <a:uFillTx/>
                <a:latin typeface="Times" panose="02020603050405020304" pitchFamily="18" charset="0"/>
                <a:ea typeface="標楷體" panose="03000509000000000000" pitchFamily="65" charset="-120"/>
                <a:cs typeface="Times" panose="02020603050405020304" pitchFamily="18" charset="0"/>
              </a:rPr>
              <a:t> using </a:t>
            </a: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Swin Transformer </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 </a:t>
            </a:r>
          </a:p>
          <a:p>
            <a:pPr marL="446088" marR="0" lvl="0" indent="-180975"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CN" sz="1100" b="0" i="0" u="none" strike="noStrike" kern="1200" cap="none" spc="0" normalizeH="0" baseline="0" noProof="0" dirty="0" err="1">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Downsampling</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 Using </a:t>
            </a: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Patch Merging</a:t>
            </a:r>
            <a:endParaRPr kumimoji="0" lang="zh-CN" altLang="en-US"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6" name="文字方塊 15">
            <a:extLst>
              <a:ext uri="{FF2B5EF4-FFF2-40B4-BE49-F238E27FC236}">
                <a16:creationId xmlns:a16="http://schemas.microsoft.com/office/drawing/2014/main" id="{959DBDC1-EF0E-1E85-F8AA-04C6AB1F0543}"/>
              </a:ext>
            </a:extLst>
          </p:cNvPr>
          <p:cNvSpPr txBox="1"/>
          <p:nvPr/>
        </p:nvSpPr>
        <p:spPr>
          <a:xfrm>
            <a:off x="-22994" y="3736069"/>
            <a:ext cx="3864560" cy="600164"/>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0F0"/>
                </a:solidFill>
                <a:effectLst/>
                <a:uLnTx/>
                <a:uFillTx/>
                <a:latin typeface="Times" panose="02020603050405020304" pitchFamily="18" charset="0"/>
                <a:ea typeface="+mn-ea"/>
                <a:cs typeface="Times" panose="02020603050405020304" pitchFamily="18" charset="0"/>
              </a:rPr>
              <a:t>1) Tokenize</a:t>
            </a:r>
            <a:r>
              <a:rPr lang="en-US" sz="1100" dirty="0">
                <a:solidFill>
                  <a:srgbClr val="00B0F0"/>
                </a:solidFill>
                <a:latin typeface="Times" panose="02020603050405020304" pitchFamily="18" charset="0"/>
                <a:cs typeface="Times" panose="02020603050405020304" pitchFamily="18" charset="0"/>
              </a:rPr>
              <a:t>, </a:t>
            </a:r>
            <a:r>
              <a:rPr kumimoji="0" lang="en-US" sz="1100" b="0" i="0" u="none" strike="noStrike" kern="1200" cap="none" spc="0" normalizeH="0" baseline="0" noProof="0" dirty="0">
                <a:ln>
                  <a:noFill/>
                </a:ln>
                <a:solidFill>
                  <a:srgbClr val="00B0F0"/>
                </a:solidFill>
                <a:effectLst/>
                <a:uLnTx/>
                <a:uFillTx/>
                <a:latin typeface="Times" panose="02020603050405020304" pitchFamily="18" charset="0"/>
                <a:ea typeface="+mn-ea"/>
                <a:cs typeface="Times" panose="02020603050405020304" pitchFamily="18" charset="0"/>
              </a:rPr>
              <a:t>Reshape Embedding:</a:t>
            </a:r>
          </a:p>
          <a:p>
            <a:pPr marL="265113" marR="0" lvl="0" indent="-3175"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Tokenize image to 4x4 patches </a:t>
            </a:r>
            <a:r>
              <a:rPr kumimoji="0" lang="en-US" sz="1100" b="0" i="0" u="none" strike="noStrike" kern="1200" cap="none" spc="0" normalizeH="0" baseline="0" noProof="0" dirty="0">
                <a:ln>
                  <a:noFill/>
                </a:ln>
                <a:solidFill>
                  <a:srgbClr val="00B0F0"/>
                </a:solidFill>
                <a:effectLst/>
                <a:uLnTx/>
                <a:uFillTx/>
                <a:latin typeface="Times" panose="02020603050405020304" pitchFamily="18" charset="0"/>
                <a:ea typeface="+mn-ea"/>
                <a:cs typeface="Times" panose="02020603050405020304" pitchFamily="18" charset="0"/>
              </a:rPr>
              <a:t>(token) </a:t>
            </a:r>
            <a:r>
              <a:rPr kumimoji="0" lang="en-US" sz="11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and </a:t>
            </a:r>
            <a:r>
              <a:rPr lang="en-US" sz="1100" dirty="0">
                <a:solidFill>
                  <a:srgbClr val="00B0F0"/>
                </a:solidFill>
                <a:latin typeface="Times" panose="02020603050405020304" pitchFamily="18" charset="0"/>
                <a:cs typeface="Times" panose="02020603050405020304" pitchFamily="18" charset="0"/>
              </a:rPr>
              <a:t>reshape</a:t>
            </a:r>
            <a:r>
              <a:rPr lang="en-US" sz="1100" dirty="0">
                <a:solidFill>
                  <a:prstClr val="black"/>
                </a:solidFill>
                <a:latin typeface="Times" panose="02020603050405020304" pitchFamily="18" charset="0"/>
                <a:cs typeface="Times" panose="02020603050405020304" pitchFamily="18" charset="0"/>
              </a:rPr>
              <a:t> 2D to 1D with</a:t>
            </a:r>
            <a:r>
              <a:rPr kumimoji="0" lang="en-US" sz="11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 higher dimension</a:t>
            </a:r>
          </a:p>
        </p:txBody>
      </p:sp>
      <p:sp>
        <p:nvSpPr>
          <p:cNvPr id="17" name="文本框 260">
            <a:extLst>
              <a:ext uri="{FF2B5EF4-FFF2-40B4-BE49-F238E27FC236}">
                <a16:creationId xmlns:a16="http://schemas.microsoft.com/office/drawing/2014/main" id="{4E446084-07F5-DB22-D954-03FD3B0392BE}"/>
              </a:ext>
            </a:extLst>
          </p:cNvPr>
          <p:cNvSpPr txBox="1"/>
          <p:nvPr/>
        </p:nvSpPr>
        <p:spPr>
          <a:xfrm>
            <a:off x="0" y="1268782"/>
            <a:ext cx="3570947" cy="600164"/>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4) Head:</a:t>
            </a:r>
          </a:p>
          <a:p>
            <a:pPr marL="180975" marR="0" lvl="0" indent="-4763"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Project the HxWx96 feature map to Quality (Q), Cos(angle), Sin(angle)</a:t>
            </a:r>
            <a:endParaRPr kumimoji="0" lang="zh-CN" altLang="en-US"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cxnSp>
        <p:nvCxnSpPr>
          <p:cNvPr id="22" name="直線單箭頭接點 21">
            <a:extLst>
              <a:ext uri="{FF2B5EF4-FFF2-40B4-BE49-F238E27FC236}">
                <a16:creationId xmlns:a16="http://schemas.microsoft.com/office/drawing/2014/main" id="{E3554CDC-47A5-292A-37EF-2929DAF92CBD}"/>
              </a:ext>
            </a:extLst>
          </p:cNvPr>
          <p:cNvCxnSpPr>
            <a:cxnSpLocks/>
          </p:cNvCxnSpPr>
          <p:nvPr/>
        </p:nvCxnSpPr>
        <p:spPr>
          <a:xfrm>
            <a:off x="6899811" y="4515210"/>
            <a:ext cx="97178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B17F631-88C3-94A3-BEEB-DBAA273367FA}"/>
              </a:ext>
            </a:extLst>
          </p:cNvPr>
          <p:cNvCxnSpPr>
            <a:cxnSpLocks/>
          </p:cNvCxnSpPr>
          <p:nvPr/>
        </p:nvCxnSpPr>
        <p:spPr>
          <a:xfrm flipV="1">
            <a:off x="7893885" y="4229587"/>
            <a:ext cx="0" cy="226266"/>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F72D0144-BD7D-9440-0FBE-FED5E09AD362}"/>
              </a:ext>
            </a:extLst>
          </p:cNvPr>
          <p:cNvSpPr/>
          <p:nvPr/>
        </p:nvSpPr>
        <p:spPr>
          <a:xfrm rot="16200000">
            <a:off x="7905221" y="3025082"/>
            <a:ext cx="173076" cy="212241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28" name="矩形 27">
            <a:extLst>
              <a:ext uri="{FF2B5EF4-FFF2-40B4-BE49-F238E27FC236}">
                <a16:creationId xmlns:a16="http://schemas.microsoft.com/office/drawing/2014/main" id="{000F823E-9BDC-4734-CF77-A1306F6D1C4D}"/>
              </a:ext>
            </a:extLst>
          </p:cNvPr>
          <p:cNvSpPr/>
          <p:nvPr/>
        </p:nvSpPr>
        <p:spPr>
          <a:xfrm>
            <a:off x="8534176" y="4248690"/>
            <a:ext cx="25244" cy="173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9" name="直線單箭頭接點 28">
            <a:extLst>
              <a:ext uri="{FF2B5EF4-FFF2-40B4-BE49-F238E27FC236}">
                <a16:creationId xmlns:a16="http://schemas.microsoft.com/office/drawing/2014/main" id="{1BDE228D-7D95-A359-983C-0B2385CC51BF}"/>
              </a:ext>
            </a:extLst>
          </p:cNvPr>
          <p:cNvCxnSpPr>
            <a:cxnSpLocks/>
          </p:cNvCxnSpPr>
          <p:nvPr/>
        </p:nvCxnSpPr>
        <p:spPr>
          <a:xfrm flipV="1">
            <a:off x="6813606" y="4207382"/>
            <a:ext cx="1362716" cy="15391"/>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2FE1521D-E044-F4DF-0626-29E3FD9743EA}"/>
              </a:ext>
            </a:extLst>
          </p:cNvPr>
          <p:cNvSpPr/>
          <p:nvPr/>
        </p:nvSpPr>
        <p:spPr>
          <a:xfrm rot="16200000">
            <a:off x="7915677" y="3566081"/>
            <a:ext cx="159201" cy="211205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32" name="文字方塊 31">
            <a:extLst>
              <a:ext uri="{FF2B5EF4-FFF2-40B4-BE49-F238E27FC236}">
                <a16:creationId xmlns:a16="http://schemas.microsoft.com/office/drawing/2014/main" id="{6715361F-70B6-CAA0-4741-F4D1B94CD3F2}"/>
              </a:ext>
            </a:extLst>
          </p:cNvPr>
          <p:cNvSpPr txBox="1"/>
          <p:nvPr/>
        </p:nvSpPr>
        <p:spPr>
          <a:xfrm>
            <a:off x="7231509" y="4515716"/>
            <a:ext cx="152638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(1) Patch Partition Layer (Token)</a:t>
            </a:r>
          </a:p>
        </p:txBody>
      </p:sp>
      <p:cxnSp>
        <p:nvCxnSpPr>
          <p:cNvPr id="33" name="直線接點 32">
            <a:extLst>
              <a:ext uri="{FF2B5EF4-FFF2-40B4-BE49-F238E27FC236}">
                <a16:creationId xmlns:a16="http://schemas.microsoft.com/office/drawing/2014/main" id="{EF9961AD-373B-EC05-E6F7-FE1EA0AA79CF}"/>
              </a:ext>
            </a:extLst>
          </p:cNvPr>
          <p:cNvCxnSpPr>
            <a:cxnSpLocks/>
          </p:cNvCxnSpPr>
          <p:nvPr/>
        </p:nvCxnSpPr>
        <p:spPr>
          <a:xfrm flipV="1">
            <a:off x="8145520" y="4121074"/>
            <a:ext cx="0" cy="226266"/>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D0A34AC0-7DEF-A21D-26F4-2FAC05E3CA2C}"/>
              </a:ext>
            </a:extLst>
          </p:cNvPr>
          <p:cNvCxnSpPr>
            <a:cxnSpLocks/>
          </p:cNvCxnSpPr>
          <p:nvPr/>
        </p:nvCxnSpPr>
        <p:spPr>
          <a:xfrm flipV="1">
            <a:off x="8139959" y="4693465"/>
            <a:ext cx="0" cy="247981"/>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D2AAA7F1-F676-8B04-FAF3-30E80FEEEAFE}"/>
              </a:ext>
            </a:extLst>
          </p:cNvPr>
          <p:cNvSpPr txBox="1"/>
          <p:nvPr/>
        </p:nvSpPr>
        <p:spPr>
          <a:xfrm>
            <a:off x="6932904" y="4278774"/>
            <a:ext cx="2128058" cy="215444"/>
          </a:xfrm>
          <a:prstGeom prst="rect">
            <a:avLst/>
          </a:prstGeom>
          <a:solidFill>
            <a:srgbClr val="FFFF00"/>
          </a:solidFill>
          <a:ln w="12700">
            <a:solidFill>
              <a:schemeClr val="tx1"/>
            </a:solidFill>
          </a:ln>
        </p:spPr>
        <p:txBody>
          <a:bodyPr wrap="square" rtlCol="0">
            <a:spAutoFit/>
          </a:bodyPr>
          <a:lstStyle/>
          <a:p>
            <a:pPr algn="ctr"/>
            <a:r>
              <a:rPr lang="en-US" sz="800" dirty="0"/>
              <a:t>(2) Patches Flattening (Reshape 2D</a:t>
            </a:r>
            <a:r>
              <a:rPr lang="en-US" sz="800" dirty="0">
                <a:sym typeface="Wingdings" panose="05000000000000000000" pitchFamily="2" charset="2"/>
              </a:rPr>
              <a:t>1D</a:t>
            </a:r>
            <a:r>
              <a:rPr lang="en-US" sz="800" dirty="0"/>
              <a:t>)</a:t>
            </a:r>
          </a:p>
        </p:txBody>
      </p:sp>
      <p:sp>
        <p:nvSpPr>
          <p:cNvPr id="36" name="文字方塊 35">
            <a:extLst>
              <a:ext uri="{FF2B5EF4-FFF2-40B4-BE49-F238E27FC236}">
                <a16:creationId xmlns:a16="http://schemas.microsoft.com/office/drawing/2014/main" id="{77C4ABE5-C3A4-6212-6263-57D43F51C914}"/>
              </a:ext>
            </a:extLst>
          </p:cNvPr>
          <p:cNvSpPr txBox="1"/>
          <p:nvPr/>
        </p:nvSpPr>
        <p:spPr>
          <a:xfrm>
            <a:off x="6994671" y="3974067"/>
            <a:ext cx="2086932" cy="215444"/>
          </a:xfrm>
          <a:prstGeom prst="rect">
            <a:avLst/>
          </a:prstGeom>
          <a:noFill/>
        </p:spPr>
        <p:txBody>
          <a:bodyPr wrap="square">
            <a:spAutoFit/>
          </a:bodyPr>
          <a:lstStyle/>
          <a:p>
            <a:pPr algn="ctr"/>
            <a:r>
              <a:rPr lang="en-US" altLang="zh-TW" sz="800" dirty="0"/>
              <a:t>(3) Embedding Layer (Projection to fixed-dim)</a:t>
            </a:r>
          </a:p>
        </p:txBody>
      </p:sp>
      <p:cxnSp>
        <p:nvCxnSpPr>
          <p:cNvPr id="37" name="直線接點 36">
            <a:extLst>
              <a:ext uri="{FF2B5EF4-FFF2-40B4-BE49-F238E27FC236}">
                <a16:creationId xmlns:a16="http://schemas.microsoft.com/office/drawing/2014/main" id="{3E106543-FE5A-C46E-1603-57EBB082035B}"/>
              </a:ext>
            </a:extLst>
          </p:cNvPr>
          <p:cNvCxnSpPr>
            <a:cxnSpLocks/>
          </p:cNvCxnSpPr>
          <p:nvPr/>
        </p:nvCxnSpPr>
        <p:spPr>
          <a:xfrm flipV="1">
            <a:off x="9109443" y="4045626"/>
            <a:ext cx="0" cy="635197"/>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2372A206-0747-A570-D709-4DD66B3FCE09}"/>
              </a:ext>
            </a:extLst>
          </p:cNvPr>
          <p:cNvCxnSpPr>
            <a:cxnSpLocks/>
          </p:cNvCxnSpPr>
          <p:nvPr/>
        </p:nvCxnSpPr>
        <p:spPr>
          <a:xfrm flipV="1">
            <a:off x="8137379" y="4378174"/>
            <a:ext cx="0" cy="226266"/>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0ADB62CD-0CAC-BFBA-30DC-2D950CCA26EB}"/>
              </a:ext>
            </a:extLst>
          </p:cNvPr>
          <p:cNvSpPr txBox="1"/>
          <p:nvPr/>
        </p:nvSpPr>
        <p:spPr>
          <a:xfrm>
            <a:off x="3809742" y="3896772"/>
            <a:ext cx="1309929" cy="215444"/>
          </a:xfrm>
          <a:prstGeom prst="rect">
            <a:avLst/>
          </a:prstGeom>
          <a:noFill/>
        </p:spPr>
        <p:txBody>
          <a:bodyPr wrap="square">
            <a:spAutoFit/>
          </a:bodyPr>
          <a:lstStyle/>
          <a:p>
            <a:r>
              <a:rPr lang="en-US" altLang="zh-TW" sz="800" dirty="0">
                <a:solidFill>
                  <a:srgbClr val="00B0F0"/>
                </a:solidFill>
              </a:rPr>
              <a:t>(E: Embedding vector dim.)</a:t>
            </a:r>
            <a:endParaRPr lang="zh-TW" altLang="en-US" sz="800" dirty="0">
              <a:solidFill>
                <a:srgbClr val="00B0F0"/>
              </a:solidFill>
            </a:endParaRPr>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F8B38960-56A1-5DE8-8872-A24434094B64}"/>
                  </a:ext>
                </a:extLst>
              </p:cNvPr>
              <p:cNvSpPr txBox="1"/>
              <p:nvPr/>
            </p:nvSpPr>
            <p:spPr>
              <a:xfrm>
                <a:off x="6001427" y="4448573"/>
                <a:ext cx="104079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160</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120</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d>
                        <m:dPr>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e>
                      </m:d>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oMath>
                  </m:oMathPara>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文字方塊 41">
                <a:extLst>
                  <a:ext uri="{FF2B5EF4-FFF2-40B4-BE49-F238E27FC236}">
                    <a16:creationId xmlns:a16="http://schemas.microsoft.com/office/drawing/2014/main" id="{F8B38960-56A1-5DE8-8872-A24434094B64}"/>
                  </a:ext>
                </a:extLst>
              </p:cNvPr>
              <p:cNvSpPr txBox="1">
                <a:spLocks noRot="1" noChangeAspect="1" noMove="1" noResize="1" noEditPoints="1" noAdjustHandles="1" noChangeArrowheads="1" noChangeShapeType="1" noTextEdit="1"/>
              </p:cNvSpPr>
              <p:nvPr/>
            </p:nvSpPr>
            <p:spPr>
              <a:xfrm>
                <a:off x="6001427" y="4448573"/>
                <a:ext cx="1040798"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AAE805F0-8C3A-E1C0-163E-0B47722EEE53}"/>
                  </a:ext>
                </a:extLst>
              </p:cNvPr>
              <p:cNvSpPr txBox="1"/>
              <p:nvPr/>
            </p:nvSpPr>
            <p:spPr>
              <a:xfrm>
                <a:off x="6039147" y="3838083"/>
                <a:ext cx="86587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160</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120</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(96</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oMath>
                  </m:oMathPara>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3" name="文字方塊 42">
                <a:extLst>
                  <a:ext uri="{FF2B5EF4-FFF2-40B4-BE49-F238E27FC236}">
                    <a16:creationId xmlns:a16="http://schemas.microsoft.com/office/drawing/2014/main" id="{AAE805F0-8C3A-E1C0-163E-0B47722EEE53}"/>
                  </a:ext>
                </a:extLst>
              </p:cNvPr>
              <p:cNvSpPr txBox="1">
                <a:spLocks noRot="1" noChangeAspect="1" noMove="1" noResize="1" noEditPoints="1" noAdjustHandles="1" noChangeArrowheads="1" noChangeShapeType="1" noTextEdit="1"/>
              </p:cNvSpPr>
              <p:nvPr/>
            </p:nvSpPr>
            <p:spPr>
              <a:xfrm>
                <a:off x="6039147" y="3838083"/>
                <a:ext cx="865878" cy="215444"/>
              </a:xfrm>
              <a:prstGeom prst="rect">
                <a:avLst/>
              </a:prstGeom>
              <a:blipFill>
                <a:blip r:embed="rId14"/>
                <a:stretch>
                  <a:fillRect b="-2857"/>
                </a:stretch>
              </a:blipFill>
            </p:spPr>
            <p:txBody>
              <a:bodyPr/>
              <a:lstStyle/>
              <a:p>
                <a:r>
                  <a:rPr lang="zh-TW" altLang="en-US">
                    <a:noFill/>
                  </a:rPr>
                  <a:t> </a:t>
                </a:r>
              </a:p>
            </p:txBody>
          </p:sp>
        </mc:Fallback>
      </mc:AlternateContent>
      <p:sp>
        <p:nvSpPr>
          <p:cNvPr id="46" name="文字方塊 45">
            <a:extLst>
              <a:ext uri="{FF2B5EF4-FFF2-40B4-BE49-F238E27FC236}">
                <a16:creationId xmlns:a16="http://schemas.microsoft.com/office/drawing/2014/main" id="{5AD0B49F-4A21-70E8-212D-6EE99CED156D}"/>
              </a:ext>
            </a:extLst>
          </p:cNvPr>
          <p:cNvSpPr txBox="1"/>
          <p:nvPr/>
        </p:nvSpPr>
        <p:spPr>
          <a:xfrm>
            <a:off x="6274549" y="4317542"/>
            <a:ext cx="71846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reshape=48c</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892D29F2-C911-F1F2-3E67-5125F0A03B3D}"/>
              </a:ext>
            </a:extLst>
          </p:cNvPr>
          <p:cNvSpPr txBox="1"/>
          <p:nvPr/>
        </p:nvSpPr>
        <p:spPr>
          <a:xfrm>
            <a:off x="6224130" y="3996429"/>
            <a:ext cx="94288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(1x1x48C)x96filter</a:t>
            </a:r>
            <a:endParaRPr kumimoji="0" lang="zh-TW" altLang="en-US" sz="8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41680B11-26DC-A43C-F243-CE581325B2BE}"/>
                  </a:ext>
                </a:extLst>
              </p:cNvPr>
              <p:cNvSpPr txBox="1"/>
              <p:nvPr/>
            </p:nvSpPr>
            <p:spPr>
              <a:xfrm>
                <a:off x="6061672" y="4178835"/>
                <a:ext cx="86446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160</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120</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d>
                        <m:dPr>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48</m:t>
                          </m:r>
                        </m:e>
                      </m:d>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oMath>
                  </m:oMathPara>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8" name="文字方塊 47">
                <a:extLst>
                  <a:ext uri="{FF2B5EF4-FFF2-40B4-BE49-F238E27FC236}">
                    <a16:creationId xmlns:a16="http://schemas.microsoft.com/office/drawing/2014/main" id="{41680B11-26DC-A43C-F243-CE581325B2BE}"/>
                  </a:ext>
                </a:extLst>
              </p:cNvPr>
              <p:cNvSpPr txBox="1">
                <a:spLocks noRot="1" noChangeAspect="1" noMove="1" noResize="1" noEditPoints="1" noAdjustHandles="1" noChangeArrowheads="1" noChangeShapeType="1" noTextEdit="1"/>
              </p:cNvSpPr>
              <p:nvPr/>
            </p:nvSpPr>
            <p:spPr>
              <a:xfrm>
                <a:off x="6061672" y="4178835"/>
                <a:ext cx="864467" cy="215444"/>
              </a:xfrm>
              <a:prstGeom prst="rect">
                <a:avLst/>
              </a:prstGeom>
              <a:blipFill>
                <a:blip r:embed="rId15"/>
                <a:stretch>
                  <a:fillRect/>
                </a:stretch>
              </a:blipFill>
            </p:spPr>
            <p:txBody>
              <a:bodyPr/>
              <a:lstStyle/>
              <a:p>
                <a:r>
                  <a:rPr lang="zh-TW" altLang="en-US">
                    <a:noFill/>
                  </a:rPr>
                  <a:t> </a:t>
                </a:r>
              </a:p>
            </p:txBody>
          </p:sp>
        </mc:Fallback>
      </mc:AlternateContent>
      <p:sp>
        <p:nvSpPr>
          <p:cNvPr id="2" name="文字方塊 1">
            <a:extLst>
              <a:ext uri="{FF2B5EF4-FFF2-40B4-BE49-F238E27FC236}">
                <a16:creationId xmlns:a16="http://schemas.microsoft.com/office/drawing/2014/main" id="{2E103541-5322-7C1C-201A-FA29F6995473}"/>
              </a:ext>
            </a:extLst>
          </p:cNvPr>
          <p:cNvSpPr txBox="1"/>
          <p:nvPr/>
        </p:nvSpPr>
        <p:spPr>
          <a:xfrm>
            <a:off x="2003056" y="3726249"/>
            <a:ext cx="1635231" cy="276999"/>
          </a:xfrm>
          <a:prstGeom prst="rect">
            <a:avLst/>
          </a:prstGeom>
          <a:noFill/>
        </p:spPr>
        <p:txBody>
          <a:bodyPr wrap="square" rtlCol="0">
            <a:spAutoFit/>
          </a:bodyPr>
          <a:lstStyle/>
          <a:p>
            <a:r>
              <a:rPr lang="en-US" altLang="zh-TW" sz="1200" dirty="0">
                <a:solidFill>
                  <a:srgbClr val="FF0000"/>
                </a:solidFill>
              </a:rPr>
              <a:t>Position Embedding??</a:t>
            </a:r>
            <a:endParaRPr lang="zh-TW" altLang="en-US" sz="1200" dirty="0">
              <a:solidFill>
                <a:srgbClr val="FF0000"/>
              </a:solidFill>
            </a:endParaRPr>
          </a:p>
        </p:txBody>
      </p:sp>
    </p:spTree>
    <p:extLst>
      <p:ext uri="{BB962C8B-B14F-4D97-AF65-F5344CB8AC3E}">
        <p14:creationId xmlns:p14="http://schemas.microsoft.com/office/powerpoint/2010/main" val="2251071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01A5F79A-5EB8-5FD6-5884-7F10DD6DEE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359"/>
          <a:stretch/>
        </p:blipFill>
        <p:spPr bwMode="auto">
          <a:xfrm>
            <a:off x="6438504" y="3298580"/>
            <a:ext cx="2656520" cy="33917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ision Transformer ViT Architecture">
            <a:extLst>
              <a:ext uri="{FF2B5EF4-FFF2-40B4-BE49-F238E27FC236}">
                <a16:creationId xmlns:a16="http://schemas.microsoft.com/office/drawing/2014/main" id="{5E6FE7E4-9C4F-58C4-5EA8-BCE2B07F8B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323"/>
          <a:stretch/>
        </p:blipFill>
        <p:spPr bwMode="auto">
          <a:xfrm>
            <a:off x="7463836" y="112652"/>
            <a:ext cx="1631188" cy="2772996"/>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B0D7895D-BA60-C759-39B0-196757C8FD9C}"/>
              </a:ext>
            </a:extLst>
          </p:cNvPr>
          <p:cNvSpPr txBox="1"/>
          <p:nvPr/>
        </p:nvSpPr>
        <p:spPr>
          <a:xfrm>
            <a:off x="0" y="-38342"/>
            <a:ext cx="7458075"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1.2.3-1 Related Works: </a:t>
            </a:r>
            <a:r>
              <a:rPr kumimoji="0" lang="en-US" altLang="zh-TW" sz="24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ViT</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2400" b="0" i="0" u="none" strike="noStrike" kern="1200" cap="none" spc="0" normalizeH="0" baseline="0" noProof="0" dirty="0">
                <a:ln>
                  <a:noFill/>
                </a:ln>
                <a:solidFill>
                  <a:srgbClr val="121212"/>
                </a:solidFill>
                <a:effectLst/>
                <a:uLnTx/>
                <a:uFillTx/>
                <a:latin typeface="-apple-system"/>
                <a:ea typeface="新細明體" panose="02020500000000000000" pitchFamily="18" charset="-120"/>
                <a:cs typeface="+mn-cs"/>
              </a:rPr>
              <a:t>Transformer Encoder </a:t>
            </a:r>
            <a:r>
              <a:rPr kumimoji="0" lang="en-US" altLang="zh-TW" sz="2400" b="0" i="0" u="none" strike="noStrike" kern="1200" cap="none" spc="0" normalizeH="0" baseline="0" noProof="0" dirty="0">
                <a:ln>
                  <a:noFill/>
                </a:ln>
                <a:solidFill>
                  <a:srgbClr val="FF0000"/>
                </a:solidFill>
                <a:effectLst/>
                <a:uLnTx/>
                <a:uFillTx/>
                <a:latin typeface="-apple-system"/>
                <a:ea typeface="新細明體" panose="02020500000000000000" pitchFamily="18" charset="-120"/>
                <a:cs typeface="+mn-cs"/>
              </a:rPr>
              <a:t>??</a:t>
            </a:r>
            <a:r>
              <a:rPr kumimoji="0" lang="zh-TW" altLang="en-US" sz="2400" b="0" i="0" u="none" strike="noStrike" kern="1200" cap="none" spc="0" normalizeH="0" baseline="0" noProof="0" dirty="0">
                <a:ln>
                  <a:noFill/>
                </a:ln>
                <a:solidFill>
                  <a:srgbClr val="FF0000"/>
                </a:solidFill>
                <a:effectLst/>
                <a:uLnTx/>
                <a:uFillTx/>
                <a:latin typeface="-apple-system"/>
                <a:ea typeface="新細明體" panose="02020500000000000000" pitchFamily="18" charset="-120"/>
                <a:cs typeface="+mn-cs"/>
              </a:rPr>
              <a:t> </a:t>
            </a:r>
            <a:endParaRPr kumimoji="0" lang="en-US" altLang="zh-TW" sz="2400" b="0"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AFEBD642-F000-68FB-6B00-0E3EEDF8EEE4}"/>
                  </a:ext>
                </a:extLst>
              </p:cNvPr>
              <p:cNvSpPr txBox="1"/>
              <p:nvPr/>
            </p:nvSpPr>
            <p:spPr>
              <a:xfrm>
                <a:off x="226578" y="2178630"/>
                <a:ext cx="5560292" cy="118134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a:t>對於</a:t>
                </a:r>
                <a: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a:t>Encoder</a:t>
                </a:r>
                <a:r>
                  <a:rPr kumimoji="0" lang="zh-TW" altLang="en-US" sz="12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a:t>的第</a:t>
                </a:r>
                <a: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a:t>l</a:t>
                </a:r>
                <a:r>
                  <a:rPr kumimoji="0" lang="zh-TW" altLang="en-US" sz="12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a:t>層，記其輸入為</a:t>
                </a: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zh-TW"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TW" altLang="en-US" sz="12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rPr>
                  <a:t>輸出為</a:t>
                </a:r>
                <a14:m>
                  <m:oMath xmlns:m="http://schemas.openxmlformats.org/officeDocument/2006/math">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sub>
                    </m:sSub>
                    <m:r>
                      <a:rPr kumimoji="0" lang="zh-TW" alt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endPar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𝐸𝑛𝑐𝑜𝑑𝑒𝑟</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𝑓𝑖𝑟𝑠𝑡</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𝑖𝑛𝑝𝑢𝑡</m:t>
                      </m:r>
                    </m:oMath>
                  </m:oMathPara>
                </a14:m>
                <a:endPar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𝑋</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sSubSup>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zh-TW"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還</m:t>
                    </m:r>
                    <m:r>
                      <a:rPr kumimoji="0" lang="zh-TW" altLang="en-US"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未</m:t>
                    </m:r>
                  </m:oMath>
                </a14:m>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 Projection</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的</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patch embedding(</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都是</a:t>
                </a:r>
                <a14:m>
                  <m:oMath xmlns:m="http://schemas.openxmlformats.org/officeDocument/2006/math">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P</m:t>
                        </m:r>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m:rPr>
                        <m:sty m:val="p"/>
                      </m:r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C</m:t>
                    </m:r>
                  </m:oMath>
                </a14:m>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維</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𝑋</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b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𝐸</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𝑋</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𝑁</m:t>
                        </m:r>
                      </m:sup>
                    </m:sSub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𝐸</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TW"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經</m:t>
                    </m:r>
                    <m:r>
                      <a:rPr kumimoji="0" lang="zh-TW" altLang="en-US"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過</m:t>
                    </m:r>
                  </m:oMath>
                </a14:m>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做</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 projection</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，使每個</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patch</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的維度都是</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維</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E</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𝑝𝑜𝑠𝑒</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𝑝𝑜𝑠𝑡𝑖𝑜𝑛</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𝐸𝑚𝑏𝑒𝑑𝑑𝑖𝑛𝑔</m:t>
                      </m:r>
                    </m:oMath>
                  </m:oMathPara>
                </a14:m>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𝐿𝑁</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𝐿𝑎𝑦𝑒𝑟</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𝑁𝑜𝑟𝑚𝑎𝑙𝑖𝑧𝑎𝑡𝑖𝑜𝑛</m:t>
                      </m:r>
                    </m:oMath>
                  </m:oMathPara>
                </a14:m>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4" name="文字方塊 13">
                <a:extLst>
                  <a:ext uri="{FF2B5EF4-FFF2-40B4-BE49-F238E27FC236}">
                    <a16:creationId xmlns:a16="http://schemas.microsoft.com/office/drawing/2014/main" id="{AFEBD642-F000-68FB-6B00-0E3EEDF8EEE4}"/>
                  </a:ext>
                </a:extLst>
              </p:cNvPr>
              <p:cNvSpPr txBox="1">
                <a:spLocks noRot="1" noChangeAspect="1" noMove="1" noResize="1" noEditPoints="1" noAdjustHandles="1" noChangeArrowheads="1" noChangeShapeType="1" noTextEdit="1"/>
              </p:cNvSpPr>
              <p:nvPr/>
            </p:nvSpPr>
            <p:spPr>
              <a:xfrm>
                <a:off x="226578" y="2178630"/>
                <a:ext cx="5560292" cy="1181349"/>
              </a:xfrm>
              <a:prstGeom prst="rect">
                <a:avLst/>
              </a:prstGeom>
              <a:blipFill>
                <a:blip r:embed="rId5"/>
                <a:stretch>
                  <a:fillRect l="-1645" t="-4124" b="-2577"/>
                </a:stretch>
              </a:blipFill>
            </p:spPr>
            <p:txBody>
              <a:bodyPr/>
              <a:lstStyle/>
              <a:p>
                <a:r>
                  <a:rPr lang="zh-TW" altLang="en-US">
                    <a:noFill/>
                  </a:rPr>
                  <a:t> </a:t>
                </a:r>
              </a:p>
            </p:txBody>
          </p:sp>
        </mc:Fallback>
      </mc:AlternateContent>
      <p:pic>
        <p:nvPicPr>
          <p:cNvPr id="18" name="圖片 17">
            <a:extLst>
              <a:ext uri="{FF2B5EF4-FFF2-40B4-BE49-F238E27FC236}">
                <a16:creationId xmlns:a16="http://schemas.microsoft.com/office/drawing/2014/main" id="{8DB7503E-BD75-2F68-A8FD-1737A27E74C0}"/>
              </a:ext>
            </a:extLst>
          </p:cNvPr>
          <p:cNvPicPr>
            <a:picLocks noChangeAspect="1"/>
          </p:cNvPicPr>
          <p:nvPr/>
        </p:nvPicPr>
        <p:blipFill>
          <a:blip r:embed="rId6"/>
          <a:stretch>
            <a:fillRect/>
          </a:stretch>
        </p:blipFill>
        <p:spPr>
          <a:xfrm>
            <a:off x="48976" y="884702"/>
            <a:ext cx="7344800" cy="1228896"/>
          </a:xfrm>
          <a:prstGeom prst="rect">
            <a:avLst/>
          </a:prstGeom>
        </p:spPr>
      </p:pic>
      <p:pic>
        <p:nvPicPr>
          <p:cNvPr id="1030" name="Picture 6">
            <a:extLst>
              <a:ext uri="{FF2B5EF4-FFF2-40B4-BE49-F238E27FC236}">
                <a16:creationId xmlns:a16="http://schemas.microsoft.com/office/drawing/2014/main" id="{E1646615-D873-A761-855F-376BE8158F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578" y="3498022"/>
            <a:ext cx="6569724" cy="2992874"/>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3">
            <a:extLst>
              <a:ext uri="{FF2B5EF4-FFF2-40B4-BE49-F238E27FC236}">
                <a16:creationId xmlns:a16="http://schemas.microsoft.com/office/drawing/2014/main" id="{D41B6C9B-6E45-52C2-1FD0-BAFE76D36517}"/>
              </a:ext>
            </a:extLst>
          </p:cNvPr>
          <p:cNvSpPr>
            <a:spLocks noGrp="1"/>
          </p:cNvSpPr>
          <p:nvPr>
            <p:ph type="sldNum" sz="quarter" idx="12"/>
          </p:nvPr>
        </p:nvSpPr>
        <p:spPr>
          <a:xfrm>
            <a:off x="7086600" y="6467676"/>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2C58EE-779D-4CD4-8328-B99275F96DF6}"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AA759FC9-A3FC-86F7-A00E-F1799E6254F8}"/>
              </a:ext>
            </a:extLst>
          </p:cNvPr>
          <p:cNvSpPr txBox="1"/>
          <p:nvPr/>
        </p:nvSpPr>
        <p:spPr>
          <a:xfrm rot="16200000">
            <a:off x="8159184" y="629227"/>
            <a:ext cx="136392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新細明體"/>
                <a:cs typeface="+mn-cs"/>
              </a:rPr>
              <a:t>Dimension Transfer</a:t>
            </a:r>
          </a:p>
        </p:txBody>
      </p:sp>
      <p:sp>
        <p:nvSpPr>
          <p:cNvPr id="5" name="文字方塊 4">
            <a:extLst>
              <a:ext uri="{FF2B5EF4-FFF2-40B4-BE49-F238E27FC236}">
                <a16:creationId xmlns:a16="http://schemas.microsoft.com/office/drawing/2014/main" id="{A2E79E5D-A0C0-CE75-DB79-50B65E673FDC}"/>
              </a:ext>
            </a:extLst>
          </p:cNvPr>
          <p:cNvSpPr txBox="1"/>
          <p:nvPr/>
        </p:nvSpPr>
        <p:spPr>
          <a:xfrm rot="16200000">
            <a:off x="8225161" y="1827583"/>
            <a:ext cx="1243496"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新細明體"/>
                <a:cs typeface="+mn-cs"/>
              </a:rPr>
              <a:t>Feature extraction </a:t>
            </a:r>
          </a:p>
        </p:txBody>
      </p:sp>
      <p:sp>
        <p:nvSpPr>
          <p:cNvPr id="6" name="文字方塊 5">
            <a:extLst>
              <a:ext uri="{FF2B5EF4-FFF2-40B4-BE49-F238E27FC236}">
                <a16:creationId xmlns:a16="http://schemas.microsoft.com/office/drawing/2014/main" id="{3D261CD1-9BCF-B6C4-916D-8D231F0CD280}"/>
              </a:ext>
            </a:extLst>
          </p:cNvPr>
          <p:cNvSpPr txBox="1"/>
          <p:nvPr/>
        </p:nvSpPr>
        <p:spPr>
          <a:xfrm>
            <a:off x="7796762" y="884702"/>
            <a:ext cx="867429" cy="184666"/>
          </a:xfrm>
          <a:prstGeom prst="rect">
            <a:avLst/>
          </a:prstGeom>
          <a:noFill/>
        </p:spPr>
        <p:txBody>
          <a:bodyPr wrap="square" rtlCol="0">
            <a:spAutoFit/>
          </a:bodyPr>
          <a:lstStyle/>
          <a:p>
            <a:r>
              <a:rPr lang="en-US" altLang="zh-TW" sz="600" dirty="0"/>
              <a:t>MLP: FC+GELU+FC</a:t>
            </a:r>
            <a:endParaRPr lang="zh-TW" altLang="en-US" sz="600" dirty="0"/>
          </a:p>
        </p:txBody>
      </p:sp>
      <p:sp>
        <p:nvSpPr>
          <p:cNvPr id="7" name="文字方塊 6">
            <a:extLst>
              <a:ext uri="{FF2B5EF4-FFF2-40B4-BE49-F238E27FC236}">
                <a16:creationId xmlns:a16="http://schemas.microsoft.com/office/drawing/2014/main" id="{2C7F60D2-103B-5CAC-4C4D-AE527AFD61FE}"/>
              </a:ext>
            </a:extLst>
          </p:cNvPr>
          <p:cNvSpPr txBox="1"/>
          <p:nvPr/>
        </p:nvSpPr>
        <p:spPr>
          <a:xfrm>
            <a:off x="321617" y="687377"/>
            <a:ext cx="548640"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2152845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7FBEE5C-EA2F-3393-2987-F84CD3D9DBBC}"/>
              </a:ext>
            </a:extLst>
          </p:cNvPr>
          <p:cNvSpPr txBox="1"/>
          <p:nvPr/>
        </p:nvSpPr>
        <p:spPr>
          <a:xfrm>
            <a:off x="365125" y="952834"/>
            <a:ext cx="8354002"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b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074" name="Picture 2" descr="Vision Transformer ViT Architecture">
            <a:extLst>
              <a:ext uri="{FF2B5EF4-FFF2-40B4-BE49-F238E27FC236}">
                <a16:creationId xmlns:a16="http://schemas.microsoft.com/office/drawing/2014/main" id="{EA447C39-650A-97A9-CBD4-FB5BC76E1E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23"/>
          <a:stretch/>
        </p:blipFill>
        <p:spPr bwMode="auto">
          <a:xfrm>
            <a:off x="6886527" y="824182"/>
            <a:ext cx="2044434" cy="3475511"/>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B0D7895D-BA60-C759-39B0-196757C8FD9C}"/>
              </a:ext>
            </a:extLst>
          </p:cNvPr>
          <p:cNvSpPr txBox="1"/>
          <p:nvPr/>
        </p:nvSpPr>
        <p:spPr>
          <a:xfrm>
            <a:off x="8273" y="23577"/>
            <a:ext cx="891160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1.2.3-1 Related Works: </a:t>
            </a:r>
            <a:r>
              <a:rPr kumimoji="0" lang="en-US" altLang="zh-TW" sz="24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ViT</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Transformer Encoder – MLP Vs. FFN </a:t>
            </a:r>
            <a:r>
              <a:rPr kumimoji="0" lang="en-US" altLang="zh-TW" sz="2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2400" b="0" i="0" u="none" strike="noStrike" kern="1200" cap="none" spc="0" normalizeH="0" baseline="0" noProof="0" dirty="0">
                <a:ln>
                  <a:noFill/>
                </a:ln>
                <a:solidFill>
                  <a:srgbClr val="292929"/>
                </a:solidFill>
                <a:effectLst/>
                <a:uLnTx/>
                <a:uFillTx/>
                <a:latin typeface="sohne"/>
                <a:ea typeface="新細明體" panose="02020500000000000000" pitchFamily="18" charset="-120"/>
                <a:cs typeface="+mn-cs"/>
              </a:rPr>
              <a:t>Multi-Layer Perceptron(MLP) Vs. FFN </a:t>
            </a:r>
            <a:r>
              <a:rPr kumimoji="0" lang="en-US" altLang="zh-TW" sz="1200" b="0" i="0" u="none" strike="noStrike" kern="1200" cap="none" spc="0" normalizeH="0" baseline="0" noProof="0" dirty="0" err="1">
                <a:ln>
                  <a:noFill/>
                </a:ln>
                <a:solidFill>
                  <a:srgbClr val="292929"/>
                </a:solidFill>
                <a:effectLst/>
                <a:uLnTx/>
                <a:uFillTx/>
                <a:latin typeface="sohne"/>
                <a:ea typeface="新細明體" panose="02020500000000000000" pitchFamily="18" charset="-120"/>
                <a:cs typeface="+mn-cs"/>
              </a:rPr>
              <a:t>VitPose</a:t>
            </a:r>
            <a:r>
              <a:rPr kumimoji="0" lang="en-US" altLang="zh-TW" sz="1200" b="0" i="0" u="none" strike="noStrike" kern="1200" cap="none" spc="0" normalizeH="0" baseline="0" noProof="0" dirty="0">
                <a:ln>
                  <a:noFill/>
                </a:ln>
                <a:solidFill>
                  <a:srgbClr val="292929"/>
                </a:solidFill>
                <a:effectLst/>
                <a:uLnTx/>
                <a:uFillTx/>
                <a:latin typeface="sohne"/>
                <a:ea typeface="新細明體" panose="02020500000000000000" pitchFamily="18" charset="-120"/>
                <a:cs typeface="+mn-cs"/>
              </a:rPr>
              <a:t> Cvpr2022</a:t>
            </a:r>
            <a:endParaRPr kumimoji="0" lang="en-US" altLang="zh-TW" sz="12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endParaRPr>
          </a:p>
        </p:txBody>
      </p:sp>
      <p:sp>
        <p:nvSpPr>
          <p:cNvPr id="2" name="矩形 1">
            <a:extLst>
              <a:ext uri="{FF2B5EF4-FFF2-40B4-BE49-F238E27FC236}">
                <a16:creationId xmlns:a16="http://schemas.microsoft.com/office/drawing/2014/main" id="{79A5D79C-6800-E175-17B1-A48B6205BCFB}"/>
              </a:ext>
            </a:extLst>
          </p:cNvPr>
          <p:cNvSpPr/>
          <p:nvPr/>
        </p:nvSpPr>
        <p:spPr>
          <a:xfrm>
            <a:off x="7339108" y="1572602"/>
            <a:ext cx="1071418" cy="43328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EDF69768-E330-B8D1-65B7-4FF763F2EB77}"/>
              </a:ext>
            </a:extLst>
          </p:cNvPr>
          <p:cNvSpPr txBox="1"/>
          <p:nvPr/>
        </p:nvSpPr>
        <p:spPr>
          <a:xfrm>
            <a:off x="535709" y="1452688"/>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292929"/>
                </a:solidFill>
                <a:effectLst/>
                <a:uLnTx/>
                <a:uFillTx/>
                <a:latin typeface="sohne"/>
                <a:ea typeface="新細明體" panose="02020500000000000000" pitchFamily="18" charset="-120"/>
                <a:cs typeface="+mn-cs"/>
              </a:rPr>
              <a:t> </a:t>
            </a:r>
          </a:p>
        </p:txBody>
      </p:sp>
      <p:grpSp>
        <p:nvGrpSpPr>
          <p:cNvPr id="15" name="群組 14">
            <a:extLst>
              <a:ext uri="{FF2B5EF4-FFF2-40B4-BE49-F238E27FC236}">
                <a16:creationId xmlns:a16="http://schemas.microsoft.com/office/drawing/2014/main" id="{310868F4-F30B-475A-90E2-95CAF62899C2}"/>
              </a:ext>
            </a:extLst>
          </p:cNvPr>
          <p:cNvGrpSpPr/>
          <p:nvPr/>
        </p:nvGrpSpPr>
        <p:grpSpPr>
          <a:xfrm>
            <a:off x="224126" y="3800061"/>
            <a:ext cx="6345382" cy="2954649"/>
            <a:chOff x="224126" y="3623082"/>
            <a:chExt cx="6345382" cy="2954649"/>
          </a:xfrm>
        </p:grpSpPr>
        <p:sp>
          <p:nvSpPr>
            <p:cNvPr id="13" name="文字方塊 12">
              <a:extLst>
                <a:ext uri="{FF2B5EF4-FFF2-40B4-BE49-F238E27FC236}">
                  <a16:creationId xmlns:a16="http://schemas.microsoft.com/office/drawing/2014/main" id="{2D64FF97-F14B-7C6D-4196-62DA571A7F14}"/>
                </a:ext>
              </a:extLst>
            </p:cNvPr>
            <p:cNvSpPr txBox="1"/>
            <p:nvPr/>
          </p:nvSpPr>
          <p:spPr>
            <a:xfrm>
              <a:off x="224126" y="3623082"/>
              <a:ext cx="6345382" cy="830997"/>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srgbClr val="292929"/>
                  </a:solidFill>
                  <a:effectLst/>
                  <a:uLnTx/>
                  <a:uFillTx/>
                  <a:latin typeface="sohne"/>
                  <a:ea typeface="新細明體" panose="02020500000000000000" pitchFamily="18" charset="-120"/>
                  <a:cs typeface="+mn-cs"/>
                </a:rPr>
                <a:t>Multi-Layer Perceptron </a:t>
              </a:r>
              <a:r>
                <a:rPr kumimoji="0" lang="en-US" altLang="zh-TW" sz="1600" b="1" i="0" u="none" strike="noStrike" kern="1200" cap="none" spc="0" normalizeH="0" baseline="0" noProof="0" dirty="0">
                  <a:ln>
                    <a:noFill/>
                  </a:ln>
                  <a:solidFill>
                    <a:srgbClr val="303233"/>
                  </a:solidFill>
                  <a:effectLst/>
                  <a:uLnTx/>
                  <a:uFillTx/>
                  <a:latin typeface="Lato" panose="020F0502020204030203" pitchFamily="34" charset="0"/>
                  <a:ea typeface="新細明體" panose="02020500000000000000" pitchFamily="18" charset="-120"/>
                  <a:cs typeface="+mn-cs"/>
                </a:rPr>
                <a:t>(MLP)</a:t>
              </a:r>
              <a:endParaRPr kumimoji="0" lang="en-US" altLang="zh-TW" sz="1600" b="0" i="0" u="none" strike="noStrike" kern="1200" cap="none" spc="0" normalizeH="0" baseline="0" noProof="0" dirty="0">
                <a:ln>
                  <a:noFill/>
                </a:ln>
                <a:solidFill>
                  <a:srgbClr val="212529"/>
                </a:solidFill>
                <a:effectLst/>
                <a:uLnTx/>
                <a:uFillTx/>
                <a:latin typeface="system-ui"/>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212529"/>
                  </a:solidFill>
                  <a:effectLst/>
                  <a:uLnTx/>
                  <a:uFillTx/>
                  <a:latin typeface="system-ui"/>
                  <a:ea typeface="新細明體" panose="02020500000000000000" pitchFamily="18" charset="-120"/>
                  <a:cs typeface="+mn-cs"/>
                </a:rPr>
                <a:t>A multilayer perceptron is a special case of a feedforward neural network where </a:t>
              </a:r>
              <a:r>
                <a:rPr kumimoji="0" lang="en-US" altLang="zh-TW" sz="1600" b="0" i="0" u="none" strike="noStrike" kern="1200" cap="none" spc="0" normalizeH="0" baseline="0" noProof="0" dirty="0">
                  <a:ln>
                    <a:noFill/>
                  </a:ln>
                  <a:solidFill>
                    <a:srgbClr val="FF0000"/>
                  </a:solidFill>
                  <a:effectLst/>
                  <a:uLnTx/>
                  <a:uFillTx/>
                  <a:latin typeface="system-ui"/>
                  <a:ea typeface="新細明體" panose="02020500000000000000" pitchFamily="18" charset="-120"/>
                  <a:cs typeface="+mn-cs"/>
                </a:rPr>
                <a:t>every layer is a fully connected layer.</a:t>
              </a:r>
              <a:endParaRPr kumimoji="0" lang="zh-TW" altLang="en-US" sz="16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pic>
          <p:nvPicPr>
            <p:cNvPr id="2052" name="Picture 4">
              <a:extLst>
                <a:ext uri="{FF2B5EF4-FFF2-40B4-BE49-F238E27FC236}">
                  <a16:creationId xmlns:a16="http://schemas.microsoft.com/office/drawing/2014/main" id="{D0AC0BC8-27AE-5E2C-4A5E-5099A9531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345" y="4563295"/>
              <a:ext cx="4009789" cy="2014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群組 13">
            <a:extLst>
              <a:ext uri="{FF2B5EF4-FFF2-40B4-BE49-F238E27FC236}">
                <a16:creationId xmlns:a16="http://schemas.microsoft.com/office/drawing/2014/main" id="{78687854-8844-F879-AF24-C0CDAC022838}"/>
              </a:ext>
            </a:extLst>
          </p:cNvPr>
          <p:cNvGrpSpPr/>
          <p:nvPr/>
        </p:nvGrpSpPr>
        <p:grpSpPr>
          <a:xfrm>
            <a:off x="289382" y="854574"/>
            <a:ext cx="5333713" cy="2890879"/>
            <a:chOff x="365123" y="701593"/>
            <a:chExt cx="5333713" cy="2890879"/>
          </a:xfrm>
        </p:grpSpPr>
        <p:sp>
          <p:nvSpPr>
            <p:cNvPr id="8" name="文字方塊 7">
              <a:extLst>
                <a:ext uri="{FF2B5EF4-FFF2-40B4-BE49-F238E27FC236}">
                  <a16:creationId xmlns:a16="http://schemas.microsoft.com/office/drawing/2014/main" id="{EB9A760F-1711-66CA-64CC-D38A36974A7D}"/>
                </a:ext>
              </a:extLst>
            </p:cNvPr>
            <p:cNvSpPr txBox="1"/>
            <p:nvPr/>
          </p:nvSpPr>
          <p:spPr>
            <a:xfrm>
              <a:off x="365123" y="701593"/>
              <a:ext cx="5333713" cy="738664"/>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303233"/>
                  </a:solidFill>
                  <a:effectLst/>
                  <a:uLnTx/>
                  <a:uFillTx/>
                  <a:latin typeface="Lato" panose="020F0502020204030203" pitchFamily="34" charset="0"/>
                  <a:ea typeface="新細明體" panose="02020500000000000000" pitchFamily="18" charset="-120"/>
                  <a:cs typeface="+mn-cs"/>
                </a:rPr>
                <a:t>Feedforward Neural Network: (FFN)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303233"/>
                  </a:solidFill>
                  <a:effectLst/>
                  <a:uLnTx/>
                  <a:uFillTx/>
                  <a:latin typeface="Lato" panose="020F0502020204030203" pitchFamily="34" charset="0"/>
                  <a:ea typeface="新細明體" panose="02020500000000000000" pitchFamily="18" charset="-120"/>
                  <a:cs typeface="+mn-cs"/>
                </a:rPr>
                <a:t>資料經由輸入層通過隱藏層</a:t>
              </a:r>
              <a:r>
                <a:rPr kumimoji="0" lang="en-US" altLang="zh-TW" sz="1400" b="0" i="0" u="none" strike="noStrike" kern="1200" cap="none" spc="0" normalizeH="0" baseline="0" noProof="0" dirty="0">
                  <a:ln>
                    <a:noFill/>
                  </a:ln>
                  <a:solidFill>
                    <a:srgbClr val="303233"/>
                  </a:solidFill>
                  <a:effectLst/>
                  <a:uLnTx/>
                  <a:uFillTx/>
                  <a:latin typeface="Lato" panose="020F0502020204030203" pitchFamily="34" charset="0"/>
                  <a:ea typeface="新細明體" panose="02020500000000000000" pitchFamily="18" charset="-120"/>
                  <a:cs typeface="+mn-cs"/>
                </a:rPr>
                <a:t>(hidden layer)</a:t>
              </a:r>
              <a:r>
                <a:rPr kumimoji="0" lang="zh-TW" altLang="en-US" sz="1400" b="0" i="0" u="none" strike="noStrike" kern="1200" cap="none" spc="0" normalizeH="0" baseline="0" noProof="0" dirty="0">
                  <a:ln>
                    <a:noFill/>
                  </a:ln>
                  <a:solidFill>
                    <a:srgbClr val="303233"/>
                  </a:solidFill>
                  <a:effectLst/>
                  <a:uLnTx/>
                  <a:uFillTx/>
                  <a:latin typeface="Lato" panose="020F0502020204030203" pitchFamily="34" charset="0"/>
                  <a:ea typeface="新細明體" panose="02020500000000000000" pitchFamily="18" charset="-120"/>
                  <a:cs typeface="+mn-cs"/>
                </a:rPr>
                <a:t>到輸出層</a:t>
              </a:r>
              <a:r>
                <a:rPr kumimoji="0" lang="zh-TW" altLang="en-US" sz="1400" b="0" i="0" u="none" strike="noStrike" kern="1200" cap="none" spc="0" normalizeH="0" baseline="0" noProof="0" dirty="0">
                  <a:ln>
                    <a:noFill/>
                  </a:ln>
                  <a:solidFill>
                    <a:srgbClr val="FF0000"/>
                  </a:solidFill>
                  <a:effectLst/>
                  <a:uLnTx/>
                  <a:uFillTx/>
                  <a:latin typeface="Lato" panose="020F0502020204030203" pitchFamily="34" charset="0"/>
                  <a:ea typeface="新細明體" panose="02020500000000000000" pitchFamily="18" charset="-120"/>
                  <a:cs typeface="+mn-cs"/>
                </a:rPr>
                <a:t>單向傳播</a:t>
              </a:r>
              <a:r>
                <a:rPr kumimoji="0" lang="zh-TW" altLang="en-US" sz="1400" b="0" i="0" u="none" strike="noStrike" kern="1200" cap="none" spc="0" normalizeH="0" baseline="0" noProof="0" dirty="0">
                  <a:ln>
                    <a:noFill/>
                  </a:ln>
                  <a:solidFill>
                    <a:srgbClr val="303233"/>
                  </a:solidFill>
                  <a:effectLst/>
                  <a:uLnTx/>
                  <a:uFillTx/>
                  <a:latin typeface="Lato" panose="020F0502020204030203" pitchFamily="34" charset="0"/>
                  <a:ea typeface="新細明體" panose="02020500000000000000" pitchFamily="18" charset="-120"/>
                  <a:cs typeface="+mn-cs"/>
                </a:rPr>
                <a:t>，神經元</a:t>
              </a:r>
              <a:r>
                <a:rPr kumimoji="0" lang="en-US" altLang="zh-TW" sz="1400" b="0" i="0" u="none" strike="noStrike" kern="1200" cap="none" spc="0" normalizeH="0" baseline="0" noProof="0" dirty="0">
                  <a:ln>
                    <a:noFill/>
                  </a:ln>
                  <a:solidFill>
                    <a:srgbClr val="303233"/>
                  </a:solidFill>
                  <a:effectLst/>
                  <a:uLnTx/>
                  <a:uFillTx/>
                  <a:latin typeface="Lato" panose="020F0502020204030203" pitchFamily="34" charset="0"/>
                  <a:ea typeface="新細明體" panose="02020500000000000000" pitchFamily="18" charset="-120"/>
                  <a:cs typeface="+mn-cs"/>
                </a:rPr>
                <a:t>(neuron)</a:t>
              </a:r>
              <a:r>
                <a:rPr kumimoji="0" lang="zh-TW" altLang="en-US" sz="1400" b="0" i="0" u="none" strike="noStrike" kern="1200" cap="none" spc="0" normalizeH="0" baseline="0" noProof="0" dirty="0">
                  <a:ln>
                    <a:noFill/>
                  </a:ln>
                  <a:solidFill>
                    <a:srgbClr val="303233"/>
                  </a:solidFill>
                  <a:effectLst/>
                  <a:uLnTx/>
                  <a:uFillTx/>
                  <a:latin typeface="Lato" panose="020F0502020204030203" pitchFamily="34" charset="0"/>
                  <a:ea typeface="新細明體" panose="02020500000000000000" pitchFamily="18" charset="-120"/>
                  <a:cs typeface="+mn-cs"/>
                </a:rPr>
                <a:t>之間沒有連接迴路存在</a:t>
              </a:r>
              <a:r>
                <a:rPr kumimoji="0" lang="en-US" altLang="zh-TW" sz="1400" b="0" i="0" u="none" strike="noStrike" kern="1200" cap="none" spc="0" normalizeH="0" baseline="0" noProof="0" dirty="0">
                  <a:ln>
                    <a:noFill/>
                  </a:ln>
                  <a:solidFill>
                    <a:srgbClr val="303233"/>
                  </a:solidFill>
                  <a:effectLst/>
                  <a:uLnTx/>
                  <a:uFillTx/>
                  <a:latin typeface="Lato" panose="020F0502020204030203" pitchFamily="34" charset="0"/>
                  <a:ea typeface="新細明體" panose="02020500000000000000" pitchFamily="18" charset="-120"/>
                  <a:cs typeface="+mn-cs"/>
                </a:rPr>
                <a:t>, </a:t>
              </a:r>
              <a:r>
                <a:rPr kumimoji="0" lang="en-US" altLang="zh-TW" sz="1400" b="0" i="0" u="none" strike="noStrike" kern="1200" cap="none" spc="0" normalizeH="0" baseline="0" noProof="0" dirty="0">
                  <a:ln>
                    <a:noFill/>
                  </a:ln>
                  <a:solidFill>
                    <a:srgbClr val="FF0000"/>
                  </a:solidFill>
                  <a:effectLst/>
                  <a:uLnTx/>
                  <a:uFillTx/>
                  <a:latin typeface="Lato" panose="020F0502020204030203" pitchFamily="34" charset="0"/>
                  <a:ea typeface="新細明體" panose="02020500000000000000" pitchFamily="18" charset="-120"/>
                  <a:cs typeface="+mn-cs"/>
                </a:rPr>
                <a:t>Not fully connected layer</a:t>
              </a:r>
              <a:endParaRPr kumimoji="0" lang="zh-TW" altLang="en-US" sz="1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pic>
          <p:nvPicPr>
            <p:cNvPr id="2056" name="Picture 8">
              <a:extLst>
                <a:ext uri="{FF2B5EF4-FFF2-40B4-BE49-F238E27FC236}">
                  <a16:creationId xmlns:a16="http://schemas.microsoft.com/office/drawing/2014/main" id="{8B6B752E-BF57-2832-A1F2-56B50AB331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63" y="1462335"/>
              <a:ext cx="4442691" cy="213013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投影片編號版面配置區 3">
            <a:extLst>
              <a:ext uri="{FF2B5EF4-FFF2-40B4-BE49-F238E27FC236}">
                <a16:creationId xmlns:a16="http://schemas.microsoft.com/office/drawing/2014/main" id="{6237359C-6FB0-BB49-1020-D9A9FDCADE53}"/>
              </a:ext>
            </a:extLst>
          </p:cNvPr>
          <p:cNvSpPr>
            <a:spLocks noGrp="1"/>
          </p:cNvSpPr>
          <p:nvPr>
            <p:ph type="sldNum" sz="quarter" idx="12"/>
          </p:nvPr>
        </p:nvSpPr>
        <p:spPr>
          <a:xfrm>
            <a:off x="7086600" y="6467676"/>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2C58EE-779D-4CD4-8328-B99275F96DF6}"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415270B4-EC22-066C-36E5-60DDDBF81E78}"/>
              </a:ext>
            </a:extLst>
          </p:cNvPr>
          <p:cNvSpPr txBox="1"/>
          <p:nvPr/>
        </p:nvSpPr>
        <p:spPr>
          <a:xfrm rot="16200000">
            <a:off x="7937415" y="1666133"/>
            <a:ext cx="136392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Dimension Transfer</a:t>
            </a:r>
          </a:p>
        </p:txBody>
      </p:sp>
      <p:sp>
        <p:nvSpPr>
          <p:cNvPr id="7" name="文字方塊 6">
            <a:extLst>
              <a:ext uri="{FF2B5EF4-FFF2-40B4-BE49-F238E27FC236}">
                <a16:creationId xmlns:a16="http://schemas.microsoft.com/office/drawing/2014/main" id="{B2326840-2734-9706-7049-3248C7B9642C}"/>
              </a:ext>
            </a:extLst>
          </p:cNvPr>
          <p:cNvSpPr txBox="1"/>
          <p:nvPr/>
        </p:nvSpPr>
        <p:spPr>
          <a:xfrm rot="16200000">
            <a:off x="7997630" y="3000594"/>
            <a:ext cx="1243496"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Feature extraction </a:t>
            </a:r>
          </a:p>
        </p:txBody>
      </p:sp>
      <p:sp>
        <p:nvSpPr>
          <p:cNvPr id="9" name="文字方塊 8">
            <a:extLst>
              <a:ext uri="{FF2B5EF4-FFF2-40B4-BE49-F238E27FC236}">
                <a16:creationId xmlns:a16="http://schemas.microsoft.com/office/drawing/2014/main" id="{A96D494C-E7BE-80EA-31C3-B8C79E92C9EA}"/>
              </a:ext>
            </a:extLst>
          </p:cNvPr>
          <p:cNvSpPr txBox="1"/>
          <p:nvPr/>
        </p:nvSpPr>
        <p:spPr>
          <a:xfrm>
            <a:off x="7470329" y="1789243"/>
            <a:ext cx="867429" cy="184666"/>
          </a:xfrm>
          <a:prstGeom prst="rect">
            <a:avLst/>
          </a:prstGeom>
          <a:noFill/>
        </p:spPr>
        <p:txBody>
          <a:bodyPr wrap="square" rtlCol="0">
            <a:spAutoFit/>
          </a:bodyPr>
          <a:lstStyle/>
          <a:p>
            <a:r>
              <a:rPr lang="en-US" altLang="zh-TW" sz="600" dirty="0"/>
              <a:t>MLP: FC+GELU+FC</a:t>
            </a:r>
            <a:endParaRPr lang="zh-TW" altLang="en-US" sz="600" dirty="0"/>
          </a:p>
        </p:txBody>
      </p:sp>
      <p:sp>
        <p:nvSpPr>
          <p:cNvPr id="11" name="文字方塊 10">
            <a:extLst>
              <a:ext uri="{FF2B5EF4-FFF2-40B4-BE49-F238E27FC236}">
                <a16:creationId xmlns:a16="http://schemas.microsoft.com/office/drawing/2014/main" id="{F51E5862-E484-6E6C-DFAE-808859D5E57A}"/>
              </a:ext>
            </a:extLst>
          </p:cNvPr>
          <p:cNvSpPr txBox="1"/>
          <p:nvPr/>
        </p:nvSpPr>
        <p:spPr>
          <a:xfrm>
            <a:off x="3525169" y="818951"/>
            <a:ext cx="460353"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4161320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文字方塊 78">
            <a:extLst>
              <a:ext uri="{FF2B5EF4-FFF2-40B4-BE49-F238E27FC236}">
                <a16:creationId xmlns:a16="http://schemas.microsoft.com/office/drawing/2014/main" id="{DEBC1D2C-AD60-558C-1B30-843738CE60B6}"/>
              </a:ext>
            </a:extLst>
          </p:cNvPr>
          <p:cNvSpPr txBox="1"/>
          <p:nvPr/>
        </p:nvSpPr>
        <p:spPr>
          <a:xfrm>
            <a:off x="15518" y="5903162"/>
            <a:ext cx="2783915" cy="954107"/>
          </a:xfrm>
          <a:prstGeom prst="rect">
            <a:avLst/>
          </a:prstGeom>
          <a:solidFill>
            <a:srgbClr val="FFFFFF"/>
          </a:solidFill>
        </p:spPr>
        <p:txBody>
          <a:bodyPr wrap="square">
            <a:spAutoFit/>
          </a:bodyPr>
          <a:lstStyle/>
          <a:p>
            <a:pPr marL="693738" marR="0" lvl="0" indent="-693738"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SW-MSA: Window Multiple-Head Self Attention</a:t>
            </a:r>
          </a:p>
          <a:p>
            <a:pPr marL="693738" marR="0" lvl="0" indent="-693738"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W-MSA: Shifted Window Multiple-Head Self Attention</a:t>
            </a:r>
          </a:p>
        </p:txBody>
      </p:sp>
      <p:sp>
        <p:nvSpPr>
          <p:cNvPr id="49" name="文字方塊 48">
            <a:extLst>
              <a:ext uri="{FF2B5EF4-FFF2-40B4-BE49-F238E27FC236}">
                <a16:creationId xmlns:a16="http://schemas.microsoft.com/office/drawing/2014/main" id="{B82CFDDC-1936-405A-E5CB-B80AA67D06B3}"/>
              </a:ext>
            </a:extLst>
          </p:cNvPr>
          <p:cNvSpPr txBox="1"/>
          <p:nvPr/>
        </p:nvSpPr>
        <p:spPr>
          <a:xfrm>
            <a:off x="3868" y="3865591"/>
            <a:ext cx="9150472" cy="1077218"/>
          </a:xfrm>
          <a:prstGeom prst="rect">
            <a:avLst/>
          </a:prstGeom>
          <a:solidFill>
            <a:srgbClr val="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To solve the problem of ViT, Swin Transformer propose </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shifted windows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1079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Instead of input a </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whole image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to MSA (Window-Multiple-Head Self Attention), a fix number NxN of smaller patch (2x2 pixels, 4x4 pixels) (which formed into one window) is input to MSA multiple times. </a:t>
            </a:r>
          </a:p>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(So the input of the MSA layer will be smaller) </a:t>
            </a:r>
          </a:p>
        </p:txBody>
      </p:sp>
      <p:pic>
        <p:nvPicPr>
          <p:cNvPr id="52" name="圖片 51">
            <a:extLst>
              <a:ext uri="{FF2B5EF4-FFF2-40B4-BE49-F238E27FC236}">
                <a16:creationId xmlns:a16="http://schemas.microsoft.com/office/drawing/2014/main" id="{89D34EE4-E470-7E68-8AD0-AB514CC2BA3C}"/>
              </a:ext>
            </a:extLst>
          </p:cNvPr>
          <p:cNvPicPr>
            <a:picLocks noChangeAspect="1"/>
          </p:cNvPicPr>
          <p:nvPr/>
        </p:nvPicPr>
        <p:blipFill rotWithShape="1">
          <a:blip r:embed="rId3"/>
          <a:srcRect l="73636" t="14947" b="23423"/>
          <a:stretch/>
        </p:blipFill>
        <p:spPr>
          <a:xfrm>
            <a:off x="7755456" y="5532147"/>
            <a:ext cx="1172329" cy="1303938"/>
          </a:xfrm>
          <a:prstGeom prst="rect">
            <a:avLst/>
          </a:prstGeom>
        </p:spPr>
      </p:pic>
      <p:grpSp>
        <p:nvGrpSpPr>
          <p:cNvPr id="54" name="群組 53">
            <a:extLst>
              <a:ext uri="{FF2B5EF4-FFF2-40B4-BE49-F238E27FC236}">
                <a16:creationId xmlns:a16="http://schemas.microsoft.com/office/drawing/2014/main" id="{2480C296-3287-9CDD-CB75-D10FFFC56D6A}"/>
              </a:ext>
            </a:extLst>
          </p:cNvPr>
          <p:cNvGrpSpPr/>
          <p:nvPr/>
        </p:nvGrpSpPr>
        <p:grpSpPr>
          <a:xfrm>
            <a:off x="6210565" y="5058410"/>
            <a:ext cx="1486779" cy="1727501"/>
            <a:chOff x="5094125" y="3532905"/>
            <a:chExt cx="2168687" cy="2190918"/>
          </a:xfrm>
        </p:grpSpPr>
        <p:pic>
          <p:nvPicPr>
            <p:cNvPr id="55" name="圖片 54">
              <a:extLst>
                <a:ext uri="{FF2B5EF4-FFF2-40B4-BE49-F238E27FC236}">
                  <a16:creationId xmlns:a16="http://schemas.microsoft.com/office/drawing/2014/main" id="{A79B6C40-BE4D-819B-5915-EC8EAE4E7BC8}"/>
                </a:ext>
              </a:extLst>
            </p:cNvPr>
            <p:cNvPicPr>
              <a:picLocks noChangeAspect="1"/>
            </p:cNvPicPr>
            <p:nvPr/>
          </p:nvPicPr>
          <p:blipFill rotWithShape="1">
            <a:blip r:embed="rId3"/>
            <a:srcRect l="39985" t="14948" r="25935" b="4031"/>
            <a:stretch/>
          </p:blipFill>
          <p:spPr>
            <a:xfrm>
              <a:off x="5389059" y="3860187"/>
              <a:ext cx="1562100" cy="1536354"/>
            </a:xfrm>
            <a:prstGeom prst="rect">
              <a:avLst/>
            </a:prstGeom>
          </p:spPr>
        </p:pic>
        <p:sp>
          <p:nvSpPr>
            <p:cNvPr id="56" name="矩形 55">
              <a:extLst>
                <a:ext uri="{FF2B5EF4-FFF2-40B4-BE49-F238E27FC236}">
                  <a16:creationId xmlns:a16="http://schemas.microsoft.com/office/drawing/2014/main" id="{0CD9E1F2-DA18-1B15-2A44-A2AC7361E17F}"/>
                </a:ext>
              </a:extLst>
            </p:cNvPr>
            <p:cNvSpPr/>
            <p:nvPr/>
          </p:nvSpPr>
          <p:spPr>
            <a:xfrm>
              <a:off x="5816130" y="4257544"/>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矩形 56">
              <a:extLst>
                <a:ext uri="{FF2B5EF4-FFF2-40B4-BE49-F238E27FC236}">
                  <a16:creationId xmlns:a16="http://schemas.microsoft.com/office/drawing/2014/main" id="{7D62598A-ABC3-E90F-E20A-769182FAD5ED}"/>
                </a:ext>
              </a:extLst>
            </p:cNvPr>
            <p:cNvSpPr/>
            <p:nvPr/>
          </p:nvSpPr>
          <p:spPr>
            <a:xfrm>
              <a:off x="5101482" y="3537046"/>
              <a:ext cx="722782" cy="7355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矩形 57">
              <a:extLst>
                <a:ext uri="{FF2B5EF4-FFF2-40B4-BE49-F238E27FC236}">
                  <a16:creationId xmlns:a16="http://schemas.microsoft.com/office/drawing/2014/main" id="{FD4A90B1-4A74-71CC-C1FE-3DC5E02505F0}"/>
                </a:ext>
              </a:extLst>
            </p:cNvPr>
            <p:cNvSpPr/>
            <p:nvPr/>
          </p:nvSpPr>
          <p:spPr>
            <a:xfrm>
              <a:off x="5094125" y="4988302"/>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矩形 58">
              <a:extLst>
                <a:ext uri="{FF2B5EF4-FFF2-40B4-BE49-F238E27FC236}">
                  <a16:creationId xmlns:a16="http://schemas.microsoft.com/office/drawing/2014/main" id="{E7518038-0394-977C-0125-A21767BDFDE4}"/>
                </a:ext>
              </a:extLst>
            </p:cNvPr>
            <p:cNvSpPr/>
            <p:nvPr/>
          </p:nvSpPr>
          <p:spPr>
            <a:xfrm>
              <a:off x="6538475" y="4988302"/>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矩形 59">
              <a:extLst>
                <a:ext uri="{FF2B5EF4-FFF2-40B4-BE49-F238E27FC236}">
                  <a16:creationId xmlns:a16="http://schemas.microsoft.com/office/drawing/2014/main" id="{09424AFF-BA29-C273-1464-356AE6C515DC}"/>
                </a:ext>
              </a:extLst>
            </p:cNvPr>
            <p:cNvSpPr/>
            <p:nvPr/>
          </p:nvSpPr>
          <p:spPr>
            <a:xfrm>
              <a:off x="6540030" y="3532905"/>
              <a:ext cx="722782" cy="7260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59BD9A6F-E98E-9D71-DA7A-5119E8EF2A08}"/>
                  </a:ext>
                </a:extLst>
              </p:cNvPr>
              <p:cNvSpPr txBox="1"/>
              <p:nvPr/>
            </p:nvSpPr>
            <p:spPr>
              <a:xfrm>
                <a:off x="7437121" y="5215619"/>
                <a:ext cx="307019" cy="409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5" name="文字方塊 64">
                <a:extLst>
                  <a:ext uri="{FF2B5EF4-FFF2-40B4-BE49-F238E27FC236}">
                    <a16:creationId xmlns:a16="http://schemas.microsoft.com/office/drawing/2014/main" id="{59BD9A6F-E98E-9D71-DA7A-5119E8EF2A08}"/>
                  </a:ext>
                </a:extLst>
              </p:cNvPr>
              <p:cNvSpPr txBox="1">
                <a:spLocks noRot="1" noChangeAspect="1" noMove="1" noResize="1" noEditPoints="1" noAdjustHandles="1" noChangeArrowheads="1" noChangeShapeType="1" noTextEdit="1"/>
              </p:cNvSpPr>
              <p:nvPr/>
            </p:nvSpPr>
            <p:spPr>
              <a:xfrm>
                <a:off x="7437121" y="5215619"/>
                <a:ext cx="307019" cy="409995"/>
              </a:xfrm>
              <a:prstGeom prst="rect">
                <a:avLst/>
              </a:prstGeom>
              <a:blipFill>
                <a:blip r:embed="rId4"/>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3C8F73AB-F716-261C-CF98-19D688D589A3}"/>
                  </a:ext>
                </a:extLst>
              </p:cNvPr>
              <p:cNvSpPr txBox="1"/>
              <p:nvPr/>
            </p:nvSpPr>
            <p:spPr>
              <a:xfrm>
                <a:off x="7218717" y="4945446"/>
                <a:ext cx="307019" cy="409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6" name="文字方塊 65">
                <a:extLst>
                  <a:ext uri="{FF2B5EF4-FFF2-40B4-BE49-F238E27FC236}">
                    <a16:creationId xmlns:a16="http://schemas.microsoft.com/office/drawing/2014/main" id="{3C8F73AB-F716-261C-CF98-19D688D589A3}"/>
                  </a:ext>
                </a:extLst>
              </p:cNvPr>
              <p:cNvSpPr txBox="1">
                <a:spLocks noRot="1" noChangeAspect="1" noMove="1" noResize="1" noEditPoints="1" noAdjustHandles="1" noChangeArrowheads="1" noChangeShapeType="1" noTextEdit="1"/>
              </p:cNvSpPr>
              <p:nvPr/>
            </p:nvSpPr>
            <p:spPr>
              <a:xfrm>
                <a:off x="7218717" y="4945446"/>
                <a:ext cx="307019" cy="409995"/>
              </a:xfrm>
              <a:prstGeom prst="rect">
                <a:avLst/>
              </a:prstGeom>
              <a:blipFill>
                <a:blip r:embed="rId5"/>
                <a:stretch>
                  <a:fillRect b="-7353"/>
                </a:stretch>
              </a:blipFill>
            </p:spPr>
            <p:txBody>
              <a:bodyPr/>
              <a:lstStyle/>
              <a:p>
                <a:r>
                  <a:rPr lang="en-US">
                    <a:noFill/>
                  </a:rPr>
                  <a:t> </a:t>
                </a:r>
              </a:p>
            </p:txBody>
          </p:sp>
        </mc:Fallback>
      </mc:AlternateContent>
      <p:sp>
        <p:nvSpPr>
          <p:cNvPr id="67" name="矩形 66">
            <a:extLst>
              <a:ext uri="{FF2B5EF4-FFF2-40B4-BE49-F238E27FC236}">
                <a16:creationId xmlns:a16="http://schemas.microsoft.com/office/drawing/2014/main" id="{180EC6E2-4FEA-69CC-661B-8471AF3684EB}"/>
              </a:ext>
            </a:extLst>
          </p:cNvPr>
          <p:cNvSpPr/>
          <p:nvPr/>
        </p:nvSpPr>
        <p:spPr>
          <a:xfrm>
            <a:off x="6701908" y="6208122"/>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矩形 67">
            <a:extLst>
              <a:ext uri="{FF2B5EF4-FFF2-40B4-BE49-F238E27FC236}">
                <a16:creationId xmlns:a16="http://schemas.microsoft.com/office/drawing/2014/main" id="{CBB40FE0-5015-9310-DB56-F279992C8C4C}"/>
              </a:ext>
            </a:extLst>
          </p:cNvPr>
          <p:cNvSpPr/>
          <p:nvPr/>
        </p:nvSpPr>
        <p:spPr>
          <a:xfrm>
            <a:off x="6718227" y="5061363"/>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矩形 68">
            <a:extLst>
              <a:ext uri="{FF2B5EF4-FFF2-40B4-BE49-F238E27FC236}">
                <a16:creationId xmlns:a16="http://schemas.microsoft.com/office/drawing/2014/main" id="{4CCFBA7B-07B4-0B0C-F7D3-7AEB9B8E240C}"/>
              </a:ext>
            </a:extLst>
          </p:cNvPr>
          <p:cNvSpPr/>
          <p:nvPr/>
        </p:nvSpPr>
        <p:spPr>
          <a:xfrm>
            <a:off x="7213742" y="5614854"/>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矩形 69">
            <a:extLst>
              <a:ext uri="{FF2B5EF4-FFF2-40B4-BE49-F238E27FC236}">
                <a16:creationId xmlns:a16="http://schemas.microsoft.com/office/drawing/2014/main" id="{A03A8129-E6E2-C94F-4837-D4619E7328B2}"/>
              </a:ext>
            </a:extLst>
          </p:cNvPr>
          <p:cNvSpPr/>
          <p:nvPr/>
        </p:nvSpPr>
        <p:spPr>
          <a:xfrm>
            <a:off x="6210887" y="5649266"/>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文字方塊 71">
            <a:extLst>
              <a:ext uri="{FF2B5EF4-FFF2-40B4-BE49-F238E27FC236}">
                <a16:creationId xmlns:a16="http://schemas.microsoft.com/office/drawing/2014/main" id="{1E293691-C288-2E42-BF37-AF6FAC70571F}"/>
              </a:ext>
            </a:extLst>
          </p:cNvPr>
          <p:cNvSpPr txBox="1"/>
          <p:nvPr/>
        </p:nvSpPr>
        <p:spPr>
          <a:xfrm>
            <a:off x="6555616" y="4800912"/>
            <a:ext cx="740829" cy="2847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SW-MSA</a:t>
            </a:r>
          </a:p>
        </p:txBody>
      </p:sp>
      <p:cxnSp>
        <p:nvCxnSpPr>
          <p:cNvPr id="74" name="直線單箭頭接點 73">
            <a:extLst>
              <a:ext uri="{FF2B5EF4-FFF2-40B4-BE49-F238E27FC236}">
                <a16:creationId xmlns:a16="http://schemas.microsoft.com/office/drawing/2014/main" id="{17D0C308-B9E3-3231-F253-AB1EBA58F7B3}"/>
              </a:ext>
            </a:extLst>
          </p:cNvPr>
          <p:cNvCxnSpPr>
            <a:cxnSpLocks/>
            <a:stCxn id="75" idx="1"/>
          </p:cNvCxnSpPr>
          <p:nvPr/>
        </p:nvCxnSpPr>
        <p:spPr>
          <a:xfrm flipH="1">
            <a:off x="7716464" y="5262968"/>
            <a:ext cx="319991" cy="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4392D0DE-3B42-34C1-A507-C895439754E4}"/>
              </a:ext>
            </a:extLst>
          </p:cNvPr>
          <p:cNvSpPr txBox="1"/>
          <p:nvPr/>
        </p:nvSpPr>
        <p:spPr>
          <a:xfrm>
            <a:off x="8036455" y="5001358"/>
            <a:ext cx="77854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Shifted window</a:t>
            </a:r>
          </a:p>
        </p:txBody>
      </p:sp>
      <p:pic>
        <p:nvPicPr>
          <p:cNvPr id="14" name="圖片 13">
            <a:extLst>
              <a:ext uri="{FF2B5EF4-FFF2-40B4-BE49-F238E27FC236}">
                <a16:creationId xmlns:a16="http://schemas.microsoft.com/office/drawing/2014/main" id="{48E9393F-A444-E814-9C01-FF7D113C3A3A}"/>
              </a:ext>
            </a:extLst>
          </p:cNvPr>
          <p:cNvPicPr>
            <a:picLocks noChangeAspect="1"/>
          </p:cNvPicPr>
          <p:nvPr/>
        </p:nvPicPr>
        <p:blipFill rotWithShape="1">
          <a:blip r:embed="rId6"/>
          <a:srcRect l="-1" r="-279"/>
          <a:stretch/>
        </p:blipFill>
        <p:spPr>
          <a:xfrm>
            <a:off x="28526" y="914479"/>
            <a:ext cx="9144000" cy="2433647"/>
          </a:xfrm>
          <a:prstGeom prst="rect">
            <a:avLst/>
          </a:prstGeom>
        </p:spPr>
      </p:pic>
      <p:sp>
        <p:nvSpPr>
          <p:cNvPr id="4" name="投影片編號版面配置區 3">
            <a:extLst>
              <a:ext uri="{FF2B5EF4-FFF2-40B4-BE49-F238E27FC236}">
                <a16:creationId xmlns:a16="http://schemas.microsoft.com/office/drawing/2014/main" id="{60205D2D-1E69-46CF-8CEC-BEC6AF243D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B3AE7B57-0EAD-7FFE-E1A8-0A50887E5DBE}"/>
                  </a:ext>
                </a:extLst>
              </p:cNvPr>
              <p:cNvSpPr txBox="1"/>
              <p:nvPr/>
            </p:nvSpPr>
            <p:spPr>
              <a:xfrm>
                <a:off x="-43941" y="2913530"/>
                <a:ext cx="1219024" cy="1043427"/>
              </a:xfrm>
              <a:prstGeom prst="rect">
                <a:avLst/>
              </a:prstGeom>
              <a:noFill/>
            </p:spPr>
            <p:txBody>
              <a:bodyPr wrap="square" rtlCol="0">
                <a:spAutoFit/>
              </a:bodyPr>
              <a:lstStyle/>
              <a:p>
                <a:pPr marL="114300" marR="0" lvl="0" indent="-11430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 Resize the Image from HxWx3 to </a:t>
                </a:r>
                <a14:m>
                  <m:oMath xmlns:m="http://schemas.openxmlformats.org/officeDocument/2006/math">
                    <m:f>
                      <m:fPr>
                        <m:ctrlP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𝐻</m:t>
                        </m:r>
                      </m:num>
                      <m:den>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den>
                    </m:f>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f>
                      <m:fPr>
                        <m:ctrlP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𝑊</m:t>
                        </m:r>
                      </m:num>
                      <m:den>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den>
                    </m:f>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48</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oMath>
                </a14:m>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文字方塊 37">
                <a:extLst>
                  <a:ext uri="{FF2B5EF4-FFF2-40B4-BE49-F238E27FC236}">
                    <a16:creationId xmlns:a16="http://schemas.microsoft.com/office/drawing/2014/main" id="{B3AE7B57-0EAD-7FFE-E1A8-0A50887E5DBE}"/>
                  </a:ext>
                </a:extLst>
              </p:cNvPr>
              <p:cNvSpPr txBox="1">
                <a:spLocks noRot="1" noChangeAspect="1" noMove="1" noResize="1" noEditPoints="1" noAdjustHandles="1" noChangeArrowheads="1" noChangeShapeType="1" noTextEdit="1"/>
              </p:cNvSpPr>
              <p:nvPr/>
            </p:nvSpPr>
            <p:spPr>
              <a:xfrm>
                <a:off x="-43941" y="2913530"/>
                <a:ext cx="1219024" cy="1043427"/>
              </a:xfrm>
              <a:prstGeom prst="rect">
                <a:avLst/>
              </a:prstGeom>
              <a:blipFill>
                <a:blip r:embed="rId7"/>
                <a:stretch>
                  <a:fillRect l="-1500" t="-1170"/>
                </a:stretch>
              </a:blipFill>
            </p:spPr>
            <p:txBody>
              <a:bodyPr/>
              <a:lstStyle/>
              <a:p>
                <a:r>
                  <a:rPr lang="zh-TW" altLang="en-US">
                    <a:noFill/>
                  </a:rPr>
                  <a:t> </a:t>
                </a:r>
              </a:p>
            </p:txBody>
          </p:sp>
        </mc:Fallback>
      </mc:AlternateContent>
      <p:sp>
        <p:nvSpPr>
          <p:cNvPr id="39" name="矩形 38">
            <a:extLst>
              <a:ext uri="{FF2B5EF4-FFF2-40B4-BE49-F238E27FC236}">
                <a16:creationId xmlns:a16="http://schemas.microsoft.com/office/drawing/2014/main" id="{E96D3673-B6EA-8F4D-C069-56B1DC9E8A01}"/>
              </a:ext>
            </a:extLst>
          </p:cNvPr>
          <p:cNvSpPr/>
          <p:nvPr/>
        </p:nvSpPr>
        <p:spPr>
          <a:xfrm>
            <a:off x="23805" y="749202"/>
            <a:ext cx="1012874" cy="3167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文字方塊 39">
            <a:extLst>
              <a:ext uri="{FF2B5EF4-FFF2-40B4-BE49-F238E27FC236}">
                <a16:creationId xmlns:a16="http://schemas.microsoft.com/office/drawing/2014/main" id="{3165463D-8798-0FEF-402C-F1664BC5AB84}"/>
              </a:ext>
            </a:extLst>
          </p:cNvPr>
          <p:cNvSpPr txBox="1"/>
          <p:nvPr/>
        </p:nvSpPr>
        <p:spPr>
          <a:xfrm>
            <a:off x="1166686" y="3321312"/>
            <a:ext cx="383711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C=96 (Can be changed the model size)</a:t>
            </a:r>
          </a:p>
        </p:txBody>
      </p:sp>
      <p:sp>
        <p:nvSpPr>
          <p:cNvPr id="41" name="矩形 40">
            <a:extLst>
              <a:ext uri="{FF2B5EF4-FFF2-40B4-BE49-F238E27FC236}">
                <a16:creationId xmlns:a16="http://schemas.microsoft.com/office/drawing/2014/main" id="{9B00CDD7-15B7-9A50-5398-13030A103921}"/>
              </a:ext>
            </a:extLst>
          </p:cNvPr>
          <p:cNvSpPr/>
          <p:nvPr/>
        </p:nvSpPr>
        <p:spPr>
          <a:xfrm>
            <a:off x="1036679" y="749202"/>
            <a:ext cx="5554841" cy="3167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文字方塊 42">
            <a:extLst>
              <a:ext uri="{FF2B5EF4-FFF2-40B4-BE49-F238E27FC236}">
                <a16:creationId xmlns:a16="http://schemas.microsoft.com/office/drawing/2014/main" id="{3FAB0650-984E-6987-797C-43EC33E1A5E0}"/>
              </a:ext>
            </a:extLst>
          </p:cNvPr>
          <p:cNvSpPr txBox="1"/>
          <p:nvPr/>
        </p:nvSpPr>
        <p:spPr>
          <a:xfrm>
            <a:off x="998579" y="3121400"/>
            <a:ext cx="1396999" cy="276999"/>
          </a:xfrm>
          <a:prstGeom prst="rect">
            <a:avLst/>
          </a:prstGeom>
          <a:noFill/>
        </p:spPr>
        <p:txBody>
          <a:bodyPr wrap="square" rtlCol="0">
            <a:spAutoFit/>
          </a:bodyPr>
          <a:lstStyle/>
          <a:p>
            <a:pPr marL="114300" marR="0" lvl="0" indent="-11430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 Feature Extract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矩形 14">
            <a:extLst>
              <a:ext uri="{FF2B5EF4-FFF2-40B4-BE49-F238E27FC236}">
                <a16:creationId xmlns:a16="http://schemas.microsoft.com/office/drawing/2014/main" id="{7FEEFB9F-509F-C4EC-D4CE-45DF43B16BA0}"/>
              </a:ext>
            </a:extLst>
          </p:cNvPr>
          <p:cNvSpPr/>
          <p:nvPr/>
        </p:nvSpPr>
        <p:spPr>
          <a:xfrm>
            <a:off x="6591520" y="749201"/>
            <a:ext cx="2552480" cy="3167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文字方塊 4">
            <a:extLst>
              <a:ext uri="{FF2B5EF4-FFF2-40B4-BE49-F238E27FC236}">
                <a16:creationId xmlns:a16="http://schemas.microsoft.com/office/drawing/2014/main" id="{9AF74B05-C862-CB9C-5B98-CC888B25FD14}"/>
              </a:ext>
            </a:extLst>
          </p:cNvPr>
          <p:cNvSpPr txBox="1"/>
          <p:nvPr/>
        </p:nvSpPr>
        <p:spPr>
          <a:xfrm>
            <a:off x="6518106" y="3309013"/>
            <a:ext cx="28352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邦尉：一定會做二被數次，</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(2,4,6,8</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次</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第一次做</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W-MSA</a:t>
            </a: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第二次做</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SW-MSA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3" name="圖片 52">
            <a:extLst>
              <a:ext uri="{FF2B5EF4-FFF2-40B4-BE49-F238E27FC236}">
                <a16:creationId xmlns:a16="http://schemas.microsoft.com/office/drawing/2014/main" id="{CEBAA125-4E93-1062-A14C-CC408E8DE12C}"/>
              </a:ext>
            </a:extLst>
          </p:cNvPr>
          <p:cNvPicPr>
            <a:picLocks noChangeAspect="1"/>
          </p:cNvPicPr>
          <p:nvPr/>
        </p:nvPicPr>
        <p:blipFill rotWithShape="1">
          <a:blip r:embed="rId3"/>
          <a:srcRect l="2136" t="14948" r="65920" b="4031"/>
          <a:stretch/>
        </p:blipFill>
        <p:spPr>
          <a:xfrm>
            <a:off x="2851723" y="5494808"/>
            <a:ext cx="1058126" cy="1276955"/>
          </a:xfrm>
          <a:prstGeom prst="rect">
            <a:avLst/>
          </a:prstGeom>
        </p:spPr>
      </p:pic>
      <p:sp>
        <p:nvSpPr>
          <p:cNvPr id="61" name="左大括弧 60">
            <a:extLst>
              <a:ext uri="{FF2B5EF4-FFF2-40B4-BE49-F238E27FC236}">
                <a16:creationId xmlns:a16="http://schemas.microsoft.com/office/drawing/2014/main" id="{1FCBA4F3-2F97-F429-89FC-BAEE3F567AE5}"/>
              </a:ext>
            </a:extLst>
          </p:cNvPr>
          <p:cNvSpPr/>
          <p:nvPr/>
        </p:nvSpPr>
        <p:spPr>
          <a:xfrm rot="10800000">
            <a:off x="3945908" y="5532147"/>
            <a:ext cx="117877" cy="5441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D30A5AEB-DFB9-3874-59B9-298160FED664}"/>
                  </a:ext>
                </a:extLst>
              </p:cNvPr>
              <p:cNvSpPr txBox="1"/>
              <p:nvPr/>
            </p:nvSpPr>
            <p:spPr>
              <a:xfrm>
                <a:off x="3972095" y="5561824"/>
                <a:ext cx="727461" cy="55047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r>
                      <m:rPr>
                        <m:sty m:val="p"/>
                      </m:rPr>
                      <a:rPr kumimoji="0" lang="en-US" altLang="zh-CN" sz="1000" b="0" i="1" u="none" strike="noStrike" kern="1200" cap="none" spc="0" normalizeH="0" baseline="0" noProof="0">
                        <a:ln>
                          <a:noFill/>
                        </a:ln>
                        <a:solidFill>
                          <a:prstClr val="black"/>
                        </a:solidFill>
                        <a:effectLst/>
                        <a:uLnTx/>
                        <a:uFillTx/>
                        <a:latin typeface="Cambria Math" panose="02040503050406030204" pitchFamily="18" charset="0"/>
                        <a:cs typeface="+mn-cs"/>
                      </a:rPr>
                      <m:t>x</m:t>
                    </m:r>
                    <m:r>
                      <a:rPr kumimoji="0" lang="en-US" altLang="zh-CN"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r>
                      <a:rPr kumimoji="0" lang="en-US" altLang="zh-CN"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r>
                      <a:rPr kumimoji="0" lang="en-US" altLang="zh-CN"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oMath>
                </a14:m>
                <a:r>
                  <a:rPr kumimoji="0" lang="en-US" sz="1000" b="0" i="0" u="none" strike="noStrike" kern="1200" cap="none" spc="0" normalizeH="0" baseline="0" noProof="0" dirty="0">
                    <a:ln>
                      <a:noFill/>
                    </a:ln>
                    <a:solidFill>
                      <a:prstClr val="black"/>
                    </a:solidFill>
                    <a:effectLst/>
                    <a:uLnTx/>
                    <a:uFillTx/>
                    <a:latin typeface="Calibri" panose="020F0502020204030204"/>
                    <a:cs typeface="+mn-cs"/>
                  </a:rPr>
                  <a:t> </a:t>
                </a:r>
                <a:r>
                  <a:rPr kumimoji="0" lang="en-US" altLang="zh-CN"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patches</a:t>
                </a:r>
                <a:endParaRPr kumimoji="0" lang="en-US" sz="10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62" name="文字方塊 61">
                <a:extLst>
                  <a:ext uri="{FF2B5EF4-FFF2-40B4-BE49-F238E27FC236}">
                    <a16:creationId xmlns:a16="http://schemas.microsoft.com/office/drawing/2014/main" id="{D30A5AEB-DFB9-3874-59B9-298160FED664}"/>
                  </a:ext>
                </a:extLst>
              </p:cNvPr>
              <p:cNvSpPr txBox="1">
                <a:spLocks noRot="1" noChangeAspect="1" noMove="1" noResize="1" noEditPoints="1" noAdjustHandles="1" noChangeArrowheads="1" noChangeShapeType="1" noTextEdit="1"/>
              </p:cNvSpPr>
              <p:nvPr/>
            </p:nvSpPr>
            <p:spPr>
              <a:xfrm>
                <a:off x="3972095" y="5561824"/>
                <a:ext cx="727461" cy="550472"/>
              </a:xfrm>
              <a:prstGeom prst="rect">
                <a:avLst/>
              </a:prstGeom>
              <a:blipFill>
                <a:blip r:embed="rId8"/>
                <a:stretch>
                  <a:fillRect b="-5495"/>
                </a:stretch>
              </a:blipFill>
            </p:spPr>
            <p:txBody>
              <a:bodyPr/>
              <a:lstStyle/>
              <a:p>
                <a:r>
                  <a:rPr lang="zh-TW" altLang="en-US">
                    <a:noFill/>
                  </a:rPr>
                  <a:t> </a:t>
                </a:r>
              </a:p>
            </p:txBody>
          </p:sp>
        </mc:Fallback>
      </mc:AlternateContent>
      <p:sp>
        <p:nvSpPr>
          <p:cNvPr id="63" name="左大括弧 72">
            <a:extLst>
              <a:ext uri="{FF2B5EF4-FFF2-40B4-BE49-F238E27FC236}">
                <a16:creationId xmlns:a16="http://schemas.microsoft.com/office/drawing/2014/main" id="{C846A6D3-8904-2930-4C4A-8B4C83A458A9}"/>
              </a:ext>
            </a:extLst>
          </p:cNvPr>
          <p:cNvSpPr/>
          <p:nvPr/>
        </p:nvSpPr>
        <p:spPr>
          <a:xfrm rot="10800000">
            <a:off x="4063785" y="5524736"/>
            <a:ext cx="727460" cy="1180785"/>
          </a:xfrm>
          <a:custGeom>
            <a:avLst/>
            <a:gdLst>
              <a:gd name="connsiteX0" fmla="*/ 853057 w 853057"/>
              <a:gd name="connsiteY0" fmla="*/ 1129934 h 1129934"/>
              <a:gd name="connsiteX1" fmla="*/ 426528 w 853057"/>
              <a:gd name="connsiteY1" fmla="*/ 1039800 h 1129934"/>
              <a:gd name="connsiteX2" fmla="*/ 426529 w 853057"/>
              <a:gd name="connsiteY2" fmla="*/ 642401 h 1129934"/>
              <a:gd name="connsiteX3" fmla="*/ 0 w 853057"/>
              <a:gd name="connsiteY3" fmla="*/ 552267 h 1129934"/>
              <a:gd name="connsiteX4" fmla="*/ 426529 w 853057"/>
              <a:gd name="connsiteY4" fmla="*/ 462133 h 1129934"/>
              <a:gd name="connsiteX5" fmla="*/ 426529 w 853057"/>
              <a:gd name="connsiteY5" fmla="*/ 90134 h 1129934"/>
              <a:gd name="connsiteX6" fmla="*/ 853058 w 853057"/>
              <a:gd name="connsiteY6" fmla="*/ 0 h 1129934"/>
              <a:gd name="connsiteX7" fmla="*/ 853057 w 853057"/>
              <a:gd name="connsiteY7" fmla="*/ 1129934 h 1129934"/>
              <a:gd name="connsiteX0" fmla="*/ 853057 w 853057"/>
              <a:gd name="connsiteY0" fmla="*/ 1129934 h 1129934"/>
              <a:gd name="connsiteX1" fmla="*/ 426528 w 853057"/>
              <a:gd name="connsiteY1" fmla="*/ 1039800 h 1129934"/>
              <a:gd name="connsiteX2" fmla="*/ 426529 w 853057"/>
              <a:gd name="connsiteY2" fmla="*/ 642401 h 1129934"/>
              <a:gd name="connsiteX3" fmla="*/ 0 w 853057"/>
              <a:gd name="connsiteY3" fmla="*/ 552267 h 1129934"/>
              <a:gd name="connsiteX4" fmla="*/ 426529 w 853057"/>
              <a:gd name="connsiteY4" fmla="*/ 462133 h 1129934"/>
              <a:gd name="connsiteX5" fmla="*/ 426529 w 853057"/>
              <a:gd name="connsiteY5" fmla="*/ 90134 h 1129934"/>
              <a:gd name="connsiteX6" fmla="*/ 853058 w 853057"/>
              <a:gd name="connsiteY6" fmla="*/ 0 h 1129934"/>
              <a:gd name="connsiteX0" fmla="*/ 853057 w 853058"/>
              <a:gd name="connsiteY0" fmla="*/ 1129934 h 1129934"/>
              <a:gd name="connsiteX1" fmla="*/ 426528 w 853058"/>
              <a:gd name="connsiteY1" fmla="*/ 10398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7" fmla="*/ 853057 w 853058"/>
              <a:gd name="connsiteY7" fmla="*/ 1129934 h 1129934"/>
              <a:gd name="connsiteX0" fmla="*/ 853057 w 853058"/>
              <a:gd name="connsiteY0" fmla="*/ 1129934 h 1129934"/>
              <a:gd name="connsiteX1" fmla="*/ 89978 w 853058"/>
              <a:gd name="connsiteY1" fmla="*/ 10271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0" fmla="*/ 853057 w 853058"/>
              <a:gd name="connsiteY0" fmla="*/ 1129934 h 1129934"/>
              <a:gd name="connsiteX1" fmla="*/ 426528 w 853058"/>
              <a:gd name="connsiteY1" fmla="*/ 10398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7" fmla="*/ 853057 w 853058"/>
              <a:gd name="connsiteY7" fmla="*/ 1129934 h 1129934"/>
              <a:gd name="connsiteX0" fmla="*/ 853057 w 853058"/>
              <a:gd name="connsiteY0" fmla="*/ 1129934 h 1129934"/>
              <a:gd name="connsiteX1" fmla="*/ 89978 w 853058"/>
              <a:gd name="connsiteY1" fmla="*/ 1027100 h 1129934"/>
              <a:gd name="connsiteX2" fmla="*/ 426529 w 853058"/>
              <a:gd name="connsiteY2" fmla="*/ 642401 h 1129934"/>
              <a:gd name="connsiteX3" fmla="*/ 0 w 853058"/>
              <a:gd name="connsiteY3" fmla="*/ 552267 h 1129934"/>
              <a:gd name="connsiteX4" fmla="*/ 426529 w 853058"/>
              <a:gd name="connsiteY4" fmla="*/ 462133 h 1129934"/>
              <a:gd name="connsiteX5" fmla="*/ 166179 w 853058"/>
              <a:gd name="connsiteY5" fmla="*/ 58384 h 1129934"/>
              <a:gd name="connsiteX6" fmla="*/ 853058 w 853058"/>
              <a:gd name="connsiteY6" fmla="*/ 0 h 1129934"/>
              <a:gd name="connsiteX0" fmla="*/ 859385 w 859386"/>
              <a:gd name="connsiteY0" fmla="*/ 1129934 h 1129934"/>
              <a:gd name="connsiteX1" fmla="*/ 432856 w 859386"/>
              <a:gd name="connsiteY1" fmla="*/ 1039800 h 1129934"/>
              <a:gd name="connsiteX2" fmla="*/ 432857 w 859386"/>
              <a:gd name="connsiteY2" fmla="*/ 642401 h 1129934"/>
              <a:gd name="connsiteX3" fmla="*/ 6328 w 859386"/>
              <a:gd name="connsiteY3" fmla="*/ 552267 h 1129934"/>
              <a:gd name="connsiteX4" fmla="*/ 432857 w 859386"/>
              <a:gd name="connsiteY4" fmla="*/ 462133 h 1129934"/>
              <a:gd name="connsiteX5" fmla="*/ 432857 w 859386"/>
              <a:gd name="connsiteY5" fmla="*/ 90134 h 1129934"/>
              <a:gd name="connsiteX6" fmla="*/ 859386 w 859386"/>
              <a:gd name="connsiteY6" fmla="*/ 0 h 1129934"/>
              <a:gd name="connsiteX7" fmla="*/ 859385 w 859386"/>
              <a:gd name="connsiteY7" fmla="*/ 1129934 h 1129934"/>
              <a:gd name="connsiteX0" fmla="*/ 859385 w 859386"/>
              <a:gd name="connsiteY0" fmla="*/ 1129934 h 1129934"/>
              <a:gd name="connsiteX1" fmla="*/ 96306 w 859386"/>
              <a:gd name="connsiteY1" fmla="*/ 1027100 h 1129934"/>
              <a:gd name="connsiteX2" fmla="*/ 432857 w 859386"/>
              <a:gd name="connsiteY2" fmla="*/ 642401 h 1129934"/>
              <a:gd name="connsiteX3" fmla="*/ 6328 w 859386"/>
              <a:gd name="connsiteY3" fmla="*/ 552267 h 1129934"/>
              <a:gd name="connsiteX4" fmla="*/ 166157 w 859386"/>
              <a:gd name="connsiteY4" fmla="*/ 512933 h 1129934"/>
              <a:gd name="connsiteX5" fmla="*/ 172507 w 859386"/>
              <a:gd name="connsiteY5" fmla="*/ 58384 h 1129934"/>
              <a:gd name="connsiteX6" fmla="*/ 859386 w 859386"/>
              <a:gd name="connsiteY6" fmla="*/ 0 h 1129934"/>
              <a:gd name="connsiteX0" fmla="*/ 853063 w 853064"/>
              <a:gd name="connsiteY0" fmla="*/ 1129934 h 1129934"/>
              <a:gd name="connsiteX1" fmla="*/ 426534 w 853064"/>
              <a:gd name="connsiteY1" fmla="*/ 1039800 h 1129934"/>
              <a:gd name="connsiteX2" fmla="*/ 426535 w 853064"/>
              <a:gd name="connsiteY2" fmla="*/ 642401 h 1129934"/>
              <a:gd name="connsiteX3" fmla="*/ 6 w 853064"/>
              <a:gd name="connsiteY3" fmla="*/ 552267 h 1129934"/>
              <a:gd name="connsiteX4" fmla="*/ 426535 w 853064"/>
              <a:gd name="connsiteY4" fmla="*/ 462133 h 1129934"/>
              <a:gd name="connsiteX5" fmla="*/ 426535 w 853064"/>
              <a:gd name="connsiteY5" fmla="*/ 90134 h 1129934"/>
              <a:gd name="connsiteX6" fmla="*/ 853064 w 853064"/>
              <a:gd name="connsiteY6" fmla="*/ 0 h 1129934"/>
              <a:gd name="connsiteX7" fmla="*/ 853063 w 853064"/>
              <a:gd name="connsiteY7" fmla="*/ 1129934 h 1129934"/>
              <a:gd name="connsiteX0" fmla="*/ 853063 w 853064"/>
              <a:gd name="connsiteY0" fmla="*/ 1129934 h 1129934"/>
              <a:gd name="connsiteX1" fmla="*/ 89984 w 853064"/>
              <a:gd name="connsiteY1" fmla="*/ 1027100 h 1129934"/>
              <a:gd name="connsiteX2" fmla="*/ 153485 w 853064"/>
              <a:gd name="connsiteY2" fmla="*/ 642401 h 1129934"/>
              <a:gd name="connsiteX3" fmla="*/ 6 w 853064"/>
              <a:gd name="connsiteY3" fmla="*/ 552267 h 1129934"/>
              <a:gd name="connsiteX4" fmla="*/ 159835 w 853064"/>
              <a:gd name="connsiteY4" fmla="*/ 512933 h 1129934"/>
              <a:gd name="connsiteX5" fmla="*/ 166185 w 853064"/>
              <a:gd name="connsiteY5" fmla="*/ 58384 h 1129934"/>
              <a:gd name="connsiteX6" fmla="*/ 853064 w 853064"/>
              <a:gd name="connsiteY6" fmla="*/ 0 h 1129934"/>
              <a:gd name="connsiteX0" fmla="*/ 853064 w 853065"/>
              <a:gd name="connsiteY0" fmla="*/ 1129934 h 1137686"/>
              <a:gd name="connsiteX1" fmla="*/ 426535 w 853065"/>
              <a:gd name="connsiteY1" fmla="*/ 1039800 h 1137686"/>
              <a:gd name="connsiteX2" fmla="*/ 426536 w 853065"/>
              <a:gd name="connsiteY2" fmla="*/ 642401 h 1137686"/>
              <a:gd name="connsiteX3" fmla="*/ 7 w 853065"/>
              <a:gd name="connsiteY3" fmla="*/ 552267 h 1137686"/>
              <a:gd name="connsiteX4" fmla="*/ 426536 w 853065"/>
              <a:gd name="connsiteY4" fmla="*/ 462133 h 1137686"/>
              <a:gd name="connsiteX5" fmla="*/ 426536 w 853065"/>
              <a:gd name="connsiteY5" fmla="*/ 90134 h 1137686"/>
              <a:gd name="connsiteX6" fmla="*/ 853065 w 853065"/>
              <a:gd name="connsiteY6" fmla="*/ 0 h 1137686"/>
              <a:gd name="connsiteX7" fmla="*/ 853064 w 853065"/>
              <a:gd name="connsiteY7" fmla="*/ 1129934 h 1137686"/>
              <a:gd name="connsiteX0" fmla="*/ 853064 w 853065"/>
              <a:gd name="connsiteY0" fmla="*/ 1129934 h 1137686"/>
              <a:gd name="connsiteX1" fmla="*/ 216985 w 853065"/>
              <a:gd name="connsiteY1" fmla="*/ 1084250 h 1137686"/>
              <a:gd name="connsiteX2" fmla="*/ 153486 w 853065"/>
              <a:gd name="connsiteY2" fmla="*/ 642401 h 1137686"/>
              <a:gd name="connsiteX3" fmla="*/ 7 w 853065"/>
              <a:gd name="connsiteY3" fmla="*/ 552267 h 1137686"/>
              <a:gd name="connsiteX4" fmla="*/ 159836 w 853065"/>
              <a:gd name="connsiteY4" fmla="*/ 512933 h 1137686"/>
              <a:gd name="connsiteX5" fmla="*/ 166186 w 853065"/>
              <a:gd name="connsiteY5" fmla="*/ 58384 h 1137686"/>
              <a:gd name="connsiteX6" fmla="*/ 853065 w 853065"/>
              <a:gd name="connsiteY6" fmla="*/ 0 h 1137686"/>
              <a:gd name="connsiteX0" fmla="*/ 853077 w 853078"/>
              <a:gd name="connsiteY0" fmla="*/ 1129934 h 1139572"/>
              <a:gd name="connsiteX1" fmla="*/ 426548 w 853078"/>
              <a:gd name="connsiteY1" fmla="*/ 1039800 h 1139572"/>
              <a:gd name="connsiteX2" fmla="*/ 426549 w 853078"/>
              <a:gd name="connsiteY2" fmla="*/ 642401 h 1139572"/>
              <a:gd name="connsiteX3" fmla="*/ 20 w 853078"/>
              <a:gd name="connsiteY3" fmla="*/ 552267 h 1139572"/>
              <a:gd name="connsiteX4" fmla="*/ 426549 w 853078"/>
              <a:gd name="connsiteY4" fmla="*/ 462133 h 1139572"/>
              <a:gd name="connsiteX5" fmla="*/ 426549 w 853078"/>
              <a:gd name="connsiteY5" fmla="*/ 90134 h 1139572"/>
              <a:gd name="connsiteX6" fmla="*/ 853078 w 853078"/>
              <a:gd name="connsiteY6" fmla="*/ 0 h 1139572"/>
              <a:gd name="connsiteX7" fmla="*/ 853077 w 853078"/>
              <a:gd name="connsiteY7" fmla="*/ 1129934 h 1139572"/>
              <a:gd name="connsiteX0" fmla="*/ 853077 w 853078"/>
              <a:gd name="connsiteY0" fmla="*/ 1129934 h 1139572"/>
              <a:gd name="connsiteX1" fmla="*/ 216998 w 853078"/>
              <a:gd name="connsiteY1" fmla="*/ 1084250 h 1139572"/>
              <a:gd name="connsiteX2" fmla="*/ 172549 w 853078"/>
              <a:gd name="connsiteY2" fmla="*/ 610651 h 1139572"/>
              <a:gd name="connsiteX3" fmla="*/ 20 w 853078"/>
              <a:gd name="connsiteY3" fmla="*/ 552267 h 1139572"/>
              <a:gd name="connsiteX4" fmla="*/ 159849 w 853078"/>
              <a:gd name="connsiteY4" fmla="*/ 512933 h 1139572"/>
              <a:gd name="connsiteX5" fmla="*/ 166199 w 853078"/>
              <a:gd name="connsiteY5" fmla="*/ 58384 h 1139572"/>
              <a:gd name="connsiteX6" fmla="*/ 853078 w 853078"/>
              <a:gd name="connsiteY6" fmla="*/ 0 h 113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078" h="1139572" stroke="0" extrusionOk="0">
                <a:moveTo>
                  <a:pt x="853077" y="1129934"/>
                </a:moveTo>
                <a:cubicBezTo>
                  <a:pt x="617512" y="1129934"/>
                  <a:pt x="426548" y="1089580"/>
                  <a:pt x="426548" y="1039800"/>
                </a:cubicBezTo>
                <a:cubicBezTo>
                  <a:pt x="426548" y="907334"/>
                  <a:pt x="426549" y="774867"/>
                  <a:pt x="426549" y="642401"/>
                </a:cubicBezTo>
                <a:cubicBezTo>
                  <a:pt x="426549" y="592621"/>
                  <a:pt x="235585" y="552267"/>
                  <a:pt x="20" y="552267"/>
                </a:cubicBezTo>
                <a:cubicBezTo>
                  <a:pt x="235585" y="552267"/>
                  <a:pt x="426549" y="511913"/>
                  <a:pt x="426549" y="462133"/>
                </a:cubicBezTo>
                <a:lnTo>
                  <a:pt x="426549" y="90134"/>
                </a:lnTo>
                <a:cubicBezTo>
                  <a:pt x="426549" y="40354"/>
                  <a:pt x="617513" y="0"/>
                  <a:pt x="853078" y="0"/>
                </a:cubicBezTo>
                <a:cubicBezTo>
                  <a:pt x="853078" y="376645"/>
                  <a:pt x="853077" y="753289"/>
                  <a:pt x="853077" y="1129934"/>
                </a:cubicBezTo>
                <a:close/>
              </a:path>
              <a:path w="853078" h="1139572" fill="none">
                <a:moveTo>
                  <a:pt x="853077" y="1129934"/>
                </a:moveTo>
                <a:cubicBezTo>
                  <a:pt x="617512" y="1129934"/>
                  <a:pt x="330419" y="1170797"/>
                  <a:pt x="216998" y="1084250"/>
                </a:cubicBezTo>
                <a:cubicBezTo>
                  <a:pt x="103577" y="997703"/>
                  <a:pt x="208712" y="699315"/>
                  <a:pt x="172549" y="610651"/>
                </a:cubicBezTo>
                <a:cubicBezTo>
                  <a:pt x="136386" y="521987"/>
                  <a:pt x="2137" y="568553"/>
                  <a:pt x="20" y="552267"/>
                </a:cubicBezTo>
                <a:cubicBezTo>
                  <a:pt x="-2097" y="535981"/>
                  <a:pt x="159849" y="562713"/>
                  <a:pt x="159849" y="512933"/>
                </a:cubicBezTo>
                <a:cubicBezTo>
                  <a:pt x="161966" y="361417"/>
                  <a:pt x="164082" y="209900"/>
                  <a:pt x="166199" y="58384"/>
                </a:cubicBezTo>
                <a:cubicBezTo>
                  <a:pt x="166199" y="8604"/>
                  <a:pt x="617513" y="0"/>
                  <a:pt x="853078"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文字方塊 63">
            <a:extLst>
              <a:ext uri="{FF2B5EF4-FFF2-40B4-BE49-F238E27FC236}">
                <a16:creationId xmlns:a16="http://schemas.microsoft.com/office/drawing/2014/main" id="{EFF03161-39AF-F03C-80D3-ED569268D013}"/>
              </a:ext>
            </a:extLst>
          </p:cNvPr>
          <p:cNvSpPr txBox="1"/>
          <p:nvPr/>
        </p:nvSpPr>
        <p:spPr>
          <a:xfrm>
            <a:off x="4787625" y="5940531"/>
            <a:ext cx="95715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M=2x2 </a:t>
            </a: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windows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文字方塊 70">
            <a:extLst>
              <a:ext uri="{FF2B5EF4-FFF2-40B4-BE49-F238E27FC236}">
                <a16:creationId xmlns:a16="http://schemas.microsoft.com/office/drawing/2014/main" id="{C5850F43-9846-2F5E-8C8A-1368C8D0277D}"/>
              </a:ext>
            </a:extLst>
          </p:cNvPr>
          <p:cNvSpPr txBox="1"/>
          <p:nvPr/>
        </p:nvSpPr>
        <p:spPr>
          <a:xfrm>
            <a:off x="3007613" y="5264147"/>
            <a:ext cx="668040" cy="2847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W-MSA</a:t>
            </a:r>
          </a:p>
        </p:txBody>
      </p:sp>
      <p:sp>
        <p:nvSpPr>
          <p:cNvPr id="76" name="文字方塊 75">
            <a:extLst>
              <a:ext uri="{FF2B5EF4-FFF2-40B4-BE49-F238E27FC236}">
                <a16:creationId xmlns:a16="http://schemas.microsoft.com/office/drawing/2014/main" id="{1C7E249C-FBD7-D48A-54F1-F075F75D9966}"/>
              </a:ext>
            </a:extLst>
          </p:cNvPr>
          <p:cNvSpPr txBox="1"/>
          <p:nvPr/>
        </p:nvSpPr>
        <p:spPr>
          <a:xfrm>
            <a:off x="1370286" y="5387656"/>
            <a:ext cx="151945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第一次做</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W-MSA</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Smaller patch size</a:t>
            </a:r>
          </a:p>
        </p:txBody>
      </p:sp>
      <p:sp>
        <p:nvSpPr>
          <p:cNvPr id="77" name="文字方塊 76">
            <a:extLst>
              <a:ext uri="{FF2B5EF4-FFF2-40B4-BE49-F238E27FC236}">
                <a16:creationId xmlns:a16="http://schemas.microsoft.com/office/drawing/2014/main" id="{74412F51-169B-8415-C48E-F3FCC9EC0D3F}"/>
              </a:ext>
            </a:extLst>
          </p:cNvPr>
          <p:cNvSpPr txBox="1"/>
          <p:nvPr/>
        </p:nvSpPr>
        <p:spPr>
          <a:xfrm>
            <a:off x="4611487" y="5084771"/>
            <a:ext cx="182468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第二次做</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SW-MSA</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To avoid non-overlapped missing information problem</a:t>
            </a:r>
          </a:p>
        </p:txBody>
      </p:sp>
      <p:sp>
        <p:nvSpPr>
          <p:cNvPr id="78" name="文字方塊 77">
            <a:extLst>
              <a:ext uri="{FF2B5EF4-FFF2-40B4-BE49-F238E27FC236}">
                <a16:creationId xmlns:a16="http://schemas.microsoft.com/office/drawing/2014/main" id="{8134A817-4EC6-575B-1DBF-6BB7BEBE0530}"/>
              </a:ext>
            </a:extLst>
          </p:cNvPr>
          <p:cNvSpPr txBox="1"/>
          <p:nvPr/>
        </p:nvSpPr>
        <p:spPr>
          <a:xfrm>
            <a:off x="-2663" y="4875345"/>
            <a:ext cx="528512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To extract the info between two window, author purpose </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Swin Transformer Block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4" name="矩形 43">
            <a:extLst>
              <a:ext uri="{FF2B5EF4-FFF2-40B4-BE49-F238E27FC236}">
                <a16:creationId xmlns:a16="http://schemas.microsoft.com/office/drawing/2014/main" id="{4ABD1CD6-63CB-3EE5-9BCF-48874343E57C}"/>
              </a:ext>
            </a:extLst>
          </p:cNvPr>
          <p:cNvSpPr/>
          <p:nvPr/>
        </p:nvSpPr>
        <p:spPr>
          <a:xfrm>
            <a:off x="7744140" y="5531927"/>
            <a:ext cx="1133039" cy="13041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文字方塊 41">
            <a:extLst>
              <a:ext uri="{FF2B5EF4-FFF2-40B4-BE49-F238E27FC236}">
                <a16:creationId xmlns:a16="http://schemas.microsoft.com/office/drawing/2014/main" id="{1C379E01-8BEB-33E1-24E1-5A2AE83CCE64}"/>
              </a:ext>
            </a:extLst>
          </p:cNvPr>
          <p:cNvSpPr txBox="1"/>
          <p:nvPr/>
        </p:nvSpPr>
        <p:spPr>
          <a:xfrm>
            <a:off x="6743068" y="710973"/>
            <a:ext cx="10123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TLM block</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文字方塊 44">
            <a:extLst>
              <a:ext uri="{FF2B5EF4-FFF2-40B4-BE49-F238E27FC236}">
                <a16:creationId xmlns:a16="http://schemas.microsoft.com/office/drawing/2014/main" id="{839939C8-29D8-67AA-9220-23D21FABF484}"/>
              </a:ext>
            </a:extLst>
          </p:cNvPr>
          <p:cNvSpPr txBox="1"/>
          <p:nvPr/>
        </p:nvSpPr>
        <p:spPr>
          <a:xfrm>
            <a:off x="139090" y="361008"/>
            <a:ext cx="5001613" cy="43088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Q:</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Too many patches will need </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more calculation time and memory </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on transformer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Swin Transformer</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文字方塊 2">
            <a:extLst>
              <a:ext uri="{FF2B5EF4-FFF2-40B4-BE49-F238E27FC236}">
                <a16:creationId xmlns:a16="http://schemas.microsoft.com/office/drawing/2014/main" id="{B1B966DD-055B-83D8-0DC1-9D1C0850B3F0}"/>
              </a:ext>
            </a:extLst>
          </p:cNvPr>
          <p:cNvSpPr txBox="1"/>
          <p:nvPr/>
        </p:nvSpPr>
        <p:spPr>
          <a:xfrm>
            <a:off x="0" y="738313"/>
            <a:ext cx="11666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Tonkenize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Input</a:t>
            </a:r>
          </a:p>
        </p:txBody>
      </p:sp>
      <p:sp>
        <p:nvSpPr>
          <p:cNvPr id="6" name="文字方塊 5">
            <a:extLst>
              <a:ext uri="{FF2B5EF4-FFF2-40B4-BE49-F238E27FC236}">
                <a16:creationId xmlns:a16="http://schemas.microsoft.com/office/drawing/2014/main" id="{3F005EF4-756B-888C-9152-660E267F422F}"/>
              </a:ext>
            </a:extLst>
          </p:cNvPr>
          <p:cNvSpPr txBox="1"/>
          <p:nvPr/>
        </p:nvSpPr>
        <p:spPr>
          <a:xfrm>
            <a:off x="989477" y="738313"/>
            <a:ext cx="96866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 Encoder</a:t>
            </a:r>
          </a:p>
        </p:txBody>
      </p:sp>
      <p:sp>
        <p:nvSpPr>
          <p:cNvPr id="7" name="文字方塊 6">
            <a:extLst>
              <a:ext uri="{FF2B5EF4-FFF2-40B4-BE49-F238E27FC236}">
                <a16:creationId xmlns:a16="http://schemas.microsoft.com/office/drawing/2014/main" id="{1D482066-0EA7-74F6-EA95-D926B67D2EBF}"/>
              </a:ext>
            </a:extLst>
          </p:cNvPr>
          <p:cNvSpPr txBox="1"/>
          <p:nvPr/>
        </p:nvSpPr>
        <p:spPr>
          <a:xfrm>
            <a:off x="6849035" y="1430931"/>
            <a:ext cx="867429"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MLP: FC+GELU+FC</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22FF7A97-EB1D-2CD8-BF45-26D04F39B17C}"/>
              </a:ext>
            </a:extLst>
          </p:cNvPr>
          <p:cNvSpPr txBox="1"/>
          <p:nvPr/>
        </p:nvSpPr>
        <p:spPr>
          <a:xfrm>
            <a:off x="8118783" y="1430931"/>
            <a:ext cx="867429"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MLP: FC+GELU+FC</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51E47905-CA54-358D-823A-BC29AF8F1679}"/>
              </a:ext>
            </a:extLst>
          </p:cNvPr>
          <p:cNvSpPr txBox="1"/>
          <p:nvPr/>
        </p:nvSpPr>
        <p:spPr>
          <a:xfrm>
            <a:off x="6669943" y="523179"/>
            <a:ext cx="209304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Transformer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Layer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Module (</a:t>
            </a:r>
            <a:r>
              <a:rPr kumimoji="0" lang="en-US" altLang="zh-TW" sz="1000" b="1" i="0" u="none" strike="noStrike" kern="1200" cap="none" spc="0" normalizeH="0" baseline="0" noProof="0" dirty="0">
                <a:ln>
                  <a:noFill/>
                </a:ln>
                <a:solidFill>
                  <a:srgbClr val="FF0000"/>
                </a:solidFill>
                <a:effectLst/>
                <a:uLnTx/>
                <a:uFillTx/>
                <a:latin typeface="Times New Roman"/>
                <a:ea typeface="新細明體"/>
                <a:cs typeface="+mn-cs"/>
              </a:rPr>
              <a:t>TLM</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2" name="標題 1">
            <a:extLst>
              <a:ext uri="{FF2B5EF4-FFF2-40B4-BE49-F238E27FC236}">
                <a16:creationId xmlns:a16="http://schemas.microsoft.com/office/drawing/2014/main" id="{A0C18A2F-E044-8E66-4738-BD1FC933C809}"/>
              </a:ext>
            </a:extLst>
          </p:cNvPr>
          <p:cNvSpPr>
            <a:spLocks noGrp="1"/>
          </p:cNvSpPr>
          <p:nvPr>
            <p:ph type="title"/>
          </p:nvPr>
        </p:nvSpPr>
        <p:spPr>
          <a:xfrm>
            <a:off x="0" y="0"/>
            <a:ext cx="9144000" cy="516583"/>
          </a:xfrm>
        </p:spPr>
        <p:txBody>
          <a:bodyPr>
            <a:normAutofit/>
          </a:bodyPr>
          <a:lstStyle/>
          <a:p>
            <a:r>
              <a:rPr lang="en-US" altLang="zh-TW" sz="2000" dirty="0"/>
              <a:t>1.2.4 Related Works: </a:t>
            </a:r>
            <a:r>
              <a:rPr lang="en-US" altLang="zh-TW" sz="2000" dirty="0" err="1"/>
              <a:t>Swin</a:t>
            </a:r>
            <a:r>
              <a:rPr lang="en-US" altLang="zh-TW" sz="2000" dirty="0"/>
              <a:t> Transformer [8] (1/3-1/2-1/2)</a:t>
            </a:r>
            <a:r>
              <a:rPr lang="en-US" altLang="zh-TW" sz="2000" dirty="0">
                <a:solidFill>
                  <a:srgbClr val="FF0000"/>
                </a:solidFill>
              </a:rPr>
              <a:t>??</a:t>
            </a:r>
            <a:endParaRPr lang="zh-TW" altLang="en-US" sz="2000" dirty="0">
              <a:solidFill>
                <a:srgbClr val="FF0000"/>
              </a:solidFill>
            </a:endParaRPr>
          </a:p>
        </p:txBody>
      </p:sp>
      <p:sp>
        <p:nvSpPr>
          <p:cNvPr id="13" name="文字方塊 12">
            <a:extLst>
              <a:ext uri="{FF2B5EF4-FFF2-40B4-BE49-F238E27FC236}">
                <a16:creationId xmlns:a16="http://schemas.microsoft.com/office/drawing/2014/main" id="{74E7827E-FBB5-64C0-3083-4ED5ED77A64A}"/>
              </a:ext>
            </a:extLst>
          </p:cNvPr>
          <p:cNvSpPr txBox="1"/>
          <p:nvPr/>
        </p:nvSpPr>
        <p:spPr>
          <a:xfrm>
            <a:off x="5264065" y="434808"/>
            <a:ext cx="1326876" cy="707886"/>
          </a:xfrm>
          <a:prstGeom prst="rect">
            <a:avLst/>
          </a:prstGeom>
          <a:noFill/>
          <a:ln w="28575">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後面會加上 </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FC/MLP </a:t>
            </a: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來進行分類</a:t>
            </a:r>
            <a:endPar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a:t>
            </a: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或可當成 </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R-CNN</a:t>
            </a: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的 </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Backbone)</a:t>
            </a:r>
          </a:p>
        </p:txBody>
      </p:sp>
      <p:cxnSp>
        <p:nvCxnSpPr>
          <p:cNvPr id="16" name="直線單箭頭接點 15">
            <a:extLst>
              <a:ext uri="{FF2B5EF4-FFF2-40B4-BE49-F238E27FC236}">
                <a16:creationId xmlns:a16="http://schemas.microsoft.com/office/drawing/2014/main" id="{765C8669-FE17-F1C5-B0C5-8F491A41EF10}"/>
              </a:ext>
            </a:extLst>
          </p:cNvPr>
          <p:cNvCxnSpPr/>
          <p:nvPr/>
        </p:nvCxnSpPr>
        <p:spPr>
          <a:xfrm flipH="1" flipV="1">
            <a:off x="6540749" y="1132179"/>
            <a:ext cx="0" cy="1263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AD93B1AC-6418-81F7-92AB-739FD7F7EED3}"/>
              </a:ext>
            </a:extLst>
          </p:cNvPr>
          <p:cNvSpPr txBox="1"/>
          <p:nvPr/>
        </p:nvSpPr>
        <p:spPr>
          <a:xfrm>
            <a:off x="1153987" y="1640498"/>
            <a:ext cx="272311" cy="276999"/>
          </a:xfrm>
          <a:prstGeom prst="rect">
            <a:avLst/>
          </a:prstGeom>
          <a:noFill/>
        </p:spPr>
        <p:txBody>
          <a:bodyPr wrap="square" rtlCol="0">
            <a:spAutoFit/>
          </a:bodyPr>
          <a:lstStyle/>
          <a:p>
            <a:r>
              <a:rPr lang="en-US" altLang="zh-TW" sz="1200" i="1" dirty="0"/>
              <a:t>W</a:t>
            </a:r>
            <a:endParaRPr lang="zh-TW" altLang="en-US" sz="1200" i="1" dirty="0"/>
          </a:p>
        </p:txBody>
      </p:sp>
      <p:sp>
        <p:nvSpPr>
          <p:cNvPr id="10" name="文字方塊 9">
            <a:extLst>
              <a:ext uri="{FF2B5EF4-FFF2-40B4-BE49-F238E27FC236}">
                <a16:creationId xmlns:a16="http://schemas.microsoft.com/office/drawing/2014/main" id="{C92225AA-ADEE-808F-F3AB-EF9CF535ECB3}"/>
              </a:ext>
            </a:extLst>
          </p:cNvPr>
          <p:cNvSpPr txBox="1"/>
          <p:nvPr/>
        </p:nvSpPr>
        <p:spPr>
          <a:xfrm rot="16200000">
            <a:off x="336955" y="2207463"/>
            <a:ext cx="140579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a:ea typeface="新細明體"/>
                <a:cs typeface="+mn-cs"/>
              </a:rPr>
              <a:t>Reshape 2D to 1D</a:t>
            </a:r>
            <a:endParaRPr kumimoji="0" lang="zh-TW" altLang="en-US" sz="1200" b="0" i="0" u="none" strike="noStrike" kern="1200" cap="none" spc="0" normalizeH="0" baseline="0" noProof="0" dirty="0">
              <a:ln>
                <a:noFill/>
              </a:ln>
              <a:solidFill>
                <a:srgbClr val="00B0F0"/>
              </a:solidFill>
              <a:effectLst/>
              <a:uLnTx/>
              <a:uFillTx/>
              <a:latin typeface="Times New Roman"/>
              <a:ea typeface="新細明體"/>
              <a:cs typeface="+mn-cs"/>
            </a:endParaRPr>
          </a:p>
        </p:txBody>
      </p:sp>
    </p:spTree>
    <p:extLst>
      <p:ext uri="{BB962C8B-B14F-4D97-AF65-F5344CB8AC3E}">
        <p14:creationId xmlns:p14="http://schemas.microsoft.com/office/powerpoint/2010/main" val="1007579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文字方塊 79">
            <a:extLst>
              <a:ext uri="{FF2B5EF4-FFF2-40B4-BE49-F238E27FC236}">
                <a16:creationId xmlns:a16="http://schemas.microsoft.com/office/drawing/2014/main" id="{8FD673E9-6F1A-42C0-70D7-0E3A7317B464}"/>
              </a:ext>
            </a:extLst>
          </p:cNvPr>
          <p:cNvSpPr txBox="1"/>
          <p:nvPr/>
        </p:nvSpPr>
        <p:spPr>
          <a:xfrm>
            <a:off x="3062129" y="5670881"/>
            <a:ext cx="3094892" cy="1169551"/>
          </a:xfrm>
          <a:prstGeom prst="rect">
            <a:avLst/>
          </a:prstGeom>
          <a:solidFill>
            <a:srgbClr val="FFFFFF"/>
          </a:solidFill>
        </p:spPr>
        <p:txBody>
          <a:bodyPr wrap="square" rtlCol="0">
            <a:spAutoFit/>
          </a:bodyPr>
          <a:lstStyle/>
          <a:p>
            <a:pPr marL="693738" marR="0" lvl="0" indent="-693738"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LN : Layer Normalization</a:t>
            </a:r>
          </a:p>
          <a:p>
            <a:pPr marL="693738" marR="0" lvl="0" indent="-693738"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W-MSA: Window Multiple-Head Self Attention</a:t>
            </a:r>
          </a:p>
          <a:p>
            <a:pPr marL="693738" marR="0" lvl="0" indent="-693738"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SW-MSA: Shifted Window Multiple-Head Self Attention</a:t>
            </a:r>
          </a:p>
        </p:txBody>
      </p:sp>
      <p:pic>
        <p:nvPicPr>
          <p:cNvPr id="43" name="圖片 42">
            <a:extLst>
              <a:ext uri="{FF2B5EF4-FFF2-40B4-BE49-F238E27FC236}">
                <a16:creationId xmlns:a16="http://schemas.microsoft.com/office/drawing/2014/main" id="{B42DAFCD-EB95-2EA0-D177-2B660DF27B8D}"/>
              </a:ext>
            </a:extLst>
          </p:cNvPr>
          <p:cNvPicPr>
            <a:picLocks noChangeAspect="1"/>
          </p:cNvPicPr>
          <p:nvPr/>
        </p:nvPicPr>
        <p:blipFill rotWithShape="1">
          <a:blip r:embed="rId3"/>
          <a:srcRect l="-1" r="-279"/>
          <a:stretch/>
        </p:blipFill>
        <p:spPr>
          <a:xfrm>
            <a:off x="0" y="412429"/>
            <a:ext cx="9144000" cy="2611280"/>
          </a:xfrm>
          <a:prstGeom prst="rect">
            <a:avLst/>
          </a:prstGeom>
        </p:spPr>
      </p:pic>
      <p:sp>
        <p:nvSpPr>
          <p:cNvPr id="2" name="標題 1">
            <a:extLst>
              <a:ext uri="{FF2B5EF4-FFF2-40B4-BE49-F238E27FC236}">
                <a16:creationId xmlns:a16="http://schemas.microsoft.com/office/drawing/2014/main" id="{A905CFA6-1FD1-4AF8-B710-D31D90638341}"/>
              </a:ext>
            </a:extLst>
          </p:cNvPr>
          <p:cNvSpPr>
            <a:spLocks noGrp="1"/>
          </p:cNvSpPr>
          <p:nvPr>
            <p:ph type="title"/>
          </p:nvPr>
        </p:nvSpPr>
        <p:spPr/>
        <p:txBody>
          <a:bodyPr>
            <a:normAutofit/>
          </a:bodyPr>
          <a:lstStyle/>
          <a:p>
            <a:r>
              <a:rPr lang="en-US" altLang="zh-TW" sz="2000" dirty="0"/>
              <a:t>1.2.4 Related Works: </a:t>
            </a:r>
            <a:r>
              <a:rPr lang="en-US" altLang="zh-TW" sz="2000" dirty="0" err="1"/>
              <a:t>Swin</a:t>
            </a:r>
            <a:r>
              <a:rPr lang="en-US" altLang="zh-TW" sz="2000" dirty="0"/>
              <a:t> Transformer [8] </a:t>
            </a:r>
            <a:r>
              <a:rPr lang="en-US" altLang="zh-TW" sz="1000" dirty="0"/>
              <a:t>(1/3-1/2-2/2)</a:t>
            </a:r>
            <a:r>
              <a:rPr lang="en-US" altLang="zh-TW" sz="1000" dirty="0">
                <a:solidFill>
                  <a:srgbClr val="FF0000"/>
                </a:solidFill>
              </a:rPr>
              <a:t>??</a:t>
            </a:r>
            <a:endParaRPr lang="zh-TW" altLang="en-US" sz="1000" dirty="0">
              <a:solidFill>
                <a:srgbClr val="FF0000"/>
              </a:solidFill>
            </a:endParaRPr>
          </a:p>
        </p:txBody>
      </p:sp>
      <p:sp>
        <p:nvSpPr>
          <p:cNvPr id="4" name="投影片編號版面配置區 3">
            <a:extLst>
              <a:ext uri="{FF2B5EF4-FFF2-40B4-BE49-F238E27FC236}">
                <a16:creationId xmlns:a16="http://schemas.microsoft.com/office/drawing/2014/main" id="{60205D2D-1E69-46CF-8CEC-BEC6AF243D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新細明體"/>
              <a:cs typeface="+mn-cs"/>
            </a:endParaRPr>
          </a:p>
        </p:txBody>
      </p:sp>
      <p:sp>
        <p:nvSpPr>
          <p:cNvPr id="11" name="文字方塊 1">
            <a:extLst>
              <a:ext uri="{FF2B5EF4-FFF2-40B4-BE49-F238E27FC236}">
                <a16:creationId xmlns:a16="http://schemas.microsoft.com/office/drawing/2014/main" id="{6273AA52-BDCC-7480-233D-ABD2EF2DA0F8}"/>
              </a:ext>
            </a:extLst>
          </p:cNvPr>
          <p:cNvSpPr txBox="1"/>
          <p:nvPr/>
        </p:nvSpPr>
        <p:spPr>
          <a:xfrm>
            <a:off x="104613" y="534317"/>
            <a:ext cx="4991504"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a:cs typeface="Times New Roman" panose="02020603050405020304" pitchFamily="18" charset="0"/>
              </a:rPr>
              <a:t>Swin Transformer </a:t>
            </a:r>
            <a:r>
              <a:rPr kumimoji="0" lang="en-US" altLang="zh-TW" sz="1800" b="0" i="0" u="none" strike="noStrike" kern="1200" cap="none" spc="0" normalizeH="0" baseline="0" noProof="0" dirty="0">
                <a:ln>
                  <a:noFill/>
                </a:ln>
                <a:solidFill>
                  <a:prstClr val="black"/>
                </a:solidFill>
                <a:effectLst/>
                <a:uLnTx/>
                <a:uFillTx/>
                <a:latin typeface="Times New Roman"/>
                <a:ea typeface="新細明體"/>
                <a:cs typeface="+mn-cs"/>
              </a:rPr>
              <a:t>[8]</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a:cs typeface="Times New Roman" panose="02020603050405020304" pitchFamily="18" charset="0"/>
              </a:rPr>
              <a:t> (Swin Transformer Blocks)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a:cs typeface="Times New Roman" panose="02020603050405020304" pitchFamily="18" charset="0"/>
            </a:endParaRPr>
          </a:p>
        </p:txBody>
      </p:sp>
      <p:grpSp>
        <p:nvGrpSpPr>
          <p:cNvPr id="6" name="群組 5">
            <a:extLst>
              <a:ext uri="{FF2B5EF4-FFF2-40B4-BE49-F238E27FC236}">
                <a16:creationId xmlns:a16="http://schemas.microsoft.com/office/drawing/2014/main" id="{52360BF9-7311-9565-6F0D-97957E794A49}"/>
              </a:ext>
            </a:extLst>
          </p:cNvPr>
          <p:cNvGrpSpPr/>
          <p:nvPr/>
        </p:nvGrpSpPr>
        <p:grpSpPr>
          <a:xfrm>
            <a:off x="248757" y="3312191"/>
            <a:ext cx="2833656" cy="3467101"/>
            <a:chOff x="6586465" y="934173"/>
            <a:chExt cx="3236205" cy="3466616"/>
          </a:xfrm>
        </p:grpSpPr>
        <p:pic>
          <p:nvPicPr>
            <p:cNvPr id="31" name="圖片 30">
              <a:extLst>
                <a:ext uri="{FF2B5EF4-FFF2-40B4-BE49-F238E27FC236}">
                  <a16:creationId xmlns:a16="http://schemas.microsoft.com/office/drawing/2014/main" id="{F340DAF9-4D9D-D385-42F6-2B2E5A622AFA}"/>
                </a:ext>
              </a:extLst>
            </p:cNvPr>
            <p:cNvPicPr>
              <a:picLocks noChangeAspect="1"/>
            </p:cNvPicPr>
            <p:nvPr/>
          </p:nvPicPr>
          <p:blipFill rotWithShape="1">
            <a:blip r:embed="rId3"/>
            <a:srcRect l="73750" b="5430"/>
            <a:stretch/>
          </p:blipFill>
          <p:spPr>
            <a:xfrm>
              <a:off x="6586465" y="934173"/>
              <a:ext cx="3230634" cy="3333027"/>
            </a:xfrm>
            <a:prstGeom prst="rect">
              <a:avLst/>
            </a:prstGeom>
          </p:spPr>
        </p:pic>
        <p:pic>
          <p:nvPicPr>
            <p:cNvPr id="29" name="圖片 28">
              <a:extLst>
                <a:ext uri="{FF2B5EF4-FFF2-40B4-BE49-F238E27FC236}">
                  <a16:creationId xmlns:a16="http://schemas.microsoft.com/office/drawing/2014/main" id="{678018BB-82CC-7562-CF29-4DD11C3D3EC0}"/>
                </a:ext>
              </a:extLst>
            </p:cNvPr>
            <p:cNvPicPr>
              <a:picLocks noChangeAspect="1"/>
            </p:cNvPicPr>
            <p:nvPr/>
          </p:nvPicPr>
          <p:blipFill rotWithShape="1">
            <a:blip r:embed="rId3"/>
            <a:srcRect l="70573" t="93736"/>
            <a:stretch/>
          </p:blipFill>
          <p:spPr>
            <a:xfrm>
              <a:off x="6589422" y="4203700"/>
              <a:ext cx="3233248" cy="197089"/>
            </a:xfrm>
            <a:prstGeom prst="rect">
              <a:avLst/>
            </a:prstGeom>
          </p:spPr>
        </p:pic>
      </p:grpSp>
      <p:grpSp>
        <p:nvGrpSpPr>
          <p:cNvPr id="16" name="群組 15">
            <a:extLst>
              <a:ext uri="{FF2B5EF4-FFF2-40B4-BE49-F238E27FC236}">
                <a16:creationId xmlns:a16="http://schemas.microsoft.com/office/drawing/2014/main" id="{D153582F-B5B1-4210-57BA-2A2EC4D8CD0B}"/>
              </a:ext>
            </a:extLst>
          </p:cNvPr>
          <p:cNvGrpSpPr/>
          <p:nvPr/>
        </p:nvGrpSpPr>
        <p:grpSpPr>
          <a:xfrm>
            <a:off x="3115635" y="3265959"/>
            <a:ext cx="2807428" cy="2415681"/>
            <a:chOff x="3603591" y="1594422"/>
            <a:chExt cx="2807428" cy="2415681"/>
          </a:xfrm>
        </p:grpSpPr>
        <p:sp>
          <p:nvSpPr>
            <p:cNvPr id="3" name="文字方塊 2">
              <a:extLst>
                <a:ext uri="{FF2B5EF4-FFF2-40B4-BE49-F238E27FC236}">
                  <a16:creationId xmlns:a16="http://schemas.microsoft.com/office/drawing/2014/main" id="{D2AA1D2E-34E0-CB5E-7BA2-34F3025F7BB8}"/>
                </a:ext>
              </a:extLst>
            </p:cNvPr>
            <p:cNvSpPr txBox="1"/>
            <p:nvPr/>
          </p:nvSpPr>
          <p:spPr>
            <a:xfrm>
              <a:off x="3603591" y="1594422"/>
              <a:ext cx="195290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a:ea typeface="新細明體"/>
                  <a:cs typeface="+mn-cs"/>
                </a:rPr>
                <a:t>2 Fully Connect Layer</a:t>
              </a:r>
            </a:p>
          </p:txBody>
        </p:sp>
        <p:grpSp>
          <p:nvGrpSpPr>
            <p:cNvPr id="13" name="群組 12">
              <a:extLst>
                <a:ext uri="{FF2B5EF4-FFF2-40B4-BE49-F238E27FC236}">
                  <a16:creationId xmlns:a16="http://schemas.microsoft.com/office/drawing/2014/main" id="{4A06FEFA-F3E2-154F-E552-31812ACA1F49}"/>
                </a:ext>
              </a:extLst>
            </p:cNvPr>
            <p:cNvGrpSpPr/>
            <p:nvPr/>
          </p:nvGrpSpPr>
          <p:grpSpPr>
            <a:xfrm>
              <a:off x="3960591" y="1892359"/>
              <a:ext cx="2450428" cy="1896228"/>
              <a:chOff x="4364166" y="1545480"/>
              <a:chExt cx="3345984" cy="3034823"/>
            </a:xfrm>
          </p:grpSpPr>
          <p:pic>
            <p:nvPicPr>
              <p:cNvPr id="8" name="圖片 7">
                <a:extLst>
                  <a:ext uri="{FF2B5EF4-FFF2-40B4-BE49-F238E27FC236}">
                    <a16:creationId xmlns:a16="http://schemas.microsoft.com/office/drawing/2014/main" id="{00BFD9DE-A8E4-3C30-A37D-6026A37DC35F}"/>
                  </a:ext>
                </a:extLst>
              </p:cNvPr>
              <p:cNvPicPr>
                <a:picLocks noChangeAspect="1"/>
              </p:cNvPicPr>
              <p:nvPr/>
            </p:nvPicPr>
            <p:blipFill>
              <a:blip r:embed="rId4"/>
              <a:stretch>
                <a:fillRect/>
              </a:stretch>
            </p:blipFill>
            <p:spPr>
              <a:xfrm>
                <a:off x="4880792" y="1545480"/>
                <a:ext cx="2829358" cy="3034823"/>
              </a:xfrm>
              <a:prstGeom prst="rect">
                <a:avLst/>
              </a:prstGeom>
            </p:spPr>
          </p:pic>
          <p:pic>
            <p:nvPicPr>
              <p:cNvPr id="10" name="圖片 9">
                <a:extLst>
                  <a:ext uri="{FF2B5EF4-FFF2-40B4-BE49-F238E27FC236}">
                    <a16:creationId xmlns:a16="http://schemas.microsoft.com/office/drawing/2014/main" id="{1A3270DF-C47B-1B93-FF08-7CE936B96299}"/>
                  </a:ext>
                </a:extLst>
              </p:cNvPr>
              <p:cNvPicPr>
                <a:picLocks noChangeAspect="1"/>
              </p:cNvPicPr>
              <p:nvPr/>
            </p:nvPicPr>
            <p:blipFill rotWithShape="1">
              <a:blip r:embed="rId5"/>
              <a:srcRect t="2990" r="76766" b="24099"/>
              <a:stretch/>
            </p:blipFill>
            <p:spPr>
              <a:xfrm>
                <a:off x="4364166" y="1761949"/>
                <a:ext cx="798717" cy="2601884"/>
              </a:xfrm>
              <a:prstGeom prst="rect">
                <a:avLst/>
              </a:prstGeom>
            </p:spPr>
          </p:pic>
        </p:grpSp>
        <p:sp>
          <p:nvSpPr>
            <p:cNvPr id="14" name="文字方塊 13">
              <a:extLst>
                <a:ext uri="{FF2B5EF4-FFF2-40B4-BE49-F238E27FC236}">
                  <a16:creationId xmlns:a16="http://schemas.microsoft.com/office/drawing/2014/main" id="{438D39AE-0383-DBBC-64C7-E4AA88AE2A52}"/>
                </a:ext>
              </a:extLst>
            </p:cNvPr>
            <p:cNvSpPr txBox="1"/>
            <p:nvPr/>
          </p:nvSpPr>
          <p:spPr>
            <a:xfrm>
              <a:off x="3750113" y="1892359"/>
              <a:ext cx="57419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Input</a:t>
              </a:r>
            </a:p>
          </p:txBody>
        </p:sp>
        <p:sp>
          <p:nvSpPr>
            <p:cNvPr id="15" name="文字方塊 14">
              <a:extLst>
                <a:ext uri="{FF2B5EF4-FFF2-40B4-BE49-F238E27FC236}">
                  <a16:creationId xmlns:a16="http://schemas.microsoft.com/office/drawing/2014/main" id="{073311D5-3C9F-F312-F0DE-A8B1415C8F9D}"/>
                </a:ext>
              </a:extLst>
            </p:cNvPr>
            <p:cNvSpPr txBox="1"/>
            <p:nvPr/>
          </p:nvSpPr>
          <p:spPr>
            <a:xfrm>
              <a:off x="3831072" y="3562450"/>
              <a:ext cx="52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(1,d)</a:t>
              </a:r>
            </a:p>
          </p:txBody>
        </p:sp>
        <p:sp>
          <p:nvSpPr>
            <p:cNvPr id="44" name="文字方塊 43">
              <a:extLst>
                <a:ext uri="{FF2B5EF4-FFF2-40B4-BE49-F238E27FC236}">
                  <a16:creationId xmlns:a16="http://schemas.microsoft.com/office/drawing/2014/main" id="{51F21F9C-8FB9-740B-6D71-667ED536C4A7}"/>
                </a:ext>
              </a:extLst>
            </p:cNvPr>
            <p:cNvSpPr txBox="1"/>
            <p:nvPr/>
          </p:nvSpPr>
          <p:spPr>
            <a:xfrm>
              <a:off x="4358617" y="3702326"/>
              <a:ext cx="65594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(1, 4d)</a:t>
              </a:r>
            </a:p>
          </p:txBody>
        </p:sp>
        <p:sp>
          <p:nvSpPr>
            <p:cNvPr id="45" name="文字方塊 44">
              <a:extLst>
                <a:ext uri="{FF2B5EF4-FFF2-40B4-BE49-F238E27FC236}">
                  <a16:creationId xmlns:a16="http://schemas.microsoft.com/office/drawing/2014/main" id="{714325C1-A179-3E36-0DA1-A370CD2D481D}"/>
                </a:ext>
              </a:extLst>
            </p:cNvPr>
            <p:cNvSpPr txBox="1"/>
            <p:nvPr/>
          </p:nvSpPr>
          <p:spPr>
            <a:xfrm>
              <a:off x="5790757" y="3370683"/>
              <a:ext cx="564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(1, d)</a:t>
              </a:r>
            </a:p>
          </p:txBody>
        </p:sp>
        <p:sp>
          <p:nvSpPr>
            <p:cNvPr id="47" name="文字方塊 46">
              <a:extLst>
                <a:ext uri="{FF2B5EF4-FFF2-40B4-BE49-F238E27FC236}">
                  <a16:creationId xmlns:a16="http://schemas.microsoft.com/office/drawing/2014/main" id="{80CF285A-2FFF-A377-ED7B-37B4EA25A9E3}"/>
                </a:ext>
              </a:extLst>
            </p:cNvPr>
            <p:cNvSpPr txBox="1"/>
            <p:nvPr/>
          </p:nvSpPr>
          <p:spPr>
            <a:xfrm>
              <a:off x="5617202" y="1923136"/>
              <a:ext cx="70884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Output</a:t>
              </a:r>
            </a:p>
          </p:txBody>
        </p:sp>
      </p:grpSp>
      <p:sp>
        <p:nvSpPr>
          <p:cNvPr id="46" name="文字方塊 45">
            <a:extLst>
              <a:ext uri="{FF2B5EF4-FFF2-40B4-BE49-F238E27FC236}">
                <a16:creationId xmlns:a16="http://schemas.microsoft.com/office/drawing/2014/main" id="{A5A4A50D-3CB6-F132-B291-AF523757866E}"/>
              </a:ext>
            </a:extLst>
          </p:cNvPr>
          <p:cNvSpPr txBox="1"/>
          <p:nvPr/>
        </p:nvSpPr>
        <p:spPr>
          <a:xfrm>
            <a:off x="900744" y="4829776"/>
            <a:ext cx="46038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add</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48" name="文字方塊 47">
            <a:extLst>
              <a:ext uri="{FF2B5EF4-FFF2-40B4-BE49-F238E27FC236}">
                <a16:creationId xmlns:a16="http://schemas.microsoft.com/office/drawing/2014/main" id="{02DAA234-E5A6-D252-1818-1CE678A88A37}"/>
              </a:ext>
            </a:extLst>
          </p:cNvPr>
          <p:cNvSpPr txBox="1"/>
          <p:nvPr/>
        </p:nvSpPr>
        <p:spPr>
          <a:xfrm>
            <a:off x="900463" y="3438120"/>
            <a:ext cx="46038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add</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49" name="文字方塊 48">
            <a:extLst>
              <a:ext uri="{FF2B5EF4-FFF2-40B4-BE49-F238E27FC236}">
                <a16:creationId xmlns:a16="http://schemas.microsoft.com/office/drawing/2014/main" id="{D8E8803A-B11F-0918-A317-2D0A6CFF7DD4}"/>
              </a:ext>
            </a:extLst>
          </p:cNvPr>
          <p:cNvSpPr txBox="1"/>
          <p:nvPr/>
        </p:nvSpPr>
        <p:spPr>
          <a:xfrm>
            <a:off x="2423453" y="4824962"/>
            <a:ext cx="46038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add</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50" name="文字方塊 49">
            <a:extLst>
              <a:ext uri="{FF2B5EF4-FFF2-40B4-BE49-F238E27FC236}">
                <a16:creationId xmlns:a16="http://schemas.microsoft.com/office/drawing/2014/main" id="{D03CE097-01BA-FEDA-A2B2-DCBB82441E24}"/>
              </a:ext>
            </a:extLst>
          </p:cNvPr>
          <p:cNvSpPr txBox="1"/>
          <p:nvPr/>
        </p:nvSpPr>
        <p:spPr>
          <a:xfrm>
            <a:off x="2349778" y="3437918"/>
            <a:ext cx="46038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add</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pic>
        <p:nvPicPr>
          <p:cNvPr id="36" name="圖片 35">
            <a:extLst>
              <a:ext uri="{FF2B5EF4-FFF2-40B4-BE49-F238E27FC236}">
                <a16:creationId xmlns:a16="http://schemas.microsoft.com/office/drawing/2014/main" id="{43D14659-F7BB-07D3-8040-6C85A78F8A8C}"/>
              </a:ext>
            </a:extLst>
          </p:cNvPr>
          <p:cNvPicPr>
            <a:picLocks noChangeAspect="1"/>
          </p:cNvPicPr>
          <p:nvPr/>
        </p:nvPicPr>
        <p:blipFill rotWithShape="1">
          <a:blip r:embed="rId6"/>
          <a:srcRect l="73636" t="14947" b="23423"/>
          <a:stretch/>
        </p:blipFill>
        <p:spPr>
          <a:xfrm>
            <a:off x="7925622" y="5074925"/>
            <a:ext cx="1172329" cy="1303938"/>
          </a:xfrm>
          <a:prstGeom prst="rect">
            <a:avLst/>
          </a:prstGeom>
        </p:spPr>
      </p:pic>
      <p:pic>
        <p:nvPicPr>
          <p:cNvPr id="37" name="圖片 36">
            <a:extLst>
              <a:ext uri="{FF2B5EF4-FFF2-40B4-BE49-F238E27FC236}">
                <a16:creationId xmlns:a16="http://schemas.microsoft.com/office/drawing/2014/main" id="{5F5BE961-D049-2521-7A21-A55A1E8146B3}"/>
              </a:ext>
            </a:extLst>
          </p:cNvPr>
          <p:cNvPicPr>
            <a:picLocks noChangeAspect="1"/>
          </p:cNvPicPr>
          <p:nvPr/>
        </p:nvPicPr>
        <p:blipFill rotWithShape="1">
          <a:blip r:embed="rId6"/>
          <a:srcRect l="2136" t="14948" r="65920" b="4031"/>
          <a:stretch/>
        </p:blipFill>
        <p:spPr>
          <a:xfrm>
            <a:off x="6372500" y="3426014"/>
            <a:ext cx="1058126" cy="1276955"/>
          </a:xfrm>
          <a:prstGeom prst="rect">
            <a:avLst/>
          </a:prstGeom>
        </p:spPr>
      </p:pic>
      <p:grpSp>
        <p:nvGrpSpPr>
          <p:cNvPr id="39" name="群組 38">
            <a:extLst>
              <a:ext uri="{FF2B5EF4-FFF2-40B4-BE49-F238E27FC236}">
                <a16:creationId xmlns:a16="http://schemas.microsoft.com/office/drawing/2014/main" id="{DAB9EC2E-7AC9-C789-BFAF-500739443EE1}"/>
              </a:ext>
            </a:extLst>
          </p:cNvPr>
          <p:cNvGrpSpPr/>
          <p:nvPr/>
        </p:nvGrpSpPr>
        <p:grpSpPr>
          <a:xfrm>
            <a:off x="6297254" y="4875205"/>
            <a:ext cx="1486779" cy="1727501"/>
            <a:chOff x="5094125" y="3532905"/>
            <a:chExt cx="2168687" cy="2190918"/>
          </a:xfrm>
        </p:grpSpPr>
        <p:pic>
          <p:nvPicPr>
            <p:cNvPr id="40" name="圖片 39">
              <a:extLst>
                <a:ext uri="{FF2B5EF4-FFF2-40B4-BE49-F238E27FC236}">
                  <a16:creationId xmlns:a16="http://schemas.microsoft.com/office/drawing/2014/main" id="{8CE7C30E-E095-5670-27FD-058D8F2FD514}"/>
                </a:ext>
              </a:extLst>
            </p:cNvPr>
            <p:cNvPicPr>
              <a:picLocks noChangeAspect="1"/>
            </p:cNvPicPr>
            <p:nvPr/>
          </p:nvPicPr>
          <p:blipFill rotWithShape="1">
            <a:blip r:embed="rId6"/>
            <a:srcRect l="39985" t="14948" r="25935" b="4031"/>
            <a:stretch/>
          </p:blipFill>
          <p:spPr>
            <a:xfrm>
              <a:off x="5389059" y="3860187"/>
              <a:ext cx="1562100" cy="1536354"/>
            </a:xfrm>
            <a:prstGeom prst="rect">
              <a:avLst/>
            </a:prstGeom>
          </p:spPr>
        </p:pic>
        <p:sp>
          <p:nvSpPr>
            <p:cNvPr id="41" name="矩形 40">
              <a:extLst>
                <a:ext uri="{FF2B5EF4-FFF2-40B4-BE49-F238E27FC236}">
                  <a16:creationId xmlns:a16="http://schemas.microsoft.com/office/drawing/2014/main" id="{16237D49-5B19-A3CF-B4BD-27192638CF2C}"/>
                </a:ext>
              </a:extLst>
            </p:cNvPr>
            <p:cNvSpPr/>
            <p:nvPr/>
          </p:nvSpPr>
          <p:spPr>
            <a:xfrm>
              <a:off x="5816130" y="4257544"/>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42" name="矩形 41">
              <a:extLst>
                <a:ext uri="{FF2B5EF4-FFF2-40B4-BE49-F238E27FC236}">
                  <a16:creationId xmlns:a16="http://schemas.microsoft.com/office/drawing/2014/main" id="{B84135D7-B7DB-2D02-6EC3-EA8B0C0CC7E3}"/>
                </a:ext>
              </a:extLst>
            </p:cNvPr>
            <p:cNvSpPr/>
            <p:nvPr/>
          </p:nvSpPr>
          <p:spPr>
            <a:xfrm>
              <a:off x="5101482" y="3537046"/>
              <a:ext cx="722782" cy="7355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51" name="矩形 50">
              <a:extLst>
                <a:ext uri="{FF2B5EF4-FFF2-40B4-BE49-F238E27FC236}">
                  <a16:creationId xmlns:a16="http://schemas.microsoft.com/office/drawing/2014/main" id="{8E749D41-A3C1-9D35-3BB3-AA6CCD3C3348}"/>
                </a:ext>
              </a:extLst>
            </p:cNvPr>
            <p:cNvSpPr/>
            <p:nvPr/>
          </p:nvSpPr>
          <p:spPr>
            <a:xfrm>
              <a:off x="5094125" y="4988302"/>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53" name="矩形 52">
              <a:extLst>
                <a:ext uri="{FF2B5EF4-FFF2-40B4-BE49-F238E27FC236}">
                  <a16:creationId xmlns:a16="http://schemas.microsoft.com/office/drawing/2014/main" id="{EFF67A4E-D0F8-5429-D542-400DB0C566F0}"/>
                </a:ext>
              </a:extLst>
            </p:cNvPr>
            <p:cNvSpPr/>
            <p:nvPr/>
          </p:nvSpPr>
          <p:spPr>
            <a:xfrm>
              <a:off x="6538475" y="4988302"/>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55" name="矩形 54">
              <a:extLst>
                <a:ext uri="{FF2B5EF4-FFF2-40B4-BE49-F238E27FC236}">
                  <a16:creationId xmlns:a16="http://schemas.microsoft.com/office/drawing/2014/main" id="{8E6985FC-A351-5C83-0BFE-5072F15A33B8}"/>
                </a:ext>
              </a:extLst>
            </p:cNvPr>
            <p:cNvSpPr/>
            <p:nvPr/>
          </p:nvSpPr>
          <p:spPr>
            <a:xfrm>
              <a:off x="6540030" y="3532905"/>
              <a:ext cx="722782" cy="7260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grpSp>
      <p:sp>
        <p:nvSpPr>
          <p:cNvPr id="67" name="左大括弧 66">
            <a:extLst>
              <a:ext uri="{FF2B5EF4-FFF2-40B4-BE49-F238E27FC236}">
                <a16:creationId xmlns:a16="http://schemas.microsoft.com/office/drawing/2014/main" id="{73ABD00D-E66D-A22D-8363-E242B8C03E3C}"/>
              </a:ext>
            </a:extLst>
          </p:cNvPr>
          <p:cNvSpPr/>
          <p:nvPr/>
        </p:nvSpPr>
        <p:spPr>
          <a:xfrm rot="10800000">
            <a:off x="7466685" y="3463353"/>
            <a:ext cx="117877" cy="5441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D450A136-0C8F-F137-5C00-DA1CCFCE11BE}"/>
                  </a:ext>
                </a:extLst>
              </p:cNvPr>
              <p:cNvSpPr txBox="1"/>
              <p:nvPr/>
            </p:nvSpPr>
            <p:spPr>
              <a:xfrm>
                <a:off x="7584562" y="3554233"/>
                <a:ext cx="109679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𝑁</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𝑥𝑁</m:t>
                    </m:r>
                  </m:oMath>
                </a14:m>
                <a:r>
                  <a:rPr kumimoji="0" lang="en-US" sz="1400" b="0" i="1" u="none" strike="noStrike" kern="1200" cap="none" spc="0" normalizeH="0" baseline="0" noProof="0" dirty="0">
                    <a:ln>
                      <a:noFill/>
                    </a:ln>
                    <a:solidFill>
                      <a:prstClr val="black"/>
                    </a:solidFill>
                    <a:effectLst/>
                    <a:uLnTx/>
                    <a:uFillTx/>
                    <a:latin typeface="Times New Roman"/>
                    <a:ea typeface="新細明體"/>
                    <a:cs typeface="+mn-cs"/>
                  </a:rPr>
                  <a:t>=4x4 </a:t>
                </a: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patches</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68" name="文字方塊 67">
                <a:extLst>
                  <a:ext uri="{FF2B5EF4-FFF2-40B4-BE49-F238E27FC236}">
                    <a16:creationId xmlns:a16="http://schemas.microsoft.com/office/drawing/2014/main" id="{D450A136-0C8F-F137-5C00-DA1CCFCE11BE}"/>
                  </a:ext>
                </a:extLst>
              </p:cNvPr>
              <p:cNvSpPr txBox="1">
                <a:spLocks noRot="1" noChangeAspect="1" noMove="1" noResize="1" noEditPoints="1" noAdjustHandles="1" noChangeArrowheads="1" noChangeShapeType="1" noTextEdit="1"/>
              </p:cNvSpPr>
              <p:nvPr/>
            </p:nvSpPr>
            <p:spPr>
              <a:xfrm>
                <a:off x="7584562" y="3554233"/>
                <a:ext cx="1096797" cy="523220"/>
              </a:xfrm>
              <a:prstGeom prst="rect">
                <a:avLst/>
              </a:prstGeom>
              <a:blipFill>
                <a:blip r:embed="rId7"/>
                <a:stretch>
                  <a:fillRect l="-1667" t="-2326" b="-11628"/>
                </a:stretch>
              </a:blipFill>
            </p:spPr>
            <p:txBody>
              <a:bodyPr/>
              <a:lstStyle/>
              <a:p>
                <a:r>
                  <a:rPr lang="zh-TW" altLang="en-US">
                    <a:noFill/>
                  </a:rPr>
                  <a:t> </a:t>
                </a:r>
              </a:p>
            </p:txBody>
          </p:sp>
        </mc:Fallback>
      </mc:AlternateContent>
      <p:sp>
        <p:nvSpPr>
          <p:cNvPr id="69" name="左大括弧 72">
            <a:extLst>
              <a:ext uri="{FF2B5EF4-FFF2-40B4-BE49-F238E27FC236}">
                <a16:creationId xmlns:a16="http://schemas.microsoft.com/office/drawing/2014/main" id="{4FBC2F24-351D-8DD4-272E-780454CEE287}"/>
              </a:ext>
            </a:extLst>
          </p:cNvPr>
          <p:cNvSpPr/>
          <p:nvPr/>
        </p:nvSpPr>
        <p:spPr>
          <a:xfrm rot="10800000">
            <a:off x="7584562" y="3455942"/>
            <a:ext cx="727460" cy="1180785"/>
          </a:xfrm>
          <a:custGeom>
            <a:avLst/>
            <a:gdLst>
              <a:gd name="connsiteX0" fmla="*/ 853057 w 853057"/>
              <a:gd name="connsiteY0" fmla="*/ 1129934 h 1129934"/>
              <a:gd name="connsiteX1" fmla="*/ 426528 w 853057"/>
              <a:gd name="connsiteY1" fmla="*/ 1039800 h 1129934"/>
              <a:gd name="connsiteX2" fmla="*/ 426529 w 853057"/>
              <a:gd name="connsiteY2" fmla="*/ 642401 h 1129934"/>
              <a:gd name="connsiteX3" fmla="*/ 0 w 853057"/>
              <a:gd name="connsiteY3" fmla="*/ 552267 h 1129934"/>
              <a:gd name="connsiteX4" fmla="*/ 426529 w 853057"/>
              <a:gd name="connsiteY4" fmla="*/ 462133 h 1129934"/>
              <a:gd name="connsiteX5" fmla="*/ 426529 w 853057"/>
              <a:gd name="connsiteY5" fmla="*/ 90134 h 1129934"/>
              <a:gd name="connsiteX6" fmla="*/ 853058 w 853057"/>
              <a:gd name="connsiteY6" fmla="*/ 0 h 1129934"/>
              <a:gd name="connsiteX7" fmla="*/ 853057 w 853057"/>
              <a:gd name="connsiteY7" fmla="*/ 1129934 h 1129934"/>
              <a:gd name="connsiteX0" fmla="*/ 853057 w 853057"/>
              <a:gd name="connsiteY0" fmla="*/ 1129934 h 1129934"/>
              <a:gd name="connsiteX1" fmla="*/ 426528 w 853057"/>
              <a:gd name="connsiteY1" fmla="*/ 1039800 h 1129934"/>
              <a:gd name="connsiteX2" fmla="*/ 426529 w 853057"/>
              <a:gd name="connsiteY2" fmla="*/ 642401 h 1129934"/>
              <a:gd name="connsiteX3" fmla="*/ 0 w 853057"/>
              <a:gd name="connsiteY3" fmla="*/ 552267 h 1129934"/>
              <a:gd name="connsiteX4" fmla="*/ 426529 w 853057"/>
              <a:gd name="connsiteY4" fmla="*/ 462133 h 1129934"/>
              <a:gd name="connsiteX5" fmla="*/ 426529 w 853057"/>
              <a:gd name="connsiteY5" fmla="*/ 90134 h 1129934"/>
              <a:gd name="connsiteX6" fmla="*/ 853058 w 853057"/>
              <a:gd name="connsiteY6" fmla="*/ 0 h 1129934"/>
              <a:gd name="connsiteX0" fmla="*/ 853057 w 853058"/>
              <a:gd name="connsiteY0" fmla="*/ 1129934 h 1129934"/>
              <a:gd name="connsiteX1" fmla="*/ 426528 w 853058"/>
              <a:gd name="connsiteY1" fmla="*/ 10398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7" fmla="*/ 853057 w 853058"/>
              <a:gd name="connsiteY7" fmla="*/ 1129934 h 1129934"/>
              <a:gd name="connsiteX0" fmla="*/ 853057 w 853058"/>
              <a:gd name="connsiteY0" fmla="*/ 1129934 h 1129934"/>
              <a:gd name="connsiteX1" fmla="*/ 89978 w 853058"/>
              <a:gd name="connsiteY1" fmla="*/ 10271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0" fmla="*/ 853057 w 853058"/>
              <a:gd name="connsiteY0" fmla="*/ 1129934 h 1129934"/>
              <a:gd name="connsiteX1" fmla="*/ 426528 w 853058"/>
              <a:gd name="connsiteY1" fmla="*/ 10398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7" fmla="*/ 853057 w 853058"/>
              <a:gd name="connsiteY7" fmla="*/ 1129934 h 1129934"/>
              <a:gd name="connsiteX0" fmla="*/ 853057 w 853058"/>
              <a:gd name="connsiteY0" fmla="*/ 1129934 h 1129934"/>
              <a:gd name="connsiteX1" fmla="*/ 89978 w 853058"/>
              <a:gd name="connsiteY1" fmla="*/ 1027100 h 1129934"/>
              <a:gd name="connsiteX2" fmla="*/ 426529 w 853058"/>
              <a:gd name="connsiteY2" fmla="*/ 642401 h 1129934"/>
              <a:gd name="connsiteX3" fmla="*/ 0 w 853058"/>
              <a:gd name="connsiteY3" fmla="*/ 552267 h 1129934"/>
              <a:gd name="connsiteX4" fmla="*/ 426529 w 853058"/>
              <a:gd name="connsiteY4" fmla="*/ 462133 h 1129934"/>
              <a:gd name="connsiteX5" fmla="*/ 166179 w 853058"/>
              <a:gd name="connsiteY5" fmla="*/ 58384 h 1129934"/>
              <a:gd name="connsiteX6" fmla="*/ 853058 w 853058"/>
              <a:gd name="connsiteY6" fmla="*/ 0 h 1129934"/>
              <a:gd name="connsiteX0" fmla="*/ 859385 w 859386"/>
              <a:gd name="connsiteY0" fmla="*/ 1129934 h 1129934"/>
              <a:gd name="connsiteX1" fmla="*/ 432856 w 859386"/>
              <a:gd name="connsiteY1" fmla="*/ 1039800 h 1129934"/>
              <a:gd name="connsiteX2" fmla="*/ 432857 w 859386"/>
              <a:gd name="connsiteY2" fmla="*/ 642401 h 1129934"/>
              <a:gd name="connsiteX3" fmla="*/ 6328 w 859386"/>
              <a:gd name="connsiteY3" fmla="*/ 552267 h 1129934"/>
              <a:gd name="connsiteX4" fmla="*/ 432857 w 859386"/>
              <a:gd name="connsiteY4" fmla="*/ 462133 h 1129934"/>
              <a:gd name="connsiteX5" fmla="*/ 432857 w 859386"/>
              <a:gd name="connsiteY5" fmla="*/ 90134 h 1129934"/>
              <a:gd name="connsiteX6" fmla="*/ 859386 w 859386"/>
              <a:gd name="connsiteY6" fmla="*/ 0 h 1129934"/>
              <a:gd name="connsiteX7" fmla="*/ 859385 w 859386"/>
              <a:gd name="connsiteY7" fmla="*/ 1129934 h 1129934"/>
              <a:gd name="connsiteX0" fmla="*/ 859385 w 859386"/>
              <a:gd name="connsiteY0" fmla="*/ 1129934 h 1129934"/>
              <a:gd name="connsiteX1" fmla="*/ 96306 w 859386"/>
              <a:gd name="connsiteY1" fmla="*/ 1027100 h 1129934"/>
              <a:gd name="connsiteX2" fmla="*/ 432857 w 859386"/>
              <a:gd name="connsiteY2" fmla="*/ 642401 h 1129934"/>
              <a:gd name="connsiteX3" fmla="*/ 6328 w 859386"/>
              <a:gd name="connsiteY3" fmla="*/ 552267 h 1129934"/>
              <a:gd name="connsiteX4" fmla="*/ 166157 w 859386"/>
              <a:gd name="connsiteY4" fmla="*/ 512933 h 1129934"/>
              <a:gd name="connsiteX5" fmla="*/ 172507 w 859386"/>
              <a:gd name="connsiteY5" fmla="*/ 58384 h 1129934"/>
              <a:gd name="connsiteX6" fmla="*/ 859386 w 859386"/>
              <a:gd name="connsiteY6" fmla="*/ 0 h 1129934"/>
              <a:gd name="connsiteX0" fmla="*/ 853063 w 853064"/>
              <a:gd name="connsiteY0" fmla="*/ 1129934 h 1129934"/>
              <a:gd name="connsiteX1" fmla="*/ 426534 w 853064"/>
              <a:gd name="connsiteY1" fmla="*/ 1039800 h 1129934"/>
              <a:gd name="connsiteX2" fmla="*/ 426535 w 853064"/>
              <a:gd name="connsiteY2" fmla="*/ 642401 h 1129934"/>
              <a:gd name="connsiteX3" fmla="*/ 6 w 853064"/>
              <a:gd name="connsiteY3" fmla="*/ 552267 h 1129934"/>
              <a:gd name="connsiteX4" fmla="*/ 426535 w 853064"/>
              <a:gd name="connsiteY4" fmla="*/ 462133 h 1129934"/>
              <a:gd name="connsiteX5" fmla="*/ 426535 w 853064"/>
              <a:gd name="connsiteY5" fmla="*/ 90134 h 1129934"/>
              <a:gd name="connsiteX6" fmla="*/ 853064 w 853064"/>
              <a:gd name="connsiteY6" fmla="*/ 0 h 1129934"/>
              <a:gd name="connsiteX7" fmla="*/ 853063 w 853064"/>
              <a:gd name="connsiteY7" fmla="*/ 1129934 h 1129934"/>
              <a:gd name="connsiteX0" fmla="*/ 853063 w 853064"/>
              <a:gd name="connsiteY0" fmla="*/ 1129934 h 1129934"/>
              <a:gd name="connsiteX1" fmla="*/ 89984 w 853064"/>
              <a:gd name="connsiteY1" fmla="*/ 1027100 h 1129934"/>
              <a:gd name="connsiteX2" fmla="*/ 153485 w 853064"/>
              <a:gd name="connsiteY2" fmla="*/ 642401 h 1129934"/>
              <a:gd name="connsiteX3" fmla="*/ 6 w 853064"/>
              <a:gd name="connsiteY3" fmla="*/ 552267 h 1129934"/>
              <a:gd name="connsiteX4" fmla="*/ 159835 w 853064"/>
              <a:gd name="connsiteY4" fmla="*/ 512933 h 1129934"/>
              <a:gd name="connsiteX5" fmla="*/ 166185 w 853064"/>
              <a:gd name="connsiteY5" fmla="*/ 58384 h 1129934"/>
              <a:gd name="connsiteX6" fmla="*/ 853064 w 853064"/>
              <a:gd name="connsiteY6" fmla="*/ 0 h 1129934"/>
              <a:gd name="connsiteX0" fmla="*/ 853064 w 853065"/>
              <a:gd name="connsiteY0" fmla="*/ 1129934 h 1137686"/>
              <a:gd name="connsiteX1" fmla="*/ 426535 w 853065"/>
              <a:gd name="connsiteY1" fmla="*/ 1039800 h 1137686"/>
              <a:gd name="connsiteX2" fmla="*/ 426536 w 853065"/>
              <a:gd name="connsiteY2" fmla="*/ 642401 h 1137686"/>
              <a:gd name="connsiteX3" fmla="*/ 7 w 853065"/>
              <a:gd name="connsiteY3" fmla="*/ 552267 h 1137686"/>
              <a:gd name="connsiteX4" fmla="*/ 426536 w 853065"/>
              <a:gd name="connsiteY4" fmla="*/ 462133 h 1137686"/>
              <a:gd name="connsiteX5" fmla="*/ 426536 w 853065"/>
              <a:gd name="connsiteY5" fmla="*/ 90134 h 1137686"/>
              <a:gd name="connsiteX6" fmla="*/ 853065 w 853065"/>
              <a:gd name="connsiteY6" fmla="*/ 0 h 1137686"/>
              <a:gd name="connsiteX7" fmla="*/ 853064 w 853065"/>
              <a:gd name="connsiteY7" fmla="*/ 1129934 h 1137686"/>
              <a:gd name="connsiteX0" fmla="*/ 853064 w 853065"/>
              <a:gd name="connsiteY0" fmla="*/ 1129934 h 1137686"/>
              <a:gd name="connsiteX1" fmla="*/ 216985 w 853065"/>
              <a:gd name="connsiteY1" fmla="*/ 1084250 h 1137686"/>
              <a:gd name="connsiteX2" fmla="*/ 153486 w 853065"/>
              <a:gd name="connsiteY2" fmla="*/ 642401 h 1137686"/>
              <a:gd name="connsiteX3" fmla="*/ 7 w 853065"/>
              <a:gd name="connsiteY3" fmla="*/ 552267 h 1137686"/>
              <a:gd name="connsiteX4" fmla="*/ 159836 w 853065"/>
              <a:gd name="connsiteY4" fmla="*/ 512933 h 1137686"/>
              <a:gd name="connsiteX5" fmla="*/ 166186 w 853065"/>
              <a:gd name="connsiteY5" fmla="*/ 58384 h 1137686"/>
              <a:gd name="connsiteX6" fmla="*/ 853065 w 853065"/>
              <a:gd name="connsiteY6" fmla="*/ 0 h 1137686"/>
              <a:gd name="connsiteX0" fmla="*/ 853077 w 853078"/>
              <a:gd name="connsiteY0" fmla="*/ 1129934 h 1139572"/>
              <a:gd name="connsiteX1" fmla="*/ 426548 w 853078"/>
              <a:gd name="connsiteY1" fmla="*/ 1039800 h 1139572"/>
              <a:gd name="connsiteX2" fmla="*/ 426549 w 853078"/>
              <a:gd name="connsiteY2" fmla="*/ 642401 h 1139572"/>
              <a:gd name="connsiteX3" fmla="*/ 20 w 853078"/>
              <a:gd name="connsiteY3" fmla="*/ 552267 h 1139572"/>
              <a:gd name="connsiteX4" fmla="*/ 426549 w 853078"/>
              <a:gd name="connsiteY4" fmla="*/ 462133 h 1139572"/>
              <a:gd name="connsiteX5" fmla="*/ 426549 w 853078"/>
              <a:gd name="connsiteY5" fmla="*/ 90134 h 1139572"/>
              <a:gd name="connsiteX6" fmla="*/ 853078 w 853078"/>
              <a:gd name="connsiteY6" fmla="*/ 0 h 1139572"/>
              <a:gd name="connsiteX7" fmla="*/ 853077 w 853078"/>
              <a:gd name="connsiteY7" fmla="*/ 1129934 h 1139572"/>
              <a:gd name="connsiteX0" fmla="*/ 853077 w 853078"/>
              <a:gd name="connsiteY0" fmla="*/ 1129934 h 1139572"/>
              <a:gd name="connsiteX1" fmla="*/ 216998 w 853078"/>
              <a:gd name="connsiteY1" fmla="*/ 1084250 h 1139572"/>
              <a:gd name="connsiteX2" fmla="*/ 172549 w 853078"/>
              <a:gd name="connsiteY2" fmla="*/ 610651 h 1139572"/>
              <a:gd name="connsiteX3" fmla="*/ 20 w 853078"/>
              <a:gd name="connsiteY3" fmla="*/ 552267 h 1139572"/>
              <a:gd name="connsiteX4" fmla="*/ 159849 w 853078"/>
              <a:gd name="connsiteY4" fmla="*/ 512933 h 1139572"/>
              <a:gd name="connsiteX5" fmla="*/ 166199 w 853078"/>
              <a:gd name="connsiteY5" fmla="*/ 58384 h 1139572"/>
              <a:gd name="connsiteX6" fmla="*/ 853078 w 853078"/>
              <a:gd name="connsiteY6" fmla="*/ 0 h 113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078" h="1139572" stroke="0" extrusionOk="0">
                <a:moveTo>
                  <a:pt x="853077" y="1129934"/>
                </a:moveTo>
                <a:cubicBezTo>
                  <a:pt x="617512" y="1129934"/>
                  <a:pt x="426548" y="1089580"/>
                  <a:pt x="426548" y="1039800"/>
                </a:cubicBezTo>
                <a:cubicBezTo>
                  <a:pt x="426548" y="907334"/>
                  <a:pt x="426549" y="774867"/>
                  <a:pt x="426549" y="642401"/>
                </a:cubicBezTo>
                <a:cubicBezTo>
                  <a:pt x="426549" y="592621"/>
                  <a:pt x="235585" y="552267"/>
                  <a:pt x="20" y="552267"/>
                </a:cubicBezTo>
                <a:cubicBezTo>
                  <a:pt x="235585" y="552267"/>
                  <a:pt x="426549" y="511913"/>
                  <a:pt x="426549" y="462133"/>
                </a:cubicBezTo>
                <a:lnTo>
                  <a:pt x="426549" y="90134"/>
                </a:lnTo>
                <a:cubicBezTo>
                  <a:pt x="426549" y="40354"/>
                  <a:pt x="617513" y="0"/>
                  <a:pt x="853078" y="0"/>
                </a:cubicBezTo>
                <a:cubicBezTo>
                  <a:pt x="853078" y="376645"/>
                  <a:pt x="853077" y="753289"/>
                  <a:pt x="853077" y="1129934"/>
                </a:cubicBezTo>
                <a:close/>
              </a:path>
              <a:path w="853078" h="1139572" fill="none">
                <a:moveTo>
                  <a:pt x="853077" y="1129934"/>
                </a:moveTo>
                <a:cubicBezTo>
                  <a:pt x="617512" y="1129934"/>
                  <a:pt x="330419" y="1170797"/>
                  <a:pt x="216998" y="1084250"/>
                </a:cubicBezTo>
                <a:cubicBezTo>
                  <a:pt x="103577" y="997703"/>
                  <a:pt x="208712" y="699315"/>
                  <a:pt x="172549" y="610651"/>
                </a:cubicBezTo>
                <a:cubicBezTo>
                  <a:pt x="136386" y="521987"/>
                  <a:pt x="2137" y="568553"/>
                  <a:pt x="20" y="552267"/>
                </a:cubicBezTo>
                <a:cubicBezTo>
                  <a:pt x="-2097" y="535981"/>
                  <a:pt x="159849" y="562713"/>
                  <a:pt x="159849" y="512933"/>
                </a:cubicBezTo>
                <a:cubicBezTo>
                  <a:pt x="161966" y="361417"/>
                  <a:pt x="164082" y="209900"/>
                  <a:pt x="166199" y="58384"/>
                </a:cubicBezTo>
                <a:cubicBezTo>
                  <a:pt x="166199" y="8604"/>
                  <a:pt x="617513" y="0"/>
                  <a:pt x="853078"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70" name="文字方塊 69">
            <a:extLst>
              <a:ext uri="{FF2B5EF4-FFF2-40B4-BE49-F238E27FC236}">
                <a16:creationId xmlns:a16="http://schemas.microsoft.com/office/drawing/2014/main" id="{DC95A7F8-C36F-FD56-7C42-8C4C7C995B2B}"/>
              </a:ext>
            </a:extLst>
          </p:cNvPr>
          <p:cNvSpPr txBox="1"/>
          <p:nvPr/>
        </p:nvSpPr>
        <p:spPr>
          <a:xfrm>
            <a:off x="8308402" y="3871737"/>
            <a:ext cx="111494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black"/>
                </a:solidFill>
                <a:effectLst/>
                <a:uLnTx/>
                <a:uFillTx/>
                <a:latin typeface="Times New Roman"/>
                <a:ea typeface="新細明體"/>
                <a:cs typeface="+mn-cs"/>
              </a:rPr>
              <a:t>M=2x2 </a:t>
            </a:r>
            <a:r>
              <a:rPr kumimoji="0" lang="en-US" altLang="zh-CN" sz="1600" b="0" i="0" u="none" strike="noStrike" kern="1200" cap="none" spc="0" normalizeH="0" baseline="0" noProof="0" dirty="0">
                <a:ln>
                  <a:noFill/>
                </a:ln>
                <a:solidFill>
                  <a:prstClr val="black"/>
                </a:solidFill>
                <a:effectLst/>
                <a:uLnTx/>
                <a:uFillTx/>
                <a:latin typeface="Times New Roman"/>
                <a:ea typeface="新細明體"/>
                <a:cs typeface="+mn-cs"/>
              </a:rPr>
              <a:t>windows</a:t>
            </a:r>
            <a:endParaRPr kumimoji="0" lang="en-US" sz="1600" b="0" i="0" u="none" strike="noStrike" kern="1200" cap="none" spc="0" normalizeH="0" baseline="0" noProof="0" dirty="0">
              <a:ln>
                <a:noFill/>
              </a:ln>
              <a:solidFill>
                <a:prstClr val="black"/>
              </a:solidFill>
              <a:effectLst/>
              <a:uLnTx/>
              <a:uFillTx/>
              <a:latin typeface="Times New Roman"/>
              <a:ea typeface="新細明體"/>
              <a:cs typeface="+mn-cs"/>
            </a:endParaRPr>
          </a:p>
        </p:txBody>
      </p: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30046F8E-A770-09E3-3893-477C7E8683E8}"/>
                  </a:ext>
                </a:extLst>
              </p:cNvPr>
              <p:cNvSpPr txBox="1"/>
              <p:nvPr/>
            </p:nvSpPr>
            <p:spPr>
              <a:xfrm>
                <a:off x="7523810" y="5032414"/>
                <a:ext cx="307019" cy="409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oMath>
                </a14:m>
                <a:r>
                  <a:rPr kumimoji="0" lang="en-US" sz="1600" b="0" i="0" u="none" strike="noStrike" kern="1200" cap="none" spc="0" normalizeH="0" baseline="0" noProof="0" dirty="0">
                    <a:ln>
                      <a:noFill/>
                    </a:ln>
                    <a:solidFill>
                      <a:prstClr val="black"/>
                    </a:solidFill>
                    <a:effectLst/>
                    <a:uLnTx/>
                    <a:uFillTx/>
                    <a:latin typeface="Times New Roman"/>
                    <a:ea typeface="新細明體"/>
                    <a:cs typeface="+mn-cs"/>
                  </a:rPr>
                  <a:t> </a:t>
                </a:r>
              </a:p>
            </p:txBody>
          </p:sp>
        </mc:Choice>
        <mc:Fallback xmlns="">
          <p:sp>
            <p:nvSpPr>
              <p:cNvPr id="71" name="文字方塊 70">
                <a:extLst>
                  <a:ext uri="{FF2B5EF4-FFF2-40B4-BE49-F238E27FC236}">
                    <a16:creationId xmlns:a16="http://schemas.microsoft.com/office/drawing/2014/main" id="{30046F8E-A770-09E3-3893-477C7E8683E8}"/>
                  </a:ext>
                </a:extLst>
              </p:cNvPr>
              <p:cNvSpPr txBox="1">
                <a:spLocks noRot="1" noChangeAspect="1" noMove="1" noResize="1" noEditPoints="1" noAdjustHandles="1" noChangeArrowheads="1" noChangeShapeType="1" noTextEdit="1"/>
              </p:cNvSpPr>
              <p:nvPr/>
            </p:nvSpPr>
            <p:spPr>
              <a:xfrm>
                <a:off x="7523810" y="5032414"/>
                <a:ext cx="307019" cy="409995"/>
              </a:xfrm>
              <a:prstGeom prst="rect">
                <a:avLst/>
              </a:prstGeom>
              <a:blipFill>
                <a:blip r:embed="rId8"/>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469ACB84-8DB5-E81F-D1A5-6250F65EE73D}"/>
                  </a:ext>
                </a:extLst>
              </p:cNvPr>
              <p:cNvSpPr txBox="1"/>
              <p:nvPr/>
            </p:nvSpPr>
            <p:spPr>
              <a:xfrm>
                <a:off x="7305406" y="4762241"/>
                <a:ext cx="307019" cy="409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oMath>
                </a14:m>
                <a:r>
                  <a:rPr kumimoji="0" lang="en-US" sz="1600" b="0" i="0" u="none" strike="noStrike" kern="1200" cap="none" spc="0" normalizeH="0" baseline="0" noProof="0" dirty="0">
                    <a:ln>
                      <a:noFill/>
                    </a:ln>
                    <a:solidFill>
                      <a:prstClr val="black"/>
                    </a:solidFill>
                    <a:effectLst/>
                    <a:uLnTx/>
                    <a:uFillTx/>
                    <a:latin typeface="Times New Roman"/>
                    <a:ea typeface="新細明體"/>
                    <a:cs typeface="+mn-cs"/>
                  </a:rPr>
                  <a:t> </a:t>
                </a:r>
              </a:p>
            </p:txBody>
          </p:sp>
        </mc:Choice>
        <mc:Fallback xmlns="">
          <p:sp>
            <p:nvSpPr>
              <p:cNvPr id="72" name="文字方塊 71">
                <a:extLst>
                  <a:ext uri="{FF2B5EF4-FFF2-40B4-BE49-F238E27FC236}">
                    <a16:creationId xmlns:a16="http://schemas.microsoft.com/office/drawing/2014/main" id="{469ACB84-8DB5-E81F-D1A5-6250F65EE73D}"/>
                  </a:ext>
                </a:extLst>
              </p:cNvPr>
              <p:cNvSpPr txBox="1">
                <a:spLocks noRot="1" noChangeAspect="1" noMove="1" noResize="1" noEditPoints="1" noAdjustHandles="1" noChangeArrowheads="1" noChangeShapeType="1" noTextEdit="1"/>
              </p:cNvSpPr>
              <p:nvPr/>
            </p:nvSpPr>
            <p:spPr>
              <a:xfrm>
                <a:off x="7305406" y="4762241"/>
                <a:ext cx="307019" cy="409995"/>
              </a:xfrm>
              <a:prstGeom prst="rect">
                <a:avLst/>
              </a:prstGeom>
              <a:blipFill>
                <a:blip r:embed="rId9"/>
                <a:stretch>
                  <a:fillRect b="-8955"/>
                </a:stretch>
              </a:blipFill>
            </p:spPr>
            <p:txBody>
              <a:bodyPr/>
              <a:lstStyle/>
              <a:p>
                <a:r>
                  <a:rPr lang="en-US">
                    <a:noFill/>
                  </a:rPr>
                  <a:t> </a:t>
                </a:r>
              </a:p>
            </p:txBody>
          </p:sp>
        </mc:Fallback>
      </mc:AlternateContent>
      <p:sp>
        <p:nvSpPr>
          <p:cNvPr id="73" name="矩形 72">
            <a:extLst>
              <a:ext uri="{FF2B5EF4-FFF2-40B4-BE49-F238E27FC236}">
                <a16:creationId xmlns:a16="http://schemas.microsoft.com/office/drawing/2014/main" id="{617513CE-D0AE-F894-706D-0848B8E0F230}"/>
              </a:ext>
            </a:extLst>
          </p:cNvPr>
          <p:cNvSpPr/>
          <p:nvPr/>
        </p:nvSpPr>
        <p:spPr>
          <a:xfrm>
            <a:off x="6788597" y="6024917"/>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74" name="矩形 73">
            <a:extLst>
              <a:ext uri="{FF2B5EF4-FFF2-40B4-BE49-F238E27FC236}">
                <a16:creationId xmlns:a16="http://schemas.microsoft.com/office/drawing/2014/main" id="{6958732B-8A8C-5105-80DD-B46F5536D082}"/>
              </a:ext>
            </a:extLst>
          </p:cNvPr>
          <p:cNvSpPr/>
          <p:nvPr/>
        </p:nvSpPr>
        <p:spPr>
          <a:xfrm>
            <a:off x="6804916" y="4878158"/>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75" name="矩形 74">
            <a:extLst>
              <a:ext uri="{FF2B5EF4-FFF2-40B4-BE49-F238E27FC236}">
                <a16:creationId xmlns:a16="http://schemas.microsoft.com/office/drawing/2014/main" id="{FD9C14CF-1CF9-0689-3C00-0ECA8CC74FC0}"/>
              </a:ext>
            </a:extLst>
          </p:cNvPr>
          <p:cNvSpPr/>
          <p:nvPr/>
        </p:nvSpPr>
        <p:spPr>
          <a:xfrm>
            <a:off x="7300431" y="5431649"/>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76" name="矩形 75">
            <a:extLst>
              <a:ext uri="{FF2B5EF4-FFF2-40B4-BE49-F238E27FC236}">
                <a16:creationId xmlns:a16="http://schemas.microsoft.com/office/drawing/2014/main" id="{2812CA5D-65E1-50C0-C429-57CB4610AD7D}"/>
              </a:ext>
            </a:extLst>
          </p:cNvPr>
          <p:cNvSpPr/>
          <p:nvPr/>
        </p:nvSpPr>
        <p:spPr>
          <a:xfrm>
            <a:off x="6297576" y="5466061"/>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77" name="文字方塊 76">
            <a:extLst>
              <a:ext uri="{FF2B5EF4-FFF2-40B4-BE49-F238E27FC236}">
                <a16:creationId xmlns:a16="http://schemas.microsoft.com/office/drawing/2014/main" id="{D4ABCFEE-C021-F86E-1B8F-EA2E7CEA66DD}"/>
              </a:ext>
            </a:extLst>
          </p:cNvPr>
          <p:cNvSpPr txBox="1"/>
          <p:nvPr/>
        </p:nvSpPr>
        <p:spPr>
          <a:xfrm>
            <a:off x="6528390" y="3195353"/>
            <a:ext cx="668040" cy="2847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W-MSA</a:t>
            </a:r>
          </a:p>
        </p:txBody>
      </p:sp>
      <p:sp>
        <p:nvSpPr>
          <p:cNvPr id="78" name="文字方塊 77">
            <a:extLst>
              <a:ext uri="{FF2B5EF4-FFF2-40B4-BE49-F238E27FC236}">
                <a16:creationId xmlns:a16="http://schemas.microsoft.com/office/drawing/2014/main" id="{934C54C2-25BA-C815-E65D-C23899205519}"/>
              </a:ext>
            </a:extLst>
          </p:cNvPr>
          <p:cNvSpPr txBox="1"/>
          <p:nvPr/>
        </p:nvSpPr>
        <p:spPr>
          <a:xfrm>
            <a:off x="6588951" y="4646231"/>
            <a:ext cx="740829" cy="2847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SW-MSA</a:t>
            </a:r>
          </a:p>
        </p:txBody>
      </p:sp>
      <p:sp>
        <p:nvSpPr>
          <p:cNvPr id="9" name="矩形 8">
            <a:extLst>
              <a:ext uri="{FF2B5EF4-FFF2-40B4-BE49-F238E27FC236}">
                <a16:creationId xmlns:a16="http://schemas.microsoft.com/office/drawing/2014/main" id="{D01931DE-5C47-D387-CF60-DCFA9B7058F9}"/>
              </a:ext>
            </a:extLst>
          </p:cNvPr>
          <p:cNvSpPr/>
          <p:nvPr/>
        </p:nvSpPr>
        <p:spPr>
          <a:xfrm>
            <a:off x="3115635" y="3070361"/>
            <a:ext cx="2877754" cy="2611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81" name="矩形 80">
            <a:extLst>
              <a:ext uri="{FF2B5EF4-FFF2-40B4-BE49-F238E27FC236}">
                <a16:creationId xmlns:a16="http://schemas.microsoft.com/office/drawing/2014/main" id="{D5786D1A-0BD5-BC3B-A7E9-ECAFB6B1FB6F}"/>
              </a:ext>
            </a:extLst>
          </p:cNvPr>
          <p:cNvSpPr/>
          <p:nvPr/>
        </p:nvSpPr>
        <p:spPr>
          <a:xfrm>
            <a:off x="6233870" y="3264101"/>
            <a:ext cx="2877754" cy="34062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cxnSp>
        <p:nvCxnSpPr>
          <p:cNvPr id="82" name="直線單箭頭接點 81">
            <a:extLst>
              <a:ext uri="{FF2B5EF4-FFF2-40B4-BE49-F238E27FC236}">
                <a16:creationId xmlns:a16="http://schemas.microsoft.com/office/drawing/2014/main" id="{D93385B1-6CE2-90CB-4055-3A2ACC32C92C}"/>
              </a:ext>
            </a:extLst>
          </p:cNvPr>
          <p:cNvCxnSpPr>
            <a:cxnSpLocks/>
          </p:cNvCxnSpPr>
          <p:nvPr/>
        </p:nvCxnSpPr>
        <p:spPr>
          <a:xfrm flipH="1">
            <a:off x="7803153" y="4893413"/>
            <a:ext cx="178866" cy="186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文字方塊 82">
            <a:extLst>
              <a:ext uri="{FF2B5EF4-FFF2-40B4-BE49-F238E27FC236}">
                <a16:creationId xmlns:a16="http://schemas.microsoft.com/office/drawing/2014/main" id="{AF2F4C13-2E75-B390-B8C4-4549D504D7EA}"/>
              </a:ext>
            </a:extLst>
          </p:cNvPr>
          <p:cNvSpPr txBox="1"/>
          <p:nvPr/>
        </p:nvSpPr>
        <p:spPr>
          <a:xfrm>
            <a:off x="7902813" y="4596225"/>
            <a:ext cx="77854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Shifted window</a:t>
            </a:r>
          </a:p>
        </p:txBody>
      </p:sp>
      <p:sp>
        <p:nvSpPr>
          <p:cNvPr id="52" name="文字方塊 51">
            <a:extLst>
              <a:ext uri="{FF2B5EF4-FFF2-40B4-BE49-F238E27FC236}">
                <a16:creationId xmlns:a16="http://schemas.microsoft.com/office/drawing/2014/main" id="{E9E22DE2-9FEA-C093-71D1-ACDEE87EC564}"/>
              </a:ext>
            </a:extLst>
          </p:cNvPr>
          <p:cNvSpPr txBox="1"/>
          <p:nvPr/>
        </p:nvSpPr>
        <p:spPr>
          <a:xfrm>
            <a:off x="3115635" y="3048486"/>
            <a:ext cx="308356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a:ea typeface="新細明體"/>
                <a:cs typeface="+mn-cs"/>
              </a:rPr>
              <a:t>MLP (Multilayer perceptron)</a:t>
            </a:r>
          </a:p>
        </p:txBody>
      </p:sp>
      <p:sp>
        <p:nvSpPr>
          <p:cNvPr id="7" name="矩形 6">
            <a:extLst>
              <a:ext uri="{FF2B5EF4-FFF2-40B4-BE49-F238E27FC236}">
                <a16:creationId xmlns:a16="http://schemas.microsoft.com/office/drawing/2014/main" id="{F137A5F1-57BA-CE64-1649-CCA658CE7DB1}"/>
              </a:ext>
            </a:extLst>
          </p:cNvPr>
          <p:cNvSpPr/>
          <p:nvPr/>
        </p:nvSpPr>
        <p:spPr>
          <a:xfrm>
            <a:off x="7897490" y="5074925"/>
            <a:ext cx="1172329" cy="1507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54" name="文字方塊 53">
            <a:extLst>
              <a:ext uri="{FF2B5EF4-FFF2-40B4-BE49-F238E27FC236}">
                <a16:creationId xmlns:a16="http://schemas.microsoft.com/office/drawing/2014/main" id="{B942FF1F-88F1-DDC0-B105-C45622AD5FF9}"/>
              </a:ext>
            </a:extLst>
          </p:cNvPr>
          <p:cNvSpPr txBox="1"/>
          <p:nvPr/>
        </p:nvSpPr>
        <p:spPr>
          <a:xfrm>
            <a:off x="-33866" y="5761150"/>
            <a:ext cx="92081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Layer normalize</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56" name="文字方塊 55">
            <a:extLst>
              <a:ext uri="{FF2B5EF4-FFF2-40B4-BE49-F238E27FC236}">
                <a16:creationId xmlns:a16="http://schemas.microsoft.com/office/drawing/2014/main" id="{9567EDC3-FD0D-14B1-6F82-A93394512975}"/>
              </a:ext>
            </a:extLst>
          </p:cNvPr>
          <p:cNvSpPr txBox="1"/>
          <p:nvPr/>
        </p:nvSpPr>
        <p:spPr>
          <a:xfrm>
            <a:off x="-62620" y="3223091"/>
            <a:ext cx="10123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TLM block</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5" name="文字方塊 4">
            <a:extLst>
              <a:ext uri="{FF2B5EF4-FFF2-40B4-BE49-F238E27FC236}">
                <a16:creationId xmlns:a16="http://schemas.microsoft.com/office/drawing/2014/main" id="{5BCAD5F2-67DF-B329-0189-E980F4653A6D}"/>
              </a:ext>
            </a:extLst>
          </p:cNvPr>
          <p:cNvSpPr txBox="1"/>
          <p:nvPr/>
        </p:nvSpPr>
        <p:spPr>
          <a:xfrm>
            <a:off x="3846808" y="2729076"/>
            <a:ext cx="23523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FF0000"/>
                </a:solidFill>
                <a:effectLst/>
                <a:uLnTx/>
                <a:uFillTx/>
                <a:latin typeface="Times New Roman"/>
                <a:ea typeface="新細明體"/>
                <a:cs typeface="+mn-cs"/>
              </a:rPr>
              <a:t>Why MLP??  J: Because transformer has no convolution, so it uses MLP instead of convolution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FF0000"/>
                </a:solidFill>
                <a:effectLst/>
                <a:uLnTx/>
                <a:uFillTx/>
                <a:latin typeface="Times New Roman"/>
                <a:ea typeface="新細明體"/>
                <a:cs typeface="+mn-cs"/>
              </a:rPr>
              <a:t>Take many parameters</a:t>
            </a:r>
            <a:endParaRPr kumimoji="0" lang="zh-TW" altLang="en-US" sz="800" b="0" i="0" u="none" strike="noStrike" kern="1200" cap="none" spc="0" normalizeH="0" baseline="0" noProof="0" dirty="0">
              <a:ln>
                <a:noFill/>
              </a:ln>
              <a:solidFill>
                <a:srgbClr val="FF0000"/>
              </a:solidFill>
              <a:effectLst/>
              <a:uLnTx/>
              <a:uFillTx/>
              <a:latin typeface="Times New Roman"/>
              <a:ea typeface="新細明體"/>
              <a:cs typeface="+mn-cs"/>
            </a:endParaRPr>
          </a:p>
        </p:txBody>
      </p:sp>
      <p:sp>
        <p:nvSpPr>
          <p:cNvPr id="12" name="文字方塊 11">
            <a:extLst>
              <a:ext uri="{FF2B5EF4-FFF2-40B4-BE49-F238E27FC236}">
                <a16:creationId xmlns:a16="http://schemas.microsoft.com/office/drawing/2014/main" id="{DDA71D5D-7D50-9244-F0BB-CC64662E8EB4}"/>
              </a:ext>
            </a:extLst>
          </p:cNvPr>
          <p:cNvSpPr txBox="1"/>
          <p:nvPr/>
        </p:nvSpPr>
        <p:spPr>
          <a:xfrm>
            <a:off x="4375489" y="5285828"/>
            <a:ext cx="20440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0000"/>
                </a:solidFill>
                <a:effectLst/>
                <a:uLnTx/>
                <a:uFillTx/>
                <a:latin typeface="Times New Roman"/>
                <a:ea typeface="新細明體"/>
                <a:cs typeface="+mn-cs"/>
              </a:rPr>
              <a:t>家銘：類似於做</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point-wise convolution</a:t>
            </a:r>
            <a:r>
              <a:rPr kumimoji="0" lang="zh-TW" altLang="en-US" sz="1200" b="0" i="0" u="none" strike="noStrike" kern="1200" cap="none" spc="0" normalizeH="0" baseline="0" noProof="0" dirty="0">
                <a:ln>
                  <a:noFill/>
                </a:ln>
                <a:solidFill>
                  <a:srgbClr val="FF0000"/>
                </a:solidFill>
                <a:effectLst/>
                <a:uLnTx/>
                <a:uFillTx/>
                <a:latin typeface="Times New Roman"/>
                <a:ea typeface="新細明體"/>
                <a:cs typeface="+mn-cs"/>
              </a:rPr>
              <a:t>，再萃取的功能</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 </a:t>
            </a:r>
            <a:endParaRPr kumimoji="0" lang="zh-TW" altLang="en-US" sz="1200" b="0" i="0" u="none" strike="noStrike" kern="1200" cap="none" spc="0" normalizeH="0" baseline="0" noProof="0" dirty="0">
              <a:ln>
                <a:noFill/>
              </a:ln>
              <a:solidFill>
                <a:srgbClr val="FF0000"/>
              </a:solidFill>
              <a:effectLst/>
              <a:uLnTx/>
              <a:uFillTx/>
              <a:latin typeface="Times New Roman"/>
              <a:ea typeface="新細明體"/>
              <a:cs typeface="+mn-cs"/>
            </a:endParaRPr>
          </a:p>
        </p:txBody>
      </p:sp>
      <p:sp>
        <p:nvSpPr>
          <p:cNvPr id="17" name="文字方塊 16">
            <a:extLst>
              <a:ext uri="{FF2B5EF4-FFF2-40B4-BE49-F238E27FC236}">
                <a16:creationId xmlns:a16="http://schemas.microsoft.com/office/drawing/2014/main" id="{8F6A5296-AE28-2191-FE3B-CABDA5915229}"/>
              </a:ext>
            </a:extLst>
          </p:cNvPr>
          <p:cNvSpPr txBox="1"/>
          <p:nvPr/>
        </p:nvSpPr>
        <p:spPr>
          <a:xfrm rot="16200000">
            <a:off x="314678" y="1804117"/>
            <a:ext cx="140579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a:ea typeface="新細明體"/>
                <a:cs typeface="+mn-cs"/>
              </a:rPr>
              <a:t>Reshape 2D to 1D</a:t>
            </a:r>
            <a:endParaRPr kumimoji="0" lang="zh-TW" altLang="en-US" sz="1200" b="0" i="0" u="none" strike="noStrike" kern="1200" cap="none" spc="0" normalizeH="0" baseline="0" noProof="0" dirty="0">
              <a:ln>
                <a:noFill/>
              </a:ln>
              <a:solidFill>
                <a:srgbClr val="00B0F0"/>
              </a:solidFill>
              <a:effectLst/>
              <a:uLnTx/>
              <a:uFillTx/>
              <a:latin typeface="Times New Roman"/>
              <a:ea typeface="新細明體"/>
              <a:cs typeface="+mn-cs"/>
            </a:endParaRPr>
          </a:p>
        </p:txBody>
      </p:sp>
      <p:sp>
        <p:nvSpPr>
          <p:cNvPr id="18" name="文字方塊 17">
            <a:extLst>
              <a:ext uri="{FF2B5EF4-FFF2-40B4-BE49-F238E27FC236}">
                <a16:creationId xmlns:a16="http://schemas.microsoft.com/office/drawing/2014/main" id="{79075DD6-02BA-F190-E9BA-126A195E054A}"/>
              </a:ext>
            </a:extLst>
          </p:cNvPr>
          <p:cNvSpPr txBox="1"/>
          <p:nvPr/>
        </p:nvSpPr>
        <p:spPr>
          <a:xfrm>
            <a:off x="6862410" y="2187684"/>
            <a:ext cx="84124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Layer Norm</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9" name="文字方塊 18">
            <a:extLst>
              <a:ext uri="{FF2B5EF4-FFF2-40B4-BE49-F238E27FC236}">
                <a16:creationId xmlns:a16="http://schemas.microsoft.com/office/drawing/2014/main" id="{AB4581C4-EF28-7D0C-F49E-1D99B32F092F}"/>
              </a:ext>
            </a:extLst>
          </p:cNvPr>
          <p:cNvSpPr txBox="1"/>
          <p:nvPr/>
        </p:nvSpPr>
        <p:spPr>
          <a:xfrm>
            <a:off x="6806207" y="1155403"/>
            <a:ext cx="84124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Layer Norm</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0" name="文字方塊 19">
            <a:extLst>
              <a:ext uri="{FF2B5EF4-FFF2-40B4-BE49-F238E27FC236}">
                <a16:creationId xmlns:a16="http://schemas.microsoft.com/office/drawing/2014/main" id="{D6F811C2-BB3A-B2C4-EEBE-4FFE0D42B33E}"/>
              </a:ext>
            </a:extLst>
          </p:cNvPr>
          <p:cNvSpPr txBox="1"/>
          <p:nvPr/>
        </p:nvSpPr>
        <p:spPr>
          <a:xfrm>
            <a:off x="5053328" y="3370909"/>
            <a:ext cx="867429" cy="184666"/>
          </a:xfrm>
          <a:prstGeom prst="rect">
            <a:avLst/>
          </a:prstGeom>
          <a:noFill/>
        </p:spPr>
        <p:txBody>
          <a:bodyPr wrap="square" rtlCol="0">
            <a:spAutoFit/>
          </a:bodyPr>
          <a:lstStyle/>
          <a:p>
            <a:r>
              <a:rPr lang="en-US" altLang="zh-TW" sz="600" dirty="0"/>
              <a:t>MLP: FC+GELU+FC</a:t>
            </a:r>
            <a:endParaRPr lang="zh-TW" altLang="en-US" sz="600" dirty="0"/>
          </a:p>
        </p:txBody>
      </p:sp>
      <p:sp>
        <p:nvSpPr>
          <p:cNvPr id="21" name="文字方塊 20">
            <a:extLst>
              <a:ext uri="{FF2B5EF4-FFF2-40B4-BE49-F238E27FC236}">
                <a16:creationId xmlns:a16="http://schemas.microsoft.com/office/drawing/2014/main" id="{69F2E4E4-2863-B8A0-7DB4-76EB3EDD3C0A}"/>
              </a:ext>
            </a:extLst>
          </p:cNvPr>
          <p:cNvSpPr txBox="1"/>
          <p:nvPr/>
        </p:nvSpPr>
        <p:spPr>
          <a:xfrm>
            <a:off x="8033598" y="998305"/>
            <a:ext cx="867429" cy="184666"/>
          </a:xfrm>
          <a:prstGeom prst="rect">
            <a:avLst/>
          </a:prstGeom>
          <a:noFill/>
        </p:spPr>
        <p:txBody>
          <a:bodyPr wrap="square" rtlCol="0">
            <a:spAutoFit/>
          </a:bodyPr>
          <a:lstStyle/>
          <a:p>
            <a:r>
              <a:rPr lang="en-US" altLang="zh-TW" sz="600" dirty="0"/>
              <a:t>MLP: FC+GELU+FC</a:t>
            </a:r>
            <a:endParaRPr lang="zh-TW" altLang="en-US" sz="600" dirty="0"/>
          </a:p>
        </p:txBody>
      </p:sp>
      <p:sp>
        <p:nvSpPr>
          <p:cNvPr id="22" name="文字方塊 21">
            <a:extLst>
              <a:ext uri="{FF2B5EF4-FFF2-40B4-BE49-F238E27FC236}">
                <a16:creationId xmlns:a16="http://schemas.microsoft.com/office/drawing/2014/main" id="{872DFADA-D575-A97D-3734-1004EB890544}"/>
              </a:ext>
            </a:extLst>
          </p:cNvPr>
          <p:cNvSpPr txBox="1"/>
          <p:nvPr/>
        </p:nvSpPr>
        <p:spPr>
          <a:xfrm>
            <a:off x="6744996" y="996356"/>
            <a:ext cx="867429" cy="184666"/>
          </a:xfrm>
          <a:prstGeom prst="rect">
            <a:avLst/>
          </a:prstGeom>
          <a:noFill/>
        </p:spPr>
        <p:txBody>
          <a:bodyPr wrap="square" rtlCol="0">
            <a:spAutoFit/>
          </a:bodyPr>
          <a:lstStyle/>
          <a:p>
            <a:r>
              <a:rPr lang="en-US" altLang="zh-TW" sz="600" dirty="0"/>
              <a:t>MLP: FC+GELU+FC</a:t>
            </a:r>
            <a:endParaRPr lang="zh-TW" altLang="en-US" sz="600" dirty="0"/>
          </a:p>
        </p:txBody>
      </p:sp>
      <p:sp>
        <p:nvSpPr>
          <p:cNvPr id="23" name="文字方塊 22">
            <a:extLst>
              <a:ext uri="{FF2B5EF4-FFF2-40B4-BE49-F238E27FC236}">
                <a16:creationId xmlns:a16="http://schemas.microsoft.com/office/drawing/2014/main" id="{CD92BE5A-EC11-EF53-DA58-8D3E500F2455}"/>
              </a:ext>
            </a:extLst>
          </p:cNvPr>
          <p:cNvSpPr txBox="1"/>
          <p:nvPr/>
        </p:nvSpPr>
        <p:spPr>
          <a:xfrm>
            <a:off x="1853359" y="4092316"/>
            <a:ext cx="867429" cy="184666"/>
          </a:xfrm>
          <a:prstGeom prst="rect">
            <a:avLst/>
          </a:prstGeom>
          <a:noFill/>
        </p:spPr>
        <p:txBody>
          <a:bodyPr wrap="square" rtlCol="0">
            <a:spAutoFit/>
          </a:bodyPr>
          <a:lstStyle/>
          <a:p>
            <a:r>
              <a:rPr lang="en-US" altLang="zh-TW" sz="600" dirty="0"/>
              <a:t>MLP: FC+GELU+FC</a:t>
            </a:r>
            <a:endParaRPr lang="zh-TW" altLang="en-US" sz="600" dirty="0"/>
          </a:p>
        </p:txBody>
      </p:sp>
      <p:sp>
        <p:nvSpPr>
          <p:cNvPr id="24" name="文字方塊 23">
            <a:extLst>
              <a:ext uri="{FF2B5EF4-FFF2-40B4-BE49-F238E27FC236}">
                <a16:creationId xmlns:a16="http://schemas.microsoft.com/office/drawing/2014/main" id="{FFA1EEA0-5C44-6287-7F46-29289EB69117}"/>
              </a:ext>
            </a:extLst>
          </p:cNvPr>
          <p:cNvSpPr txBox="1"/>
          <p:nvPr/>
        </p:nvSpPr>
        <p:spPr>
          <a:xfrm>
            <a:off x="406346" y="4103170"/>
            <a:ext cx="867429" cy="184666"/>
          </a:xfrm>
          <a:prstGeom prst="rect">
            <a:avLst/>
          </a:prstGeom>
          <a:noFill/>
        </p:spPr>
        <p:txBody>
          <a:bodyPr wrap="square" rtlCol="0">
            <a:spAutoFit/>
          </a:bodyPr>
          <a:lstStyle/>
          <a:p>
            <a:r>
              <a:rPr lang="en-US" altLang="zh-TW" sz="600" dirty="0"/>
              <a:t>MLP: FC+GELU+FC</a:t>
            </a:r>
            <a:endParaRPr lang="zh-TW" altLang="en-US" sz="600" dirty="0"/>
          </a:p>
        </p:txBody>
      </p:sp>
      <p:sp>
        <p:nvSpPr>
          <p:cNvPr id="25" name="文字方塊 24">
            <a:extLst>
              <a:ext uri="{FF2B5EF4-FFF2-40B4-BE49-F238E27FC236}">
                <a16:creationId xmlns:a16="http://schemas.microsoft.com/office/drawing/2014/main" id="{F66DEDB9-1ACE-1F96-697E-E61525F9DBA3}"/>
              </a:ext>
            </a:extLst>
          </p:cNvPr>
          <p:cNvSpPr txBox="1"/>
          <p:nvPr/>
        </p:nvSpPr>
        <p:spPr>
          <a:xfrm>
            <a:off x="-62085" y="3085731"/>
            <a:ext cx="209304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Transformer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Layer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Module (</a:t>
            </a:r>
            <a:r>
              <a:rPr kumimoji="0" lang="en-US" altLang="zh-TW" sz="1000" b="1" i="0" u="none" strike="noStrike" kern="1200" cap="none" spc="0" normalizeH="0" baseline="0" noProof="0" dirty="0">
                <a:ln>
                  <a:noFill/>
                </a:ln>
                <a:solidFill>
                  <a:srgbClr val="FF0000"/>
                </a:solidFill>
                <a:effectLst/>
                <a:uLnTx/>
                <a:uFillTx/>
                <a:latin typeface="Times New Roman"/>
                <a:ea typeface="新細明體"/>
                <a:cs typeface="+mn-cs"/>
              </a:rPr>
              <a:t>TLM</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6" name="文字方塊 25">
            <a:extLst>
              <a:ext uri="{FF2B5EF4-FFF2-40B4-BE49-F238E27FC236}">
                <a16:creationId xmlns:a16="http://schemas.microsoft.com/office/drawing/2014/main" id="{26D18470-23F8-82A6-2CBD-E1D6AE71F9CF}"/>
              </a:ext>
            </a:extLst>
          </p:cNvPr>
          <p:cNvSpPr txBox="1"/>
          <p:nvPr/>
        </p:nvSpPr>
        <p:spPr>
          <a:xfrm>
            <a:off x="5222767" y="32621"/>
            <a:ext cx="1326876" cy="707886"/>
          </a:xfrm>
          <a:prstGeom prst="rect">
            <a:avLst/>
          </a:prstGeom>
          <a:noFill/>
          <a:ln w="28575">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後面會加上 </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FC/MLP </a:t>
            </a: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來進行分類</a:t>
            </a:r>
            <a:endPar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a:t>
            </a: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或可當成 </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R-CNN</a:t>
            </a: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的 </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Backbone)</a:t>
            </a:r>
          </a:p>
        </p:txBody>
      </p:sp>
      <p:cxnSp>
        <p:nvCxnSpPr>
          <p:cNvPr id="27" name="直線單箭頭接點 26">
            <a:extLst>
              <a:ext uri="{FF2B5EF4-FFF2-40B4-BE49-F238E27FC236}">
                <a16:creationId xmlns:a16="http://schemas.microsoft.com/office/drawing/2014/main" id="{70EED3AB-CB08-DA29-C287-29732B3EAE8F}"/>
              </a:ext>
            </a:extLst>
          </p:cNvPr>
          <p:cNvCxnSpPr/>
          <p:nvPr/>
        </p:nvCxnSpPr>
        <p:spPr>
          <a:xfrm flipH="1" flipV="1">
            <a:off x="6499451" y="729992"/>
            <a:ext cx="0" cy="1263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AC09F6BD-BAEA-C1A9-CE58-C8ADA8545E9C}"/>
              </a:ext>
            </a:extLst>
          </p:cNvPr>
          <p:cNvSpPr txBox="1"/>
          <p:nvPr/>
        </p:nvSpPr>
        <p:spPr>
          <a:xfrm>
            <a:off x="6756632" y="201938"/>
            <a:ext cx="209304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Transformer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Layer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Module (</a:t>
            </a:r>
            <a:r>
              <a:rPr kumimoji="0" lang="en-US" altLang="zh-TW" sz="1000" b="1" i="0" u="none" strike="noStrike" kern="1200" cap="none" spc="0" normalizeH="0" baseline="0" noProof="0" dirty="0">
                <a:ln>
                  <a:noFill/>
                </a:ln>
                <a:solidFill>
                  <a:srgbClr val="FF0000"/>
                </a:solidFill>
                <a:effectLst/>
                <a:uLnTx/>
                <a:uFillTx/>
                <a:latin typeface="Times New Roman"/>
                <a:ea typeface="新細明體"/>
                <a:cs typeface="+mn-cs"/>
              </a:rPr>
              <a:t>TLM</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32" name="文字方塊 31">
            <a:extLst>
              <a:ext uri="{FF2B5EF4-FFF2-40B4-BE49-F238E27FC236}">
                <a16:creationId xmlns:a16="http://schemas.microsoft.com/office/drawing/2014/main" id="{189C2E9E-D2B7-4A2A-2DB0-A790ECB166E6}"/>
              </a:ext>
            </a:extLst>
          </p:cNvPr>
          <p:cNvSpPr txBox="1"/>
          <p:nvPr/>
        </p:nvSpPr>
        <p:spPr>
          <a:xfrm>
            <a:off x="1173298" y="1232144"/>
            <a:ext cx="272311" cy="276999"/>
          </a:xfrm>
          <a:prstGeom prst="rect">
            <a:avLst/>
          </a:prstGeom>
          <a:noFill/>
        </p:spPr>
        <p:txBody>
          <a:bodyPr wrap="square" rtlCol="0">
            <a:spAutoFit/>
          </a:bodyPr>
          <a:lstStyle/>
          <a:p>
            <a:r>
              <a:rPr lang="en-US" altLang="zh-TW" sz="1200" i="1" dirty="0"/>
              <a:t>W</a:t>
            </a:r>
            <a:endParaRPr lang="zh-TW" altLang="en-US" sz="1200" i="1" dirty="0"/>
          </a:p>
        </p:txBody>
      </p:sp>
    </p:spTree>
    <p:extLst>
      <p:ext uri="{BB962C8B-B14F-4D97-AF65-F5344CB8AC3E}">
        <p14:creationId xmlns:p14="http://schemas.microsoft.com/office/powerpoint/2010/main" val="1273765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矩形 491">
            <a:extLst>
              <a:ext uri="{FF2B5EF4-FFF2-40B4-BE49-F238E27FC236}">
                <a16:creationId xmlns:a16="http://schemas.microsoft.com/office/drawing/2014/main" id="{DC0A943B-5DC5-AB3E-92D4-88C051147357}"/>
              </a:ext>
            </a:extLst>
          </p:cNvPr>
          <p:cNvSpPr/>
          <p:nvPr/>
        </p:nvSpPr>
        <p:spPr>
          <a:xfrm rot="16200000">
            <a:off x="3480164" y="4198124"/>
            <a:ext cx="173076" cy="212241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5" name="文本框 4">
            <a:extLst>
              <a:ext uri="{FF2B5EF4-FFF2-40B4-BE49-F238E27FC236}">
                <a16:creationId xmlns:a16="http://schemas.microsoft.com/office/drawing/2014/main" id="{718A2D22-A8F8-4363-88E4-29ECB905AF60}"/>
              </a:ext>
            </a:extLst>
          </p:cNvPr>
          <p:cNvSpPr txBox="1"/>
          <p:nvPr/>
        </p:nvSpPr>
        <p:spPr>
          <a:xfrm>
            <a:off x="-46984" y="12245"/>
            <a:ext cx="818253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.2.4 </a:t>
            </a:r>
            <a:r>
              <a:rPr kumimoji="0" lang="en-US" altLang="zh-CN" sz="20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Modified RGB-D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Swin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Transformer (1/3-2/2) </a:t>
            </a:r>
            <a:endPar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9" name="Slide Number Placeholder 3">
            <a:extLst>
              <a:ext uri="{FF2B5EF4-FFF2-40B4-BE49-F238E27FC236}">
                <a16:creationId xmlns:a16="http://schemas.microsoft.com/office/drawing/2014/main" id="{5F8F929C-FBE8-0193-EA1B-3F5898C84CF0}"/>
              </a:ext>
            </a:extLst>
          </p:cNvPr>
          <p:cNvSpPr>
            <a:spLocks noGrp="1"/>
          </p:cNvSpPr>
          <p:nvPr>
            <p:ph type="sldNum" sz="quarter" idx="12"/>
          </p:nvPr>
        </p:nvSpPr>
        <p:spPr>
          <a:xfrm>
            <a:off x="6972300" y="6524864"/>
            <a:ext cx="2057400" cy="33948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885E3-3F84-4F40-B397-9C9A9F3F99B9}" type="slidenum">
              <a:rPr kumimoji="0" lang="zh-TW"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22DDC0A1-C7C8-4BA4-F62D-926ED3B751A3}"/>
              </a:ext>
            </a:extLst>
          </p:cNvPr>
          <p:cNvSpPr txBox="1"/>
          <p:nvPr/>
        </p:nvSpPr>
        <p:spPr>
          <a:xfrm>
            <a:off x="2659565" y="6369778"/>
            <a:ext cx="57847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640</a:t>
            </a:r>
          </a:p>
        </p:txBody>
      </p:sp>
      <p:sp>
        <p:nvSpPr>
          <p:cNvPr id="11" name="矩形 10">
            <a:extLst>
              <a:ext uri="{FF2B5EF4-FFF2-40B4-BE49-F238E27FC236}">
                <a16:creationId xmlns:a16="http://schemas.microsoft.com/office/drawing/2014/main" id="{2BEF4A76-2C80-51F2-41C1-E76681D7FF13}"/>
              </a:ext>
            </a:extLst>
          </p:cNvPr>
          <p:cNvSpPr/>
          <p:nvPr/>
        </p:nvSpPr>
        <p:spPr>
          <a:xfrm>
            <a:off x="4067383" y="5415023"/>
            <a:ext cx="25244" cy="173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文字方塊 11">
            <a:extLst>
              <a:ext uri="{FF2B5EF4-FFF2-40B4-BE49-F238E27FC236}">
                <a16:creationId xmlns:a16="http://schemas.microsoft.com/office/drawing/2014/main" id="{697FC9D2-B3E2-1A2C-D1AC-A964B448807B}"/>
              </a:ext>
            </a:extLst>
          </p:cNvPr>
          <p:cNvSpPr txBox="1"/>
          <p:nvPr/>
        </p:nvSpPr>
        <p:spPr>
          <a:xfrm>
            <a:off x="2646288" y="6518255"/>
            <a:ext cx="61339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480</a:t>
            </a: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2F5982C9-D062-E27E-30AD-93B11417293E}"/>
                  </a:ext>
                </a:extLst>
              </p:cNvPr>
              <p:cNvSpPr txBox="1"/>
              <p:nvPr/>
            </p:nvSpPr>
            <p:spPr>
              <a:xfrm>
                <a:off x="2232773" y="6154344"/>
                <a:ext cx="619135" cy="26693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𝑅𝐺𝐵</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3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oMath>
                </a14:m>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hannel</a:t>
                </a:r>
              </a:p>
            </p:txBody>
          </p:sp>
        </mc:Choice>
        <mc:Fallback xmlns="">
          <p:sp>
            <p:nvSpPr>
              <p:cNvPr id="13" name="文字方塊 12">
                <a:extLst>
                  <a:ext uri="{FF2B5EF4-FFF2-40B4-BE49-F238E27FC236}">
                    <a16:creationId xmlns:a16="http://schemas.microsoft.com/office/drawing/2014/main" id="{2F5982C9-D062-E27E-30AD-93B11417293E}"/>
                  </a:ext>
                </a:extLst>
              </p:cNvPr>
              <p:cNvSpPr txBox="1">
                <a:spLocks noRot="1" noChangeAspect="1" noMove="1" noResize="1" noEditPoints="1" noAdjustHandles="1" noChangeArrowheads="1" noChangeShapeType="1" noTextEdit="1"/>
              </p:cNvSpPr>
              <p:nvPr/>
            </p:nvSpPr>
            <p:spPr>
              <a:xfrm>
                <a:off x="2232773" y="6154344"/>
                <a:ext cx="619135" cy="266933"/>
              </a:xfrm>
              <a:prstGeom prst="rect">
                <a:avLst/>
              </a:prstGeom>
              <a:blipFill>
                <a:blip r:embed="rId3"/>
                <a:stretch>
                  <a:fillRect t="-2326" r="-79412" b="-23256"/>
                </a:stretch>
              </a:blipFill>
            </p:spPr>
            <p:txBody>
              <a:bodyPr/>
              <a:lstStyle/>
              <a:p>
                <a:r>
                  <a:rPr lang="en-US">
                    <a:noFill/>
                  </a:rPr>
                  <a:t> </a:t>
                </a:r>
              </a:p>
            </p:txBody>
          </p:sp>
        </mc:Fallback>
      </mc:AlternateContent>
      <p:sp>
        <p:nvSpPr>
          <p:cNvPr id="20" name="文字方塊 19">
            <a:extLst>
              <a:ext uri="{FF2B5EF4-FFF2-40B4-BE49-F238E27FC236}">
                <a16:creationId xmlns:a16="http://schemas.microsoft.com/office/drawing/2014/main" id="{E872D635-830A-F386-693C-F36059661463}"/>
              </a:ext>
            </a:extLst>
          </p:cNvPr>
          <p:cNvSpPr txBox="1"/>
          <p:nvPr/>
        </p:nvSpPr>
        <p:spPr>
          <a:xfrm>
            <a:off x="5463080" y="6385564"/>
            <a:ext cx="57847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640</a:t>
            </a:r>
          </a:p>
        </p:txBody>
      </p:sp>
      <p:sp>
        <p:nvSpPr>
          <p:cNvPr id="22" name="文字方塊 21">
            <a:extLst>
              <a:ext uri="{FF2B5EF4-FFF2-40B4-BE49-F238E27FC236}">
                <a16:creationId xmlns:a16="http://schemas.microsoft.com/office/drawing/2014/main" id="{750BDFA1-FE2C-D6EA-3F60-C81C3509B9AF}"/>
              </a:ext>
            </a:extLst>
          </p:cNvPr>
          <p:cNvSpPr txBox="1"/>
          <p:nvPr/>
        </p:nvSpPr>
        <p:spPr>
          <a:xfrm>
            <a:off x="5449803" y="6581001"/>
            <a:ext cx="61339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480</a:t>
            </a: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E38D31AB-9A8C-FE84-1A40-15A60E2F2B39}"/>
                  </a:ext>
                </a:extLst>
              </p:cNvPr>
              <p:cNvSpPr txBox="1"/>
              <p:nvPr/>
            </p:nvSpPr>
            <p:spPr>
              <a:xfrm>
                <a:off x="5139874" y="6156539"/>
                <a:ext cx="578277" cy="26693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𝑐h𝑎𝑛𝑛𝑒𝑙</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文字方塊 22">
                <a:extLst>
                  <a:ext uri="{FF2B5EF4-FFF2-40B4-BE49-F238E27FC236}">
                    <a16:creationId xmlns:a16="http://schemas.microsoft.com/office/drawing/2014/main" id="{E38D31AB-9A8C-FE84-1A40-15A60E2F2B39}"/>
                  </a:ext>
                </a:extLst>
              </p:cNvPr>
              <p:cNvSpPr txBox="1">
                <a:spLocks noRot="1" noChangeAspect="1" noMove="1" noResize="1" noEditPoints="1" noAdjustHandles="1" noChangeArrowheads="1" noChangeShapeType="1" noTextEdit="1"/>
              </p:cNvSpPr>
              <p:nvPr/>
            </p:nvSpPr>
            <p:spPr>
              <a:xfrm>
                <a:off x="5139874" y="6156539"/>
                <a:ext cx="578277" cy="266933"/>
              </a:xfrm>
              <a:prstGeom prst="rect">
                <a:avLst/>
              </a:prstGeom>
              <a:blipFill>
                <a:blip r:embed="rId4"/>
                <a:stretch>
                  <a:fillRect r="-67368"/>
                </a:stretch>
              </a:blipFill>
            </p:spPr>
            <p:txBody>
              <a:bodyPr/>
              <a:lstStyle/>
              <a:p>
                <a:r>
                  <a:rPr lang="en-US">
                    <a:noFill/>
                  </a:rPr>
                  <a:t> </a:t>
                </a:r>
              </a:p>
            </p:txBody>
          </p:sp>
        </mc:Fallback>
      </mc:AlternateContent>
      <p:cxnSp>
        <p:nvCxnSpPr>
          <p:cNvPr id="43" name="直線單箭頭接點 42">
            <a:extLst>
              <a:ext uri="{FF2B5EF4-FFF2-40B4-BE49-F238E27FC236}">
                <a16:creationId xmlns:a16="http://schemas.microsoft.com/office/drawing/2014/main" id="{3E8B4A43-5B1B-49C8-9E7F-2C5C19A9BF9C}"/>
              </a:ext>
            </a:extLst>
          </p:cNvPr>
          <p:cNvCxnSpPr>
            <a:cxnSpLocks/>
          </p:cNvCxnSpPr>
          <p:nvPr/>
        </p:nvCxnSpPr>
        <p:spPr>
          <a:xfrm flipH="1">
            <a:off x="4153161" y="6115968"/>
            <a:ext cx="654275"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06713E9E-E233-F815-1928-0002087D7842}"/>
                  </a:ext>
                </a:extLst>
              </p:cNvPr>
              <p:cNvSpPr txBox="1"/>
              <p:nvPr/>
            </p:nvSpPr>
            <p:spPr>
              <a:xfrm>
                <a:off x="4542388" y="5557698"/>
                <a:ext cx="104079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160</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120</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d>
                        <m:dPr>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e>
                      </m:d>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oMath>
                  </m:oMathPara>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文字方塊 43">
                <a:extLst>
                  <a:ext uri="{FF2B5EF4-FFF2-40B4-BE49-F238E27FC236}">
                    <a16:creationId xmlns:a16="http://schemas.microsoft.com/office/drawing/2014/main" id="{06713E9E-E233-F815-1928-0002087D7842}"/>
                  </a:ext>
                </a:extLst>
              </p:cNvPr>
              <p:cNvSpPr txBox="1">
                <a:spLocks noRot="1" noChangeAspect="1" noMove="1" noResize="1" noEditPoints="1" noAdjustHandles="1" noChangeArrowheads="1" noChangeShapeType="1" noTextEdit="1"/>
              </p:cNvSpPr>
              <p:nvPr/>
            </p:nvSpPr>
            <p:spPr>
              <a:xfrm>
                <a:off x="4542388" y="5557698"/>
                <a:ext cx="1040798" cy="215444"/>
              </a:xfrm>
              <a:prstGeom prst="rect">
                <a:avLst/>
              </a:prstGeom>
              <a:blipFill>
                <a:blip r:embed="rId5"/>
                <a:stretch>
                  <a:fillRect/>
                </a:stretch>
              </a:blipFill>
            </p:spPr>
            <p:txBody>
              <a:bodyPr/>
              <a:lstStyle/>
              <a:p>
                <a:r>
                  <a:rPr lang="zh-TW" altLang="en-US">
                    <a:noFill/>
                  </a:rPr>
                  <a:t> </a:t>
                </a:r>
              </a:p>
            </p:txBody>
          </p:sp>
        </mc:Fallback>
      </mc:AlternateContent>
      <p:cxnSp>
        <p:nvCxnSpPr>
          <p:cNvPr id="45" name="直線單箭頭接點 44">
            <a:extLst>
              <a:ext uri="{FF2B5EF4-FFF2-40B4-BE49-F238E27FC236}">
                <a16:creationId xmlns:a16="http://schemas.microsoft.com/office/drawing/2014/main" id="{A2DD1A95-DEF1-B922-DDDE-0AD7E12D8D66}"/>
              </a:ext>
            </a:extLst>
          </p:cNvPr>
          <p:cNvCxnSpPr>
            <a:cxnSpLocks/>
          </p:cNvCxnSpPr>
          <p:nvPr/>
        </p:nvCxnSpPr>
        <p:spPr>
          <a:xfrm flipH="1" flipV="1">
            <a:off x="3709529" y="5373715"/>
            <a:ext cx="874983"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C4A4DF28-C955-993A-5FB5-9F13DF9E0B4D}"/>
                  </a:ext>
                </a:extLst>
              </p:cNvPr>
              <p:cNvSpPr txBox="1"/>
              <p:nvPr/>
            </p:nvSpPr>
            <p:spPr>
              <a:xfrm>
                <a:off x="4548889" y="4974882"/>
                <a:ext cx="86587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160</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120</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(96</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oMath>
                  </m:oMathPara>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文字方塊 45">
                <a:extLst>
                  <a:ext uri="{FF2B5EF4-FFF2-40B4-BE49-F238E27FC236}">
                    <a16:creationId xmlns:a16="http://schemas.microsoft.com/office/drawing/2014/main" id="{C4A4DF28-C955-993A-5FB5-9F13DF9E0B4D}"/>
                  </a:ext>
                </a:extLst>
              </p:cNvPr>
              <p:cNvSpPr txBox="1">
                <a:spLocks noRot="1" noChangeAspect="1" noMove="1" noResize="1" noEditPoints="1" noAdjustHandles="1" noChangeArrowheads="1" noChangeShapeType="1" noTextEdit="1"/>
              </p:cNvSpPr>
              <p:nvPr/>
            </p:nvSpPr>
            <p:spPr>
              <a:xfrm>
                <a:off x="4548889" y="4974882"/>
                <a:ext cx="865878" cy="215444"/>
              </a:xfrm>
              <a:prstGeom prst="rect">
                <a:avLst/>
              </a:prstGeom>
              <a:blipFill>
                <a:blip r:embed="rId6"/>
                <a:stretch>
                  <a:fillRect b="-2857"/>
                </a:stretch>
              </a:blipFill>
            </p:spPr>
            <p:txBody>
              <a:bodyPr/>
              <a:lstStyle/>
              <a:p>
                <a:r>
                  <a:rPr lang="zh-TW" altLang="en-US">
                    <a:noFill/>
                  </a:rPr>
                  <a:t> </a:t>
                </a:r>
              </a:p>
            </p:txBody>
          </p:sp>
        </mc:Fallback>
      </mc:AlternateContent>
      <p:cxnSp>
        <p:nvCxnSpPr>
          <p:cNvPr id="47" name="直線單箭頭接點 46">
            <a:extLst>
              <a:ext uri="{FF2B5EF4-FFF2-40B4-BE49-F238E27FC236}">
                <a16:creationId xmlns:a16="http://schemas.microsoft.com/office/drawing/2014/main" id="{0ABF07DD-7AB8-E005-296E-C152D2063975}"/>
              </a:ext>
            </a:extLst>
          </p:cNvPr>
          <p:cNvCxnSpPr>
            <a:cxnSpLocks/>
          </p:cNvCxnSpPr>
          <p:nvPr/>
        </p:nvCxnSpPr>
        <p:spPr>
          <a:xfrm flipH="1" flipV="1">
            <a:off x="3689553" y="5064629"/>
            <a:ext cx="873303"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BD5FE9D-1C75-091E-4490-4ED433DC88F7}"/>
              </a:ext>
            </a:extLst>
          </p:cNvPr>
          <p:cNvCxnSpPr>
            <a:cxnSpLocks/>
          </p:cNvCxnSpPr>
          <p:nvPr/>
        </p:nvCxnSpPr>
        <p:spPr>
          <a:xfrm>
            <a:off x="5449140" y="5666152"/>
            <a:ext cx="97178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6E48F671-FD0D-797C-25F0-F93194DE584C}"/>
              </a:ext>
            </a:extLst>
          </p:cNvPr>
          <p:cNvCxnSpPr>
            <a:cxnSpLocks/>
          </p:cNvCxnSpPr>
          <p:nvPr/>
        </p:nvCxnSpPr>
        <p:spPr>
          <a:xfrm flipV="1">
            <a:off x="5549281" y="5041430"/>
            <a:ext cx="802590" cy="106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6D77749C-58D4-951F-D139-C510E45D67D4}"/>
              </a:ext>
            </a:extLst>
          </p:cNvPr>
          <p:cNvCxnSpPr>
            <a:cxnSpLocks/>
          </p:cNvCxnSpPr>
          <p:nvPr/>
        </p:nvCxnSpPr>
        <p:spPr>
          <a:xfrm>
            <a:off x="5242607" y="6118775"/>
            <a:ext cx="765693"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图片 211">
            <a:extLst>
              <a:ext uri="{FF2B5EF4-FFF2-40B4-BE49-F238E27FC236}">
                <a16:creationId xmlns:a16="http://schemas.microsoft.com/office/drawing/2014/main" id="{FB5CA6AE-F2FC-8160-8B92-C45442F60575}"/>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3262984" y="5983789"/>
            <a:ext cx="898354" cy="781060"/>
          </a:xfrm>
          <a:prstGeom prst="rect">
            <a:avLst/>
          </a:prstGeom>
        </p:spPr>
      </p:pic>
      <p:pic>
        <p:nvPicPr>
          <p:cNvPr id="68" name="图片 212">
            <a:extLst>
              <a:ext uri="{FF2B5EF4-FFF2-40B4-BE49-F238E27FC236}">
                <a16:creationId xmlns:a16="http://schemas.microsoft.com/office/drawing/2014/main" id="{79E7BDED-6B02-19ED-5FF8-FD5A3FD8E882}"/>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6063379" y="6007062"/>
            <a:ext cx="898354" cy="781060"/>
          </a:xfrm>
          <a:prstGeom prst="rect">
            <a:avLst/>
          </a:prstGeom>
        </p:spPr>
      </p:pic>
      <p:sp>
        <p:nvSpPr>
          <p:cNvPr id="78" name="文本框 258">
            <a:extLst>
              <a:ext uri="{FF2B5EF4-FFF2-40B4-BE49-F238E27FC236}">
                <a16:creationId xmlns:a16="http://schemas.microsoft.com/office/drawing/2014/main" id="{95591097-70C9-AE34-491A-6E94E4653F1C}"/>
              </a:ext>
            </a:extLst>
          </p:cNvPr>
          <p:cNvSpPr txBox="1"/>
          <p:nvPr/>
        </p:nvSpPr>
        <p:spPr>
          <a:xfrm>
            <a:off x="370694" y="5897608"/>
            <a:ext cx="1236622" cy="430887"/>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0) Input RGB+DDD Images</a:t>
            </a:r>
            <a:endParaRPr kumimoji="0" lang="zh-CN" altLang="en-US"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80" name="文本框 260">
            <a:extLst>
              <a:ext uri="{FF2B5EF4-FFF2-40B4-BE49-F238E27FC236}">
                <a16:creationId xmlns:a16="http://schemas.microsoft.com/office/drawing/2014/main" id="{CC013747-5E35-AC41-EA34-2FFA276AC237}"/>
              </a:ext>
            </a:extLst>
          </p:cNvPr>
          <p:cNvSpPr txBox="1"/>
          <p:nvPr/>
        </p:nvSpPr>
        <p:spPr>
          <a:xfrm>
            <a:off x="461345" y="1915928"/>
            <a:ext cx="1979223" cy="1107996"/>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00B0F0"/>
                </a:solidFill>
                <a:latin typeface="Times" panose="02020603050405020304" pitchFamily="18" charset="0"/>
                <a:ea typeface="標楷體" panose="03000509000000000000" pitchFamily="65" charset="-120"/>
                <a:cs typeface="Times" panose="02020603050405020304" pitchFamily="18" charset="0"/>
              </a:rPr>
              <a:t>3</a:t>
            </a: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 Decoder:</a:t>
            </a:r>
          </a:p>
          <a:p>
            <a:pPr marL="403225"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Feature Extraction Using </a:t>
            </a:r>
            <a:r>
              <a:rPr kumimoji="0" lang="en-US" altLang="zh-CN" sz="1100" b="0" i="0" u="none" strike="noStrike" kern="1200" cap="none" spc="0" normalizeH="0" baseline="0" noProof="0" dirty="0" err="1">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Swin</a:t>
            </a: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 Transformer </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a:t>
            </a:r>
          </a:p>
          <a:p>
            <a:pPr marL="403225"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CN" sz="1100" b="0" i="0" u="none" strike="noStrike" kern="1200" cap="none" spc="0" normalizeH="0" baseline="0" noProof="0" dirty="0" err="1">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Upsampling</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 Using </a:t>
            </a: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Patch Expanding</a:t>
            </a:r>
            <a:endParaRPr kumimoji="0" lang="zh-CN" altLang="en-US"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81" name="文本框 259">
            <a:extLst>
              <a:ext uri="{FF2B5EF4-FFF2-40B4-BE49-F238E27FC236}">
                <a16:creationId xmlns:a16="http://schemas.microsoft.com/office/drawing/2014/main" id="{658CEE55-DC60-34E6-645D-E2BDB0C372CF}"/>
              </a:ext>
            </a:extLst>
          </p:cNvPr>
          <p:cNvSpPr txBox="1"/>
          <p:nvPr/>
        </p:nvSpPr>
        <p:spPr>
          <a:xfrm>
            <a:off x="453549" y="3815665"/>
            <a:ext cx="1990761" cy="938719"/>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lang="en-US" altLang="zh-CN" sz="1100" dirty="0">
                <a:solidFill>
                  <a:prstClr val="black"/>
                </a:solidFill>
                <a:latin typeface="Times" panose="02020603050405020304" pitchFamily="18" charset="0"/>
                <a:ea typeface="標楷體" panose="03000509000000000000" pitchFamily="65" charset="-120"/>
                <a:cs typeface="Times" panose="02020603050405020304" pitchFamily="18" charset="0"/>
              </a:rPr>
              <a:t>2.1</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 Encoder:</a:t>
            </a:r>
          </a:p>
          <a:p>
            <a:pPr marL="403225"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Feature Extraction using </a:t>
            </a: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Swin Transformer </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 </a:t>
            </a:r>
          </a:p>
          <a:p>
            <a:pPr marL="403225"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CN" sz="1100" b="0" i="0" u="none" strike="noStrike" kern="1200" cap="none" spc="0" normalizeH="0" baseline="0" noProof="0" dirty="0" err="1">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Downsampling</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 Using </a:t>
            </a: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Patch Merging</a:t>
            </a:r>
            <a:endParaRPr kumimoji="0" lang="zh-CN" altLang="en-US"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82" name="文本框 259">
            <a:extLst>
              <a:ext uri="{FF2B5EF4-FFF2-40B4-BE49-F238E27FC236}">
                <a16:creationId xmlns:a16="http://schemas.microsoft.com/office/drawing/2014/main" id="{0C9E1402-92F9-32F4-C904-A8F3D9E4AB6E}"/>
              </a:ext>
            </a:extLst>
          </p:cNvPr>
          <p:cNvSpPr txBox="1"/>
          <p:nvPr/>
        </p:nvSpPr>
        <p:spPr>
          <a:xfrm>
            <a:off x="454290" y="3127058"/>
            <a:ext cx="1659829" cy="600164"/>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lang="en-US" altLang="zh-CN" sz="1100" dirty="0">
                <a:solidFill>
                  <a:prstClr val="black"/>
                </a:solidFill>
                <a:latin typeface="Times" panose="02020603050405020304" pitchFamily="18" charset="0"/>
                <a:ea typeface="標楷體" panose="03000509000000000000" pitchFamily="65" charset="-120"/>
                <a:cs typeface="Times" panose="02020603050405020304" pitchFamily="18" charset="0"/>
              </a:rPr>
              <a:t>2.2</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 Fusion Layer:</a:t>
            </a:r>
          </a:p>
          <a:p>
            <a:pPr marL="180975" marR="0" lvl="0" indent="-180975" algn="l" defTabSz="914400" rtl="0" eaLnBrk="1" fontAlgn="auto" latinLnBrk="0" hangingPunct="1">
              <a:lnSpc>
                <a:spcPct val="100000"/>
              </a:lnSpc>
              <a:spcBef>
                <a:spcPts val="0"/>
              </a:spcBef>
              <a:spcAft>
                <a:spcPts val="0"/>
              </a:spcAft>
              <a:buClrTx/>
              <a:buSzTx/>
              <a:buFontTx/>
              <a:buNone/>
              <a:tabLst/>
              <a:defRPr/>
            </a:pPr>
            <a:r>
              <a:rPr lang="en-US" altLang="zh-CN" sz="1100" dirty="0">
                <a:solidFill>
                  <a:prstClr val="black"/>
                </a:solidFill>
                <a:latin typeface="Times" panose="02020603050405020304" pitchFamily="18" charset="0"/>
                <a:ea typeface="標楷體" panose="03000509000000000000" pitchFamily="65" charset="-120"/>
                <a:cs typeface="Times" panose="02020603050405020304" pitchFamily="18" charset="0"/>
              </a:rPr>
              <a:t>	(1) C</a:t>
            </a:r>
            <a:r>
              <a:rPr kumimoji="0" lang="en-US" altLang="zh-CN" sz="1100" b="0" i="0" u="none" strike="noStrike" kern="1200" cap="none" spc="0" normalizeH="0" baseline="0" noProof="0" dirty="0" err="1">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oncatenate</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 + </a:t>
            </a:r>
            <a:b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b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(2) </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x1x2c)x1c filters</a:t>
            </a:r>
            <a:endParaRPr kumimoji="0" lang="zh-CN" altLang="en-US"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85" name="文字方塊 84">
            <a:extLst>
              <a:ext uri="{FF2B5EF4-FFF2-40B4-BE49-F238E27FC236}">
                <a16:creationId xmlns:a16="http://schemas.microsoft.com/office/drawing/2014/main" id="{FFE97562-4BE4-C9E1-1208-F4C8184CA941}"/>
              </a:ext>
            </a:extLst>
          </p:cNvPr>
          <p:cNvSpPr txBox="1"/>
          <p:nvPr/>
        </p:nvSpPr>
        <p:spPr>
          <a:xfrm>
            <a:off x="453455" y="4977946"/>
            <a:ext cx="2259718" cy="938719"/>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1) </a:t>
            </a:r>
            <a:r>
              <a:rPr kumimoji="0" lang="en-US" sz="1100" b="0" i="0" u="none" strike="noStrike" kern="1200" cap="none" spc="0" normalizeH="0" baseline="0" noProof="0" dirty="0">
                <a:ln>
                  <a:noFill/>
                </a:ln>
                <a:solidFill>
                  <a:srgbClr val="00B0F0"/>
                </a:solidFill>
                <a:effectLst/>
                <a:uLnTx/>
                <a:uFillTx/>
                <a:latin typeface="Times" panose="02020603050405020304" pitchFamily="18" charset="0"/>
                <a:ea typeface="+mn-ea"/>
                <a:cs typeface="Times" panose="02020603050405020304" pitchFamily="18" charset="0"/>
              </a:rPr>
              <a:t>Tokenize, and Reshape Embedding:</a:t>
            </a:r>
          </a:p>
          <a:p>
            <a:pPr marL="177800" marR="0" lvl="0" indent="-3175"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Tokenize image to 4x4 patches </a:t>
            </a:r>
            <a:r>
              <a:rPr kumimoji="0" lang="en-US" sz="1100" b="0" i="0" u="none" strike="noStrike" kern="1200" cap="none" spc="0" normalizeH="0" baseline="0" noProof="0" dirty="0">
                <a:ln>
                  <a:noFill/>
                </a:ln>
                <a:solidFill>
                  <a:srgbClr val="00B0F0"/>
                </a:solidFill>
                <a:effectLst/>
                <a:uLnTx/>
                <a:uFillTx/>
                <a:latin typeface="Times" panose="02020603050405020304" pitchFamily="18" charset="0"/>
                <a:ea typeface="+mn-ea"/>
                <a:cs typeface="Times" panose="02020603050405020304" pitchFamily="18" charset="0"/>
              </a:rPr>
              <a:t>(token) </a:t>
            </a:r>
            <a:r>
              <a:rPr kumimoji="0" lang="en-US" sz="11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and </a:t>
            </a:r>
            <a:r>
              <a:rPr lang="en-US" sz="1100" dirty="0">
                <a:solidFill>
                  <a:srgbClr val="00B0F0"/>
                </a:solidFill>
                <a:latin typeface="Times" panose="02020603050405020304" pitchFamily="18" charset="0"/>
                <a:cs typeface="Times" panose="02020603050405020304" pitchFamily="18" charset="0"/>
              </a:rPr>
              <a:t>reshape</a:t>
            </a:r>
            <a:r>
              <a:rPr lang="en-US" sz="1100" dirty="0">
                <a:solidFill>
                  <a:prstClr val="black"/>
                </a:solidFill>
                <a:latin typeface="Times" panose="02020603050405020304" pitchFamily="18" charset="0"/>
                <a:cs typeface="Times" panose="02020603050405020304" pitchFamily="18" charset="0"/>
              </a:rPr>
              <a:t> 2D to 1D with</a:t>
            </a:r>
            <a:r>
              <a:rPr kumimoji="0" lang="en-US" sz="11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 higher dimension</a:t>
            </a:r>
          </a:p>
        </p:txBody>
      </p:sp>
      <p:sp>
        <p:nvSpPr>
          <p:cNvPr id="87" name="矩形 86">
            <a:extLst>
              <a:ext uri="{FF2B5EF4-FFF2-40B4-BE49-F238E27FC236}">
                <a16:creationId xmlns:a16="http://schemas.microsoft.com/office/drawing/2014/main" id="{95A07EF5-4EBB-E5E4-7CAF-49458D505136}"/>
              </a:ext>
            </a:extLst>
          </p:cNvPr>
          <p:cNvSpPr/>
          <p:nvPr/>
        </p:nvSpPr>
        <p:spPr>
          <a:xfrm>
            <a:off x="422391" y="328467"/>
            <a:ext cx="7907569" cy="558713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矩形 87">
            <a:extLst>
              <a:ext uri="{FF2B5EF4-FFF2-40B4-BE49-F238E27FC236}">
                <a16:creationId xmlns:a16="http://schemas.microsoft.com/office/drawing/2014/main" id="{CD3E76D9-4FC3-3F5B-9338-2F25F0041ECA}"/>
              </a:ext>
            </a:extLst>
          </p:cNvPr>
          <p:cNvSpPr/>
          <p:nvPr/>
        </p:nvSpPr>
        <p:spPr>
          <a:xfrm>
            <a:off x="524106" y="1940111"/>
            <a:ext cx="7683189" cy="1196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文本框 260">
            <a:extLst>
              <a:ext uri="{FF2B5EF4-FFF2-40B4-BE49-F238E27FC236}">
                <a16:creationId xmlns:a16="http://schemas.microsoft.com/office/drawing/2014/main" id="{2391ADD2-C994-1A05-E9E9-999436B4585B}"/>
              </a:ext>
            </a:extLst>
          </p:cNvPr>
          <p:cNvSpPr txBox="1"/>
          <p:nvPr/>
        </p:nvSpPr>
        <p:spPr>
          <a:xfrm>
            <a:off x="456657" y="1149761"/>
            <a:ext cx="1863902" cy="769441"/>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00B0F0"/>
                </a:solidFill>
                <a:latin typeface="Times" panose="02020603050405020304" pitchFamily="18" charset="0"/>
                <a:ea typeface="標楷體" panose="03000509000000000000" pitchFamily="65" charset="-120"/>
                <a:cs typeface="Times" panose="02020603050405020304" pitchFamily="18" charset="0"/>
              </a:rPr>
              <a:t>4</a:t>
            </a:r>
            <a:r>
              <a:rPr kumimoji="0" lang="en-US" altLang="zh-CN" sz="1100" b="0" i="0" u="none" strike="noStrike" kern="1200" cap="none" spc="0" normalizeH="0" baseline="0" noProof="0" dirty="0">
                <a:ln>
                  <a:noFill/>
                </a:ln>
                <a:solidFill>
                  <a:srgbClr val="00B0F0"/>
                </a:solidFill>
                <a:effectLst/>
                <a:uLnTx/>
                <a:uFillTx/>
                <a:latin typeface="Times" panose="02020603050405020304" pitchFamily="18" charset="0"/>
                <a:ea typeface="標楷體" panose="03000509000000000000" pitchFamily="65" charset="-120"/>
                <a:cs typeface="Times" panose="02020603050405020304" pitchFamily="18" charset="0"/>
              </a:rPr>
              <a:t>) Head:</a:t>
            </a:r>
          </a:p>
          <a:p>
            <a:pPr marL="180975" marR="0" lvl="0" indent="-4763"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Project the HxWx96 feature map to Quality (Q), Cos(angle), Sin(angle)</a:t>
            </a:r>
            <a:endParaRPr kumimoji="0" lang="zh-CN" altLang="en-US"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90" name="文字方塊 89">
            <a:extLst>
              <a:ext uri="{FF2B5EF4-FFF2-40B4-BE49-F238E27FC236}">
                <a16:creationId xmlns:a16="http://schemas.microsoft.com/office/drawing/2014/main" id="{80C2C1CF-F8F2-C01B-25D7-BBA56B2880AB}"/>
              </a:ext>
            </a:extLst>
          </p:cNvPr>
          <p:cNvSpPr txBox="1"/>
          <p:nvPr/>
        </p:nvSpPr>
        <p:spPr>
          <a:xfrm>
            <a:off x="4591817" y="5965246"/>
            <a:ext cx="431239" cy="2965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HxWx3c</a:t>
            </a:r>
          </a:p>
        </p:txBody>
      </p:sp>
      <p:sp>
        <p:nvSpPr>
          <p:cNvPr id="92" name="文字方塊 91">
            <a:extLst>
              <a:ext uri="{FF2B5EF4-FFF2-40B4-BE49-F238E27FC236}">
                <a16:creationId xmlns:a16="http://schemas.microsoft.com/office/drawing/2014/main" id="{75EF4742-3509-2C49-1F9E-BCDB385DD207}"/>
              </a:ext>
            </a:extLst>
          </p:cNvPr>
          <p:cNvSpPr txBox="1"/>
          <p:nvPr/>
        </p:nvSpPr>
        <p:spPr>
          <a:xfrm>
            <a:off x="372173" y="328100"/>
            <a:ext cx="1907951" cy="600164"/>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Get </a:t>
            </a:r>
            <a:r>
              <a:rPr kumimoji="0" lang="en-US" altLang="zh-CN" sz="11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rPr>
              <a:t>Quality (Q), Cos(angle), Sin(angle)</a:t>
            </a:r>
            <a:r>
              <a:rPr kumimoji="0" lang="en-US" altLang="zh-TW"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using Swin Transformer</a:t>
            </a:r>
            <a:endParaRPr kumimoji="0" lang="zh-TW" altLang="en-US"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6" name="Rounded Rectangle 6">
            <a:extLst>
              <a:ext uri="{FF2B5EF4-FFF2-40B4-BE49-F238E27FC236}">
                <a16:creationId xmlns:a16="http://schemas.microsoft.com/office/drawing/2014/main" id="{6731D6E1-97AB-7607-BFD6-95E8C4E67410}"/>
              </a:ext>
            </a:extLst>
          </p:cNvPr>
          <p:cNvSpPr/>
          <p:nvPr/>
        </p:nvSpPr>
        <p:spPr>
          <a:xfrm rot="16200000">
            <a:off x="4620725" y="1542423"/>
            <a:ext cx="1115854" cy="1986790"/>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900" b="0" i="0" u="none" strike="noStrike" kern="1200" cap="none" spc="0" normalizeH="0" baseline="0" noProof="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17" name="矩形 116">
            <a:extLst>
              <a:ext uri="{FF2B5EF4-FFF2-40B4-BE49-F238E27FC236}">
                <a16:creationId xmlns:a16="http://schemas.microsoft.com/office/drawing/2014/main" id="{733BB753-ACDC-4229-40CB-CBD18F37E373}"/>
              </a:ext>
            </a:extLst>
          </p:cNvPr>
          <p:cNvSpPr/>
          <p:nvPr/>
        </p:nvSpPr>
        <p:spPr>
          <a:xfrm rot="16200000">
            <a:off x="5052341" y="2531570"/>
            <a:ext cx="153111" cy="87264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20" name="矩形 119">
            <a:extLst>
              <a:ext uri="{FF2B5EF4-FFF2-40B4-BE49-F238E27FC236}">
                <a16:creationId xmlns:a16="http://schemas.microsoft.com/office/drawing/2014/main" id="{D0E2B885-A57B-54FD-C22F-7AF9CBA83A1F}"/>
              </a:ext>
            </a:extLst>
          </p:cNvPr>
          <p:cNvSpPr/>
          <p:nvPr/>
        </p:nvSpPr>
        <p:spPr>
          <a:xfrm rot="16200000">
            <a:off x="5071417" y="1237558"/>
            <a:ext cx="214466" cy="181352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21" name="文字方塊 120">
            <a:extLst>
              <a:ext uri="{FF2B5EF4-FFF2-40B4-BE49-F238E27FC236}">
                <a16:creationId xmlns:a16="http://schemas.microsoft.com/office/drawing/2014/main" id="{20972CE1-2A86-E82E-52DC-38FDE3FDB30F}"/>
              </a:ext>
            </a:extLst>
          </p:cNvPr>
          <p:cNvSpPr txBox="1"/>
          <p:nvPr/>
        </p:nvSpPr>
        <p:spPr>
          <a:xfrm>
            <a:off x="3858036" y="2846104"/>
            <a:ext cx="220925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Swim Transformer Layer + Patch Expanding</a:t>
            </a:r>
          </a:p>
        </p:txBody>
      </p:sp>
      <p:sp>
        <p:nvSpPr>
          <p:cNvPr id="124" name="文字方塊 123">
            <a:extLst>
              <a:ext uri="{FF2B5EF4-FFF2-40B4-BE49-F238E27FC236}">
                <a16:creationId xmlns:a16="http://schemas.microsoft.com/office/drawing/2014/main" id="{A867D609-D3F7-F91A-1ABD-5CFFFC112991}"/>
              </a:ext>
            </a:extLst>
          </p:cNvPr>
          <p:cNvSpPr txBox="1"/>
          <p:nvPr/>
        </p:nvSpPr>
        <p:spPr>
          <a:xfrm>
            <a:off x="4571984" y="2048881"/>
            <a:ext cx="132760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Swim Transformer Layer</a:t>
            </a:r>
          </a:p>
        </p:txBody>
      </p:sp>
      <p:sp>
        <p:nvSpPr>
          <p:cNvPr id="193" name="Rectangle 149">
            <a:extLst>
              <a:ext uri="{FF2B5EF4-FFF2-40B4-BE49-F238E27FC236}">
                <a16:creationId xmlns:a16="http://schemas.microsoft.com/office/drawing/2014/main" id="{45AB9328-F055-8A5F-C8C0-BBFDED5B2BC2}"/>
              </a:ext>
            </a:extLst>
          </p:cNvPr>
          <p:cNvSpPr/>
          <p:nvPr/>
        </p:nvSpPr>
        <p:spPr>
          <a:xfrm>
            <a:off x="3250827" y="1261275"/>
            <a:ext cx="1188227" cy="224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Conv (1x1x</a:t>
            </a:r>
            <a:r>
              <a:rPr kumimoji="0" lang="en-US"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96</a:t>
            </a:r>
            <a:r>
              <a:rPr kumimoji="0" lang="en-CN"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c)x1</a:t>
            </a:r>
            <a:r>
              <a:rPr kumimoji="0" lang="en-US"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c</a:t>
            </a:r>
            <a:endParaRPr kumimoji="0" lang="en-CN"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96" name="文字方塊 195">
            <a:extLst>
              <a:ext uri="{FF2B5EF4-FFF2-40B4-BE49-F238E27FC236}">
                <a16:creationId xmlns:a16="http://schemas.microsoft.com/office/drawing/2014/main" id="{15C89BD2-5AF8-63E0-4837-9206AB0CEC56}"/>
              </a:ext>
            </a:extLst>
          </p:cNvPr>
          <p:cNvSpPr txBox="1"/>
          <p:nvPr/>
        </p:nvSpPr>
        <p:spPr>
          <a:xfrm>
            <a:off x="4507320" y="1638302"/>
            <a:ext cx="1332294" cy="2308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Patch Expand (Wx4,Hx4)</a:t>
            </a: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Rectangle 149">
            <a:extLst>
              <a:ext uri="{FF2B5EF4-FFF2-40B4-BE49-F238E27FC236}">
                <a16:creationId xmlns:a16="http://schemas.microsoft.com/office/drawing/2014/main" id="{13F71A71-162D-025E-A3E8-165E156327C3}"/>
              </a:ext>
            </a:extLst>
          </p:cNvPr>
          <p:cNvSpPr/>
          <p:nvPr/>
        </p:nvSpPr>
        <p:spPr>
          <a:xfrm>
            <a:off x="4563137" y="1255302"/>
            <a:ext cx="1188227" cy="224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Conv (1x1x</a:t>
            </a:r>
            <a:r>
              <a:rPr kumimoji="0" lang="en-US"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96</a:t>
            </a:r>
            <a:r>
              <a:rPr kumimoji="0" lang="en-CN"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c)x1</a:t>
            </a:r>
            <a:r>
              <a:rPr kumimoji="0" lang="en-US"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c</a:t>
            </a:r>
            <a:endParaRPr kumimoji="0" lang="en-CN"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99" name="Rectangle 149">
            <a:extLst>
              <a:ext uri="{FF2B5EF4-FFF2-40B4-BE49-F238E27FC236}">
                <a16:creationId xmlns:a16="http://schemas.microsoft.com/office/drawing/2014/main" id="{04F40189-D579-6D2C-A12A-04FC77BBA731}"/>
              </a:ext>
            </a:extLst>
          </p:cNvPr>
          <p:cNvSpPr/>
          <p:nvPr/>
        </p:nvSpPr>
        <p:spPr>
          <a:xfrm>
            <a:off x="5880850" y="1247538"/>
            <a:ext cx="1188227" cy="224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Conv (1x1x</a:t>
            </a:r>
            <a:r>
              <a:rPr kumimoji="0" lang="en-US"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96</a:t>
            </a:r>
            <a:r>
              <a:rPr kumimoji="0" lang="en-CN"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c)x1</a:t>
            </a:r>
            <a:r>
              <a:rPr kumimoji="0" lang="en-US"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rPr>
              <a:t>c</a:t>
            </a:r>
            <a:endParaRPr kumimoji="0" lang="en-CN" sz="9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cxnSp>
        <p:nvCxnSpPr>
          <p:cNvPr id="33" name="直線接點 32">
            <a:extLst>
              <a:ext uri="{FF2B5EF4-FFF2-40B4-BE49-F238E27FC236}">
                <a16:creationId xmlns:a16="http://schemas.microsoft.com/office/drawing/2014/main" id="{0D0064B1-82FF-DC2D-E5D3-232D21FB4536}"/>
              </a:ext>
            </a:extLst>
          </p:cNvPr>
          <p:cNvCxnSpPr>
            <a:cxnSpLocks/>
          </p:cNvCxnSpPr>
          <p:nvPr/>
        </p:nvCxnSpPr>
        <p:spPr>
          <a:xfrm>
            <a:off x="3689553" y="3263779"/>
            <a:ext cx="2813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EC5446C5-FD9C-151C-0C7F-682838A03C14}"/>
              </a:ext>
            </a:extLst>
          </p:cNvPr>
          <p:cNvCxnSpPr>
            <a:cxnSpLocks/>
          </p:cNvCxnSpPr>
          <p:nvPr/>
        </p:nvCxnSpPr>
        <p:spPr>
          <a:xfrm>
            <a:off x="4826355" y="3363602"/>
            <a:ext cx="31179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CE22ED4-AD92-34ED-C8B9-A2CDEB4832B1}"/>
              </a:ext>
            </a:extLst>
          </p:cNvPr>
          <p:cNvCxnSpPr>
            <a:cxnSpLocks/>
          </p:cNvCxnSpPr>
          <p:nvPr/>
        </p:nvCxnSpPr>
        <p:spPr>
          <a:xfrm flipV="1">
            <a:off x="5147575" y="2991971"/>
            <a:ext cx="0" cy="331486"/>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F68E851F-3DF8-8165-4F44-40839161BDC2}"/>
              </a:ext>
            </a:extLst>
          </p:cNvPr>
          <p:cNvCxnSpPr>
            <a:cxnSpLocks/>
          </p:cNvCxnSpPr>
          <p:nvPr/>
        </p:nvCxnSpPr>
        <p:spPr>
          <a:xfrm flipV="1">
            <a:off x="6776958" y="2422678"/>
            <a:ext cx="0" cy="9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9" name="群組 388">
            <a:extLst>
              <a:ext uri="{FF2B5EF4-FFF2-40B4-BE49-F238E27FC236}">
                <a16:creationId xmlns:a16="http://schemas.microsoft.com/office/drawing/2014/main" id="{0F474A74-75AA-8395-4C3B-0E6F366066E1}"/>
              </a:ext>
            </a:extLst>
          </p:cNvPr>
          <p:cNvGrpSpPr/>
          <p:nvPr/>
        </p:nvGrpSpPr>
        <p:grpSpPr>
          <a:xfrm>
            <a:off x="4816633" y="3125018"/>
            <a:ext cx="612379" cy="253916"/>
            <a:chOff x="6311749" y="2592494"/>
            <a:chExt cx="702873" cy="253916"/>
          </a:xfrm>
        </p:grpSpPr>
        <p:sp>
          <p:nvSpPr>
            <p:cNvPr id="380" name="矩形 379">
              <a:extLst>
                <a:ext uri="{FF2B5EF4-FFF2-40B4-BE49-F238E27FC236}">
                  <a16:creationId xmlns:a16="http://schemas.microsoft.com/office/drawing/2014/main" id="{30E3A014-0154-3D70-E9A8-908A63FD858F}"/>
                </a:ext>
              </a:extLst>
            </p:cNvPr>
            <p:cNvSpPr/>
            <p:nvPr/>
          </p:nvSpPr>
          <p:spPr>
            <a:xfrm>
              <a:off x="6380969" y="2640274"/>
              <a:ext cx="575362" cy="155199"/>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文字方塊 38">
              <a:extLst>
                <a:ext uri="{FF2B5EF4-FFF2-40B4-BE49-F238E27FC236}">
                  <a16:creationId xmlns:a16="http://schemas.microsoft.com/office/drawing/2014/main" id="{E4F54625-27A1-3C46-15F9-5522EE46B522}"/>
                </a:ext>
              </a:extLst>
            </p:cNvPr>
            <p:cNvSpPr txBox="1"/>
            <p:nvPr/>
          </p:nvSpPr>
          <p:spPr>
            <a:xfrm>
              <a:off x="6311749" y="2592494"/>
              <a:ext cx="702873" cy="25391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C+C</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C</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42" name="直線接點 41">
            <a:extLst>
              <a:ext uri="{FF2B5EF4-FFF2-40B4-BE49-F238E27FC236}">
                <a16:creationId xmlns:a16="http://schemas.microsoft.com/office/drawing/2014/main" id="{D18F98A1-DBDB-1496-3EC2-AC11008B25FC}"/>
              </a:ext>
            </a:extLst>
          </p:cNvPr>
          <p:cNvCxnSpPr>
            <a:cxnSpLocks/>
          </p:cNvCxnSpPr>
          <p:nvPr/>
        </p:nvCxnSpPr>
        <p:spPr>
          <a:xfrm>
            <a:off x="5916446" y="2386331"/>
            <a:ext cx="864000"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線接點 206">
            <a:extLst>
              <a:ext uri="{FF2B5EF4-FFF2-40B4-BE49-F238E27FC236}">
                <a16:creationId xmlns:a16="http://schemas.microsoft.com/office/drawing/2014/main" id="{2C98548B-F53D-0D95-5D17-BEC6E14B9227}"/>
              </a:ext>
            </a:extLst>
          </p:cNvPr>
          <p:cNvCxnSpPr>
            <a:cxnSpLocks/>
          </p:cNvCxnSpPr>
          <p:nvPr/>
        </p:nvCxnSpPr>
        <p:spPr>
          <a:xfrm flipV="1">
            <a:off x="5683891" y="2788102"/>
            <a:ext cx="1399613" cy="2929"/>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8" name="直線接點 377">
            <a:extLst>
              <a:ext uri="{FF2B5EF4-FFF2-40B4-BE49-F238E27FC236}">
                <a16:creationId xmlns:a16="http://schemas.microsoft.com/office/drawing/2014/main" id="{1170B888-287C-92BF-17FB-2F37F2C8C474}"/>
              </a:ext>
            </a:extLst>
          </p:cNvPr>
          <p:cNvCxnSpPr>
            <a:cxnSpLocks/>
          </p:cNvCxnSpPr>
          <p:nvPr/>
        </p:nvCxnSpPr>
        <p:spPr>
          <a:xfrm>
            <a:off x="4994572" y="3619438"/>
            <a:ext cx="3044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直線接點 409">
            <a:extLst>
              <a:ext uri="{FF2B5EF4-FFF2-40B4-BE49-F238E27FC236}">
                <a16:creationId xmlns:a16="http://schemas.microsoft.com/office/drawing/2014/main" id="{E705AFE0-0D15-34C0-76BB-B8D74ACF9D49}"/>
              </a:ext>
            </a:extLst>
          </p:cNvPr>
          <p:cNvCxnSpPr>
            <a:cxnSpLocks/>
          </p:cNvCxnSpPr>
          <p:nvPr/>
        </p:nvCxnSpPr>
        <p:spPr>
          <a:xfrm flipV="1">
            <a:off x="4826355" y="3363500"/>
            <a:ext cx="0" cy="10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直線接點 425">
            <a:extLst>
              <a:ext uri="{FF2B5EF4-FFF2-40B4-BE49-F238E27FC236}">
                <a16:creationId xmlns:a16="http://schemas.microsoft.com/office/drawing/2014/main" id="{119F2635-BCCF-CF0F-628F-71D96E1251BF}"/>
              </a:ext>
            </a:extLst>
          </p:cNvPr>
          <p:cNvCxnSpPr>
            <a:cxnSpLocks/>
          </p:cNvCxnSpPr>
          <p:nvPr/>
        </p:nvCxnSpPr>
        <p:spPr>
          <a:xfrm flipV="1">
            <a:off x="4994572" y="3617090"/>
            <a:ext cx="0" cy="118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直線接點 432">
            <a:extLst>
              <a:ext uri="{FF2B5EF4-FFF2-40B4-BE49-F238E27FC236}">
                <a16:creationId xmlns:a16="http://schemas.microsoft.com/office/drawing/2014/main" id="{81D8D566-2CB9-A6AE-0F88-E1805A7B5C7A}"/>
              </a:ext>
            </a:extLst>
          </p:cNvPr>
          <p:cNvCxnSpPr>
            <a:cxnSpLocks/>
          </p:cNvCxnSpPr>
          <p:nvPr/>
        </p:nvCxnSpPr>
        <p:spPr>
          <a:xfrm flipV="1">
            <a:off x="7089969" y="2760089"/>
            <a:ext cx="0" cy="79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直線接點 447">
            <a:extLst>
              <a:ext uri="{FF2B5EF4-FFF2-40B4-BE49-F238E27FC236}">
                <a16:creationId xmlns:a16="http://schemas.microsoft.com/office/drawing/2014/main" id="{31055C1E-BF5C-C74C-6321-EABD3384BC9F}"/>
              </a:ext>
            </a:extLst>
          </p:cNvPr>
          <p:cNvCxnSpPr>
            <a:cxnSpLocks/>
          </p:cNvCxnSpPr>
          <p:nvPr/>
        </p:nvCxnSpPr>
        <p:spPr>
          <a:xfrm flipV="1">
            <a:off x="7944295" y="3363499"/>
            <a:ext cx="0" cy="10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直線接點 448">
            <a:extLst>
              <a:ext uri="{FF2B5EF4-FFF2-40B4-BE49-F238E27FC236}">
                <a16:creationId xmlns:a16="http://schemas.microsoft.com/office/drawing/2014/main" id="{9957BE45-3FD0-03B5-F92D-DAECC249EACC}"/>
              </a:ext>
            </a:extLst>
          </p:cNvPr>
          <p:cNvCxnSpPr>
            <a:cxnSpLocks/>
          </p:cNvCxnSpPr>
          <p:nvPr/>
        </p:nvCxnSpPr>
        <p:spPr>
          <a:xfrm flipV="1">
            <a:off x="8038796" y="3617090"/>
            <a:ext cx="0" cy="118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7" name="文字方塊 476">
            <a:extLst>
              <a:ext uri="{FF2B5EF4-FFF2-40B4-BE49-F238E27FC236}">
                <a16:creationId xmlns:a16="http://schemas.microsoft.com/office/drawing/2014/main" id="{F7EFB9E2-75E4-82B0-D326-439D55FB99DA}"/>
              </a:ext>
            </a:extLst>
          </p:cNvPr>
          <p:cNvSpPr txBox="1"/>
          <p:nvPr/>
        </p:nvSpPr>
        <p:spPr>
          <a:xfrm rot="5400000">
            <a:off x="6208515" y="2414559"/>
            <a:ext cx="343364" cy="321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91" name="矩形 490">
            <a:extLst>
              <a:ext uri="{FF2B5EF4-FFF2-40B4-BE49-F238E27FC236}">
                <a16:creationId xmlns:a16="http://schemas.microsoft.com/office/drawing/2014/main" id="{12BFECAE-D32F-FF0D-361E-64689D0B1AE1}"/>
              </a:ext>
            </a:extLst>
          </p:cNvPr>
          <p:cNvSpPr/>
          <p:nvPr/>
        </p:nvSpPr>
        <p:spPr>
          <a:xfrm rot="16200000">
            <a:off x="3490145" y="4712990"/>
            <a:ext cx="159201" cy="211205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494" name="文字方塊 493">
            <a:extLst>
              <a:ext uri="{FF2B5EF4-FFF2-40B4-BE49-F238E27FC236}">
                <a16:creationId xmlns:a16="http://schemas.microsoft.com/office/drawing/2014/main" id="{E1F7BD0B-2376-AE36-D0E5-1B92C64B6994}"/>
              </a:ext>
            </a:extLst>
          </p:cNvPr>
          <p:cNvSpPr txBox="1"/>
          <p:nvPr/>
        </p:nvSpPr>
        <p:spPr>
          <a:xfrm>
            <a:off x="2781950" y="5652513"/>
            <a:ext cx="152638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(1) Patch Partition Layer (Token)</a:t>
            </a:r>
          </a:p>
        </p:txBody>
      </p:sp>
      <p:cxnSp>
        <p:nvCxnSpPr>
          <p:cNvPr id="499" name="直線接點 498">
            <a:extLst>
              <a:ext uri="{FF2B5EF4-FFF2-40B4-BE49-F238E27FC236}">
                <a16:creationId xmlns:a16="http://schemas.microsoft.com/office/drawing/2014/main" id="{603EBE78-96BD-6D8D-5557-BFACB1F33707}"/>
              </a:ext>
            </a:extLst>
          </p:cNvPr>
          <p:cNvCxnSpPr>
            <a:cxnSpLocks/>
          </p:cNvCxnSpPr>
          <p:nvPr/>
        </p:nvCxnSpPr>
        <p:spPr>
          <a:xfrm flipV="1">
            <a:off x="5157251" y="1864501"/>
            <a:ext cx="0" cy="214465"/>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0" name="直線接點 499">
            <a:extLst>
              <a:ext uri="{FF2B5EF4-FFF2-40B4-BE49-F238E27FC236}">
                <a16:creationId xmlns:a16="http://schemas.microsoft.com/office/drawing/2014/main" id="{FC3146DD-3053-E8B4-9AEA-C4DAB7AB31E8}"/>
              </a:ext>
            </a:extLst>
          </p:cNvPr>
          <p:cNvCxnSpPr>
            <a:cxnSpLocks/>
          </p:cNvCxnSpPr>
          <p:nvPr/>
        </p:nvCxnSpPr>
        <p:spPr>
          <a:xfrm>
            <a:off x="3846798" y="1578844"/>
            <a:ext cx="26657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直線接點 504">
            <a:extLst>
              <a:ext uri="{FF2B5EF4-FFF2-40B4-BE49-F238E27FC236}">
                <a16:creationId xmlns:a16="http://schemas.microsoft.com/office/drawing/2014/main" id="{27CCFC70-09EF-089E-DB64-1BC86B3E06B2}"/>
              </a:ext>
            </a:extLst>
          </p:cNvPr>
          <p:cNvCxnSpPr>
            <a:cxnSpLocks/>
          </p:cNvCxnSpPr>
          <p:nvPr/>
        </p:nvCxnSpPr>
        <p:spPr>
          <a:xfrm flipV="1">
            <a:off x="5157251" y="1472020"/>
            <a:ext cx="0" cy="16628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6" name="直線接點 505">
            <a:extLst>
              <a:ext uri="{FF2B5EF4-FFF2-40B4-BE49-F238E27FC236}">
                <a16:creationId xmlns:a16="http://schemas.microsoft.com/office/drawing/2014/main" id="{26605799-16F8-531B-5E54-D7222819C0CE}"/>
              </a:ext>
            </a:extLst>
          </p:cNvPr>
          <p:cNvCxnSpPr>
            <a:cxnSpLocks/>
          </p:cNvCxnSpPr>
          <p:nvPr/>
        </p:nvCxnSpPr>
        <p:spPr>
          <a:xfrm flipV="1">
            <a:off x="6506559" y="1479784"/>
            <a:ext cx="0" cy="9906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7" name="直線接點 506">
            <a:extLst>
              <a:ext uri="{FF2B5EF4-FFF2-40B4-BE49-F238E27FC236}">
                <a16:creationId xmlns:a16="http://schemas.microsoft.com/office/drawing/2014/main" id="{FBA599B6-DFCF-3E47-38F9-125EE7ADFFEE}"/>
              </a:ext>
            </a:extLst>
          </p:cNvPr>
          <p:cNvCxnSpPr>
            <a:cxnSpLocks/>
          </p:cNvCxnSpPr>
          <p:nvPr/>
        </p:nvCxnSpPr>
        <p:spPr>
          <a:xfrm flipV="1">
            <a:off x="3842687" y="1479784"/>
            <a:ext cx="0" cy="9906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6" name="直線接點 515">
            <a:extLst>
              <a:ext uri="{FF2B5EF4-FFF2-40B4-BE49-F238E27FC236}">
                <a16:creationId xmlns:a16="http://schemas.microsoft.com/office/drawing/2014/main" id="{231BAFC6-9DB5-FE4D-BF74-B21423CF3C40}"/>
              </a:ext>
            </a:extLst>
          </p:cNvPr>
          <p:cNvCxnSpPr>
            <a:cxnSpLocks/>
          </p:cNvCxnSpPr>
          <p:nvPr/>
        </p:nvCxnSpPr>
        <p:spPr>
          <a:xfrm flipV="1">
            <a:off x="3678727" y="5287407"/>
            <a:ext cx="0" cy="226266"/>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8" name="直線接點 517">
            <a:extLst>
              <a:ext uri="{FF2B5EF4-FFF2-40B4-BE49-F238E27FC236}">
                <a16:creationId xmlns:a16="http://schemas.microsoft.com/office/drawing/2014/main" id="{AE15CF35-3B76-271D-5907-9F6058FD79F2}"/>
              </a:ext>
            </a:extLst>
          </p:cNvPr>
          <p:cNvCxnSpPr>
            <a:cxnSpLocks/>
          </p:cNvCxnSpPr>
          <p:nvPr/>
        </p:nvCxnSpPr>
        <p:spPr>
          <a:xfrm flipV="1">
            <a:off x="6443214" y="5380529"/>
            <a:ext cx="0" cy="226266"/>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9" name="直線接點 518">
            <a:extLst>
              <a:ext uri="{FF2B5EF4-FFF2-40B4-BE49-F238E27FC236}">
                <a16:creationId xmlns:a16="http://schemas.microsoft.com/office/drawing/2014/main" id="{116F971D-3FC5-A232-FF84-91034D3FC5B8}"/>
              </a:ext>
            </a:extLst>
          </p:cNvPr>
          <p:cNvCxnSpPr>
            <a:cxnSpLocks/>
          </p:cNvCxnSpPr>
          <p:nvPr/>
        </p:nvCxnSpPr>
        <p:spPr>
          <a:xfrm flipV="1">
            <a:off x="5163249" y="1073671"/>
            <a:ext cx="0" cy="181631"/>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0" name="直線接點 519">
            <a:extLst>
              <a:ext uri="{FF2B5EF4-FFF2-40B4-BE49-F238E27FC236}">
                <a16:creationId xmlns:a16="http://schemas.microsoft.com/office/drawing/2014/main" id="{79A66848-EAC1-3E0C-E923-EB7E28D2702A}"/>
              </a:ext>
            </a:extLst>
          </p:cNvPr>
          <p:cNvCxnSpPr>
            <a:cxnSpLocks/>
          </p:cNvCxnSpPr>
          <p:nvPr/>
        </p:nvCxnSpPr>
        <p:spPr>
          <a:xfrm flipV="1">
            <a:off x="6512556" y="1073671"/>
            <a:ext cx="0" cy="17663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1" name="直線接點 520">
            <a:extLst>
              <a:ext uri="{FF2B5EF4-FFF2-40B4-BE49-F238E27FC236}">
                <a16:creationId xmlns:a16="http://schemas.microsoft.com/office/drawing/2014/main" id="{17643A91-4296-30F9-922B-EAE737EA8A76}"/>
              </a:ext>
            </a:extLst>
          </p:cNvPr>
          <p:cNvCxnSpPr>
            <a:cxnSpLocks/>
          </p:cNvCxnSpPr>
          <p:nvPr/>
        </p:nvCxnSpPr>
        <p:spPr>
          <a:xfrm flipV="1">
            <a:off x="3848685" y="1090853"/>
            <a:ext cx="0" cy="161955"/>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53B2DA86-D205-FA9C-711E-F059A5BC805C}"/>
              </a:ext>
            </a:extLst>
          </p:cNvPr>
          <p:cNvCxnSpPr>
            <a:cxnSpLocks/>
          </p:cNvCxnSpPr>
          <p:nvPr/>
        </p:nvCxnSpPr>
        <p:spPr>
          <a:xfrm flipV="1">
            <a:off x="6443214" y="5859798"/>
            <a:ext cx="0" cy="247981"/>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231E8830-F4D6-AF28-B7ED-2AA5135D0010}"/>
              </a:ext>
            </a:extLst>
          </p:cNvPr>
          <p:cNvCxnSpPr>
            <a:cxnSpLocks/>
          </p:cNvCxnSpPr>
          <p:nvPr/>
        </p:nvCxnSpPr>
        <p:spPr>
          <a:xfrm flipV="1">
            <a:off x="3673166" y="5859798"/>
            <a:ext cx="0" cy="247981"/>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9" name="图片 218">
            <a:extLst>
              <a:ext uri="{FF2B5EF4-FFF2-40B4-BE49-F238E27FC236}">
                <a16:creationId xmlns:a16="http://schemas.microsoft.com/office/drawing/2014/main" id="{EB6A8CAD-F73D-1999-65F7-77F98E01F555}"/>
              </a:ext>
            </a:extLst>
          </p:cNvPr>
          <p:cNvPicPr>
            <a:picLocks noChangeAspect="1"/>
          </p:cNvPicPr>
          <p:nvPr/>
        </p:nvPicPr>
        <p:blipFill rotWithShape="1">
          <a:blip r:embed="rId9">
            <a:extLst>
              <a:ext uri="{28A0092B-C50C-407E-A947-70E740481C1C}">
                <a14:useLocalDpi xmlns:a14="http://schemas.microsoft.com/office/drawing/2010/main"/>
              </a:ext>
            </a:extLst>
          </a:blip>
          <a:srcRect r="20945"/>
          <a:stretch/>
        </p:blipFill>
        <p:spPr>
          <a:xfrm>
            <a:off x="6135524" y="530596"/>
            <a:ext cx="737260" cy="548650"/>
          </a:xfrm>
          <a:prstGeom prst="rect">
            <a:avLst/>
          </a:prstGeom>
        </p:spPr>
      </p:pic>
      <p:pic>
        <p:nvPicPr>
          <p:cNvPr id="70" name="图片 216">
            <a:extLst>
              <a:ext uri="{FF2B5EF4-FFF2-40B4-BE49-F238E27FC236}">
                <a16:creationId xmlns:a16="http://schemas.microsoft.com/office/drawing/2014/main" id="{EB4F6D48-1134-1D9A-AA99-8524D6D4E1E1}"/>
              </a:ext>
            </a:extLst>
          </p:cNvPr>
          <p:cNvPicPr>
            <a:picLocks noChangeAspect="1"/>
          </p:cNvPicPr>
          <p:nvPr/>
        </p:nvPicPr>
        <p:blipFill rotWithShape="1">
          <a:blip r:embed="rId10">
            <a:extLst>
              <a:ext uri="{28A0092B-C50C-407E-A947-70E740481C1C}">
                <a14:useLocalDpi xmlns:a14="http://schemas.microsoft.com/office/drawing/2010/main"/>
              </a:ext>
            </a:extLst>
          </a:blip>
          <a:srcRect r="20945"/>
          <a:stretch/>
        </p:blipFill>
        <p:spPr>
          <a:xfrm>
            <a:off x="3520150" y="544312"/>
            <a:ext cx="686889" cy="557934"/>
          </a:xfrm>
          <a:prstGeom prst="rect">
            <a:avLst/>
          </a:prstGeom>
        </p:spPr>
      </p:pic>
      <p:pic>
        <p:nvPicPr>
          <p:cNvPr id="71" name="图片 217">
            <a:extLst>
              <a:ext uri="{FF2B5EF4-FFF2-40B4-BE49-F238E27FC236}">
                <a16:creationId xmlns:a16="http://schemas.microsoft.com/office/drawing/2014/main" id="{545F6D87-E37A-8408-5EEF-6DDB9D9A7973}"/>
              </a:ext>
            </a:extLst>
          </p:cNvPr>
          <p:cNvPicPr>
            <a:picLocks noChangeAspect="1"/>
          </p:cNvPicPr>
          <p:nvPr/>
        </p:nvPicPr>
        <p:blipFill rotWithShape="1">
          <a:blip r:embed="rId11">
            <a:extLst>
              <a:ext uri="{28A0092B-C50C-407E-A947-70E740481C1C}">
                <a14:useLocalDpi xmlns:a14="http://schemas.microsoft.com/office/drawing/2010/main"/>
              </a:ext>
            </a:extLst>
          </a:blip>
          <a:srcRect r="20945"/>
          <a:stretch/>
        </p:blipFill>
        <p:spPr>
          <a:xfrm>
            <a:off x="4817538" y="537562"/>
            <a:ext cx="686501" cy="550636"/>
          </a:xfrm>
          <a:prstGeom prst="rect">
            <a:avLst/>
          </a:prstGeom>
        </p:spPr>
      </p:pic>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CDD4EDE7-C96D-9613-CAC2-12450DA7C444}"/>
                  </a:ext>
                </a:extLst>
              </p:cNvPr>
              <p:cNvSpPr txBox="1"/>
              <p:nvPr/>
            </p:nvSpPr>
            <p:spPr>
              <a:xfrm>
                <a:off x="5073134" y="1941759"/>
                <a:ext cx="77623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160</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120</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96</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oMath>
                  </m:oMathPara>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2" name="文字方塊 71">
                <a:extLst>
                  <a:ext uri="{FF2B5EF4-FFF2-40B4-BE49-F238E27FC236}">
                    <a16:creationId xmlns:a16="http://schemas.microsoft.com/office/drawing/2014/main" id="{CDD4EDE7-C96D-9613-CAC2-12450DA7C444}"/>
                  </a:ext>
                </a:extLst>
              </p:cNvPr>
              <p:cNvSpPr txBox="1">
                <a:spLocks noRot="1" noChangeAspect="1" noMove="1" noResize="1" noEditPoints="1" noAdjustHandles="1" noChangeArrowheads="1" noChangeShapeType="1" noTextEdit="1"/>
              </p:cNvSpPr>
              <p:nvPr/>
            </p:nvSpPr>
            <p:spPr>
              <a:xfrm>
                <a:off x="5073134" y="1941759"/>
                <a:ext cx="776238" cy="215444"/>
              </a:xfrm>
              <a:prstGeom prst="rect">
                <a:avLst/>
              </a:prstGeom>
              <a:blipFill>
                <a:blip r:embed="rId12"/>
                <a:stretch>
                  <a:fillRect/>
                </a:stretch>
              </a:blipFill>
            </p:spPr>
            <p:txBody>
              <a:bodyPr/>
              <a:lstStyle/>
              <a:p>
                <a:r>
                  <a:rPr lang="zh-TW" altLang="en-US">
                    <a:noFill/>
                  </a:rPr>
                  <a:t> </a:t>
                </a:r>
              </a:p>
            </p:txBody>
          </p:sp>
        </mc:Fallback>
      </mc:AlternateContent>
      <p:sp>
        <p:nvSpPr>
          <p:cNvPr id="457" name="矩形 456">
            <a:extLst>
              <a:ext uri="{FF2B5EF4-FFF2-40B4-BE49-F238E27FC236}">
                <a16:creationId xmlns:a16="http://schemas.microsoft.com/office/drawing/2014/main" id="{59D787AA-23C0-0D0B-C4B5-E4E0C62B9AD0}"/>
              </a:ext>
            </a:extLst>
          </p:cNvPr>
          <p:cNvSpPr/>
          <p:nvPr/>
        </p:nvSpPr>
        <p:spPr>
          <a:xfrm>
            <a:off x="422392" y="5944679"/>
            <a:ext cx="7907568" cy="8726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8" name="矩形 457">
            <a:extLst>
              <a:ext uri="{FF2B5EF4-FFF2-40B4-BE49-F238E27FC236}">
                <a16:creationId xmlns:a16="http://schemas.microsoft.com/office/drawing/2014/main" id="{2A5FFE3F-A7BD-AB9A-F1ED-7A3900A4A002}"/>
              </a:ext>
            </a:extLst>
          </p:cNvPr>
          <p:cNvSpPr/>
          <p:nvPr/>
        </p:nvSpPr>
        <p:spPr>
          <a:xfrm>
            <a:off x="524107" y="4985786"/>
            <a:ext cx="7683190" cy="9213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矩形 467">
            <a:extLst>
              <a:ext uri="{FF2B5EF4-FFF2-40B4-BE49-F238E27FC236}">
                <a16:creationId xmlns:a16="http://schemas.microsoft.com/office/drawing/2014/main" id="{2B6EF2F4-B877-4975-01C4-976956E73339}"/>
              </a:ext>
            </a:extLst>
          </p:cNvPr>
          <p:cNvSpPr/>
          <p:nvPr/>
        </p:nvSpPr>
        <p:spPr>
          <a:xfrm>
            <a:off x="524107" y="3828732"/>
            <a:ext cx="7683190" cy="1164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矩形 468">
            <a:extLst>
              <a:ext uri="{FF2B5EF4-FFF2-40B4-BE49-F238E27FC236}">
                <a16:creationId xmlns:a16="http://schemas.microsoft.com/office/drawing/2014/main" id="{39ACE7A9-9382-181E-0AA9-4C69258DA378}"/>
              </a:ext>
            </a:extLst>
          </p:cNvPr>
          <p:cNvSpPr/>
          <p:nvPr/>
        </p:nvSpPr>
        <p:spPr>
          <a:xfrm>
            <a:off x="524276" y="3124614"/>
            <a:ext cx="7683190" cy="694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5" name="矩形 474">
            <a:extLst>
              <a:ext uri="{FF2B5EF4-FFF2-40B4-BE49-F238E27FC236}">
                <a16:creationId xmlns:a16="http://schemas.microsoft.com/office/drawing/2014/main" id="{BD19F737-E41D-147A-277A-256B2768C623}"/>
              </a:ext>
            </a:extLst>
          </p:cNvPr>
          <p:cNvSpPr/>
          <p:nvPr/>
        </p:nvSpPr>
        <p:spPr>
          <a:xfrm>
            <a:off x="524106" y="1204397"/>
            <a:ext cx="7683189" cy="723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文字方塊 55">
            <a:extLst>
              <a:ext uri="{FF2B5EF4-FFF2-40B4-BE49-F238E27FC236}">
                <a16:creationId xmlns:a16="http://schemas.microsoft.com/office/drawing/2014/main" id="{778AEDDC-1B77-20AD-7C76-2A8D37ABAD7E}"/>
              </a:ext>
            </a:extLst>
          </p:cNvPr>
          <p:cNvSpPr txBox="1"/>
          <p:nvPr/>
        </p:nvSpPr>
        <p:spPr>
          <a:xfrm>
            <a:off x="3607350" y="298551"/>
            <a:ext cx="54915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Q [0,1]</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文字方塊 56">
            <a:extLst>
              <a:ext uri="{FF2B5EF4-FFF2-40B4-BE49-F238E27FC236}">
                <a16:creationId xmlns:a16="http://schemas.microsoft.com/office/drawing/2014/main" id="{00CD4DDA-1C20-1CC2-6459-9B1CF5AA9183}"/>
              </a:ext>
            </a:extLst>
          </p:cNvPr>
          <p:cNvSpPr txBox="1"/>
          <p:nvPr/>
        </p:nvSpPr>
        <p:spPr>
          <a:xfrm>
            <a:off x="4787985" y="315510"/>
            <a:ext cx="70976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Cos [-1,1]</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文字方塊 57">
            <a:extLst>
              <a:ext uri="{FF2B5EF4-FFF2-40B4-BE49-F238E27FC236}">
                <a16:creationId xmlns:a16="http://schemas.microsoft.com/office/drawing/2014/main" id="{4011A6B1-E516-AACE-AE17-5F17B16F3B47}"/>
              </a:ext>
            </a:extLst>
          </p:cNvPr>
          <p:cNvSpPr txBox="1"/>
          <p:nvPr/>
        </p:nvSpPr>
        <p:spPr>
          <a:xfrm>
            <a:off x="6169138" y="285641"/>
            <a:ext cx="64132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Sin [0,1]</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4" name="文字方塊 563">
            <a:extLst>
              <a:ext uri="{FF2B5EF4-FFF2-40B4-BE49-F238E27FC236}">
                <a16:creationId xmlns:a16="http://schemas.microsoft.com/office/drawing/2014/main" id="{CA863EDB-4CF1-BE95-141C-4D326BA265BF}"/>
              </a:ext>
            </a:extLst>
          </p:cNvPr>
          <p:cNvSpPr txBox="1"/>
          <p:nvPr/>
        </p:nvSpPr>
        <p:spPr>
          <a:xfrm>
            <a:off x="6676194" y="2479543"/>
            <a:ext cx="62228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shortcut</a:t>
            </a:r>
          </a:p>
        </p:txBody>
      </p:sp>
      <p:sp>
        <p:nvSpPr>
          <p:cNvPr id="7" name="矩形 6">
            <a:extLst>
              <a:ext uri="{FF2B5EF4-FFF2-40B4-BE49-F238E27FC236}">
                <a16:creationId xmlns:a16="http://schemas.microsoft.com/office/drawing/2014/main" id="{56549D48-2AAF-6D80-D7FA-3557CFE1768D}"/>
              </a:ext>
            </a:extLst>
          </p:cNvPr>
          <p:cNvSpPr/>
          <p:nvPr/>
        </p:nvSpPr>
        <p:spPr>
          <a:xfrm>
            <a:off x="2080105" y="3219781"/>
            <a:ext cx="1098886" cy="20179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文字方塊 7">
            <a:extLst>
              <a:ext uri="{FF2B5EF4-FFF2-40B4-BE49-F238E27FC236}">
                <a16:creationId xmlns:a16="http://schemas.microsoft.com/office/drawing/2014/main" id="{0489FCFA-F67E-71A4-6D7D-2B879D907332}"/>
              </a:ext>
            </a:extLst>
          </p:cNvPr>
          <p:cNvSpPr txBox="1"/>
          <p:nvPr/>
        </p:nvSpPr>
        <p:spPr>
          <a:xfrm>
            <a:off x="2040458" y="3195107"/>
            <a:ext cx="1177042" cy="25391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(C+C)</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Fusion (</a:t>
            </a:r>
            <a:r>
              <a:rPr lang="en-US" altLang="zh-CN" sz="1050" dirty="0">
                <a:solidFill>
                  <a:prstClr val="black"/>
                </a:solidFill>
                <a:latin typeface="Calibri" panose="020F0502020204030204"/>
                <a:sym typeface="Wingdings" panose="05000000000000000000" pitchFamily="2" charset="2"/>
              </a:rPr>
              <a:t>C)</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文字方塊 27">
            <a:extLst>
              <a:ext uri="{FF2B5EF4-FFF2-40B4-BE49-F238E27FC236}">
                <a16:creationId xmlns:a16="http://schemas.microsoft.com/office/drawing/2014/main" id="{E78CFCD3-F297-AB52-C1B8-6815AED0D704}"/>
              </a:ext>
            </a:extLst>
          </p:cNvPr>
          <p:cNvSpPr txBox="1"/>
          <p:nvPr/>
        </p:nvSpPr>
        <p:spPr>
          <a:xfrm>
            <a:off x="6095969" y="2735476"/>
            <a:ext cx="68905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NimbusRomNo9L-Regu"/>
                <a:ea typeface="+mn-ea"/>
                <a:cs typeface="+mn-cs"/>
              </a:rPr>
              <a:t>20x15x768c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文字方塊 28">
            <a:extLst>
              <a:ext uri="{FF2B5EF4-FFF2-40B4-BE49-F238E27FC236}">
                <a16:creationId xmlns:a16="http://schemas.microsoft.com/office/drawing/2014/main" id="{17D7ECD3-D83A-F881-4574-3B9391E63BDF}"/>
              </a:ext>
            </a:extLst>
          </p:cNvPr>
          <p:cNvSpPr txBox="1"/>
          <p:nvPr/>
        </p:nvSpPr>
        <p:spPr>
          <a:xfrm>
            <a:off x="6093486" y="2355444"/>
            <a:ext cx="78617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NimbusRomNo9L-Regu"/>
                <a:ea typeface="+mn-ea"/>
                <a:cs typeface="+mn-cs"/>
              </a:rPr>
              <a:t>80x60x96c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文字方塊 53">
            <a:extLst>
              <a:ext uri="{FF2B5EF4-FFF2-40B4-BE49-F238E27FC236}">
                <a16:creationId xmlns:a16="http://schemas.microsoft.com/office/drawing/2014/main" id="{CC6C5D19-0F5D-0BA9-7FB4-AF0A6682A8BD}"/>
              </a:ext>
            </a:extLst>
          </p:cNvPr>
          <p:cNvSpPr txBox="1"/>
          <p:nvPr/>
        </p:nvSpPr>
        <p:spPr>
          <a:xfrm rot="5400000">
            <a:off x="6044019" y="3383292"/>
            <a:ext cx="343364" cy="321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55" name="文字方塊 454">
            <a:extLst>
              <a:ext uri="{FF2B5EF4-FFF2-40B4-BE49-F238E27FC236}">
                <a16:creationId xmlns:a16="http://schemas.microsoft.com/office/drawing/2014/main" id="{D9A4956C-4495-1520-85AC-59240D87AFAD}"/>
              </a:ext>
            </a:extLst>
          </p:cNvPr>
          <p:cNvSpPr txBox="1"/>
          <p:nvPr/>
        </p:nvSpPr>
        <p:spPr>
          <a:xfrm>
            <a:off x="3433541" y="2811933"/>
            <a:ext cx="380897" cy="317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x3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6" name="左大括弧 455">
            <a:extLst>
              <a:ext uri="{FF2B5EF4-FFF2-40B4-BE49-F238E27FC236}">
                <a16:creationId xmlns:a16="http://schemas.microsoft.com/office/drawing/2014/main" id="{0F41EBD8-78D5-FDAD-C44C-7050F4D9C969}"/>
              </a:ext>
            </a:extLst>
          </p:cNvPr>
          <p:cNvSpPr/>
          <p:nvPr/>
        </p:nvSpPr>
        <p:spPr>
          <a:xfrm>
            <a:off x="3729259" y="2906185"/>
            <a:ext cx="198932" cy="1364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61" name="文字方塊 460">
                <a:extLst>
                  <a:ext uri="{FF2B5EF4-FFF2-40B4-BE49-F238E27FC236}">
                    <a16:creationId xmlns:a16="http://schemas.microsoft.com/office/drawing/2014/main" id="{77588E22-1968-C9D9-F502-FC58E934EC35}"/>
                  </a:ext>
                </a:extLst>
              </p:cNvPr>
              <p:cNvSpPr txBox="1"/>
              <p:nvPr/>
            </p:nvSpPr>
            <p:spPr>
              <a:xfrm>
                <a:off x="5093337" y="1497920"/>
                <a:ext cx="78585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8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6</m:t>
                      </m:r>
                      <m:r>
                        <m:rPr>
                          <m:nor/>
                        </m:rPr>
                        <a:rPr kumimoji="0" lang="en-US" sz="8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8</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0</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480</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96</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oMath>
                  </m:oMathPara>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1" name="文字方塊 460">
                <a:extLst>
                  <a:ext uri="{FF2B5EF4-FFF2-40B4-BE49-F238E27FC236}">
                    <a16:creationId xmlns:a16="http://schemas.microsoft.com/office/drawing/2014/main" id="{77588E22-1968-C9D9-F502-FC58E934EC35}"/>
                  </a:ext>
                </a:extLst>
              </p:cNvPr>
              <p:cNvSpPr txBox="1">
                <a:spLocks noRot="1" noChangeAspect="1" noMove="1" noResize="1" noEditPoints="1" noAdjustHandles="1" noChangeArrowheads="1" noChangeShapeType="1" noTextEdit="1"/>
              </p:cNvSpPr>
              <p:nvPr/>
            </p:nvSpPr>
            <p:spPr>
              <a:xfrm>
                <a:off x="5093337" y="1497920"/>
                <a:ext cx="785856"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2" name="文字方塊 461">
                <a:extLst>
                  <a:ext uri="{FF2B5EF4-FFF2-40B4-BE49-F238E27FC236}">
                    <a16:creationId xmlns:a16="http://schemas.microsoft.com/office/drawing/2014/main" id="{EC73471A-87A4-5ED9-5194-0E16DC681FD3}"/>
                  </a:ext>
                </a:extLst>
              </p:cNvPr>
              <p:cNvSpPr txBox="1"/>
              <p:nvPr/>
            </p:nvSpPr>
            <p:spPr>
              <a:xfrm>
                <a:off x="3770594" y="980943"/>
                <a:ext cx="11521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68</m:t>
                      </m:r>
                      <m:r>
                        <m:rPr>
                          <m:nor/>
                        </m:rPr>
                        <a:rPr kumimoji="0" lang="en-US" sz="1400" b="0" i="0" u="none" strike="noStrike" kern="1200" cap="none" spc="0" normalizeH="0" baseline="0" noProof="0" dirty="0" smtClean="0">
                          <a:ln>
                            <a:noFill/>
                          </a:ln>
                          <a:solidFill>
                            <a:prstClr val="black"/>
                          </a:solidFill>
                          <a:effectLst/>
                          <a:uLnTx/>
                          <a:uFillTx/>
                          <a:latin typeface="NimbusRomNo9L-Regu"/>
                          <a:ea typeface="+mn-ea"/>
                          <a:cs typeface="+mn-cs"/>
                        </a:rPr>
                        <m:t>0</m:t>
                      </m:r>
                      <m:r>
                        <m:rPr>
                          <m:nor/>
                        </m:rPr>
                        <a:rPr kumimoji="0" lang="en-US" sz="14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1400" b="0" i="0" u="none" strike="noStrike" kern="1200" cap="none" spc="0" normalizeH="0" baseline="0" noProof="0" dirty="0" smtClean="0">
                          <a:ln>
                            <a:noFill/>
                          </a:ln>
                          <a:solidFill>
                            <a:prstClr val="black"/>
                          </a:solidFill>
                          <a:effectLst/>
                          <a:uLnTx/>
                          <a:uFillTx/>
                          <a:latin typeface="NimbusRomNo9L-Regu"/>
                          <a:ea typeface="+mn-ea"/>
                          <a:cs typeface="+mn-cs"/>
                        </a:rPr>
                        <m:t>480</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2" name="文字方塊 461">
                <a:extLst>
                  <a:ext uri="{FF2B5EF4-FFF2-40B4-BE49-F238E27FC236}">
                    <a16:creationId xmlns:a16="http://schemas.microsoft.com/office/drawing/2014/main" id="{EC73471A-87A4-5ED9-5194-0E16DC681FD3}"/>
                  </a:ext>
                </a:extLst>
              </p:cNvPr>
              <p:cNvSpPr txBox="1">
                <a:spLocks noRot="1" noChangeAspect="1" noMove="1" noResize="1" noEditPoints="1" noAdjustHandles="1" noChangeArrowheads="1" noChangeShapeType="1" noTextEdit="1"/>
              </p:cNvSpPr>
              <p:nvPr/>
            </p:nvSpPr>
            <p:spPr>
              <a:xfrm>
                <a:off x="3770594" y="980943"/>
                <a:ext cx="1152175"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6" name="文字方塊 465">
                <a:extLst>
                  <a:ext uri="{FF2B5EF4-FFF2-40B4-BE49-F238E27FC236}">
                    <a16:creationId xmlns:a16="http://schemas.microsoft.com/office/drawing/2014/main" id="{C7D20882-4417-7FFE-E051-C87F12DB9E00}"/>
                  </a:ext>
                </a:extLst>
              </p:cNvPr>
              <p:cNvSpPr txBox="1"/>
              <p:nvPr/>
            </p:nvSpPr>
            <p:spPr>
              <a:xfrm>
                <a:off x="5087749" y="988137"/>
                <a:ext cx="11521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68</m:t>
                      </m:r>
                      <m:r>
                        <m:rPr>
                          <m:nor/>
                        </m:rPr>
                        <a:rPr kumimoji="0" lang="en-US" sz="1400" b="0" i="0" u="none" strike="noStrike" kern="1200" cap="none" spc="0" normalizeH="0" baseline="0" noProof="0" dirty="0" smtClean="0">
                          <a:ln>
                            <a:noFill/>
                          </a:ln>
                          <a:solidFill>
                            <a:prstClr val="black"/>
                          </a:solidFill>
                          <a:effectLst/>
                          <a:uLnTx/>
                          <a:uFillTx/>
                          <a:latin typeface="NimbusRomNo9L-Regu"/>
                          <a:ea typeface="+mn-ea"/>
                          <a:cs typeface="+mn-cs"/>
                        </a:rPr>
                        <m:t>0</m:t>
                      </m:r>
                      <m:r>
                        <m:rPr>
                          <m:nor/>
                        </m:rPr>
                        <a:rPr kumimoji="0" lang="en-US" sz="14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1400" b="0" i="0" u="none" strike="noStrike" kern="1200" cap="none" spc="0" normalizeH="0" baseline="0" noProof="0" dirty="0" smtClean="0">
                          <a:ln>
                            <a:noFill/>
                          </a:ln>
                          <a:solidFill>
                            <a:prstClr val="black"/>
                          </a:solidFill>
                          <a:effectLst/>
                          <a:uLnTx/>
                          <a:uFillTx/>
                          <a:latin typeface="NimbusRomNo9L-Regu"/>
                          <a:ea typeface="+mn-ea"/>
                          <a:cs typeface="+mn-cs"/>
                        </a:rPr>
                        <m:t>480</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6" name="文字方塊 465">
                <a:extLst>
                  <a:ext uri="{FF2B5EF4-FFF2-40B4-BE49-F238E27FC236}">
                    <a16:creationId xmlns:a16="http://schemas.microsoft.com/office/drawing/2014/main" id="{C7D20882-4417-7FFE-E051-C87F12DB9E00}"/>
                  </a:ext>
                </a:extLst>
              </p:cNvPr>
              <p:cNvSpPr txBox="1">
                <a:spLocks noRot="1" noChangeAspect="1" noMove="1" noResize="1" noEditPoints="1" noAdjustHandles="1" noChangeArrowheads="1" noChangeShapeType="1" noTextEdit="1"/>
              </p:cNvSpPr>
              <p:nvPr/>
            </p:nvSpPr>
            <p:spPr>
              <a:xfrm>
                <a:off x="5087749" y="988137"/>
                <a:ext cx="1152175" cy="30777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0" name="文字方塊 469">
                <a:extLst>
                  <a:ext uri="{FF2B5EF4-FFF2-40B4-BE49-F238E27FC236}">
                    <a16:creationId xmlns:a16="http://schemas.microsoft.com/office/drawing/2014/main" id="{AD91A88D-F74B-F79A-683C-3A729C72373B}"/>
                  </a:ext>
                </a:extLst>
              </p:cNvPr>
              <p:cNvSpPr txBox="1"/>
              <p:nvPr/>
            </p:nvSpPr>
            <p:spPr>
              <a:xfrm>
                <a:off x="6439398" y="979568"/>
                <a:ext cx="11521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68</m:t>
                      </m:r>
                      <m:r>
                        <m:rPr>
                          <m:nor/>
                        </m:rPr>
                        <a:rPr kumimoji="0" lang="en-US" sz="1400" b="0" i="0" u="none" strike="noStrike" kern="1200" cap="none" spc="0" normalizeH="0" baseline="0" noProof="0" dirty="0" smtClean="0">
                          <a:ln>
                            <a:noFill/>
                          </a:ln>
                          <a:solidFill>
                            <a:prstClr val="black"/>
                          </a:solidFill>
                          <a:effectLst/>
                          <a:uLnTx/>
                          <a:uFillTx/>
                          <a:latin typeface="NimbusRomNo9L-Regu"/>
                          <a:ea typeface="+mn-ea"/>
                          <a:cs typeface="+mn-cs"/>
                        </a:rPr>
                        <m:t>0</m:t>
                      </m:r>
                      <m:r>
                        <m:rPr>
                          <m:nor/>
                        </m:rPr>
                        <a:rPr kumimoji="0" lang="en-US" sz="14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1400" b="0" i="0" u="none" strike="noStrike" kern="1200" cap="none" spc="0" normalizeH="0" baseline="0" noProof="0" dirty="0" smtClean="0">
                          <a:ln>
                            <a:noFill/>
                          </a:ln>
                          <a:solidFill>
                            <a:prstClr val="black"/>
                          </a:solidFill>
                          <a:effectLst/>
                          <a:uLnTx/>
                          <a:uFillTx/>
                          <a:latin typeface="NimbusRomNo9L-Regu"/>
                          <a:ea typeface="+mn-ea"/>
                          <a:cs typeface="+mn-cs"/>
                        </a:rPr>
                        <m:t>480</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70" name="文字方塊 469">
                <a:extLst>
                  <a:ext uri="{FF2B5EF4-FFF2-40B4-BE49-F238E27FC236}">
                    <a16:creationId xmlns:a16="http://schemas.microsoft.com/office/drawing/2014/main" id="{AD91A88D-F74B-F79A-683C-3A729C72373B}"/>
                  </a:ext>
                </a:extLst>
              </p:cNvPr>
              <p:cNvSpPr txBox="1">
                <a:spLocks noRot="1" noChangeAspect="1" noMove="1" noResize="1" noEditPoints="1" noAdjustHandles="1" noChangeArrowheads="1" noChangeShapeType="1" noTextEdit="1"/>
              </p:cNvSpPr>
              <p:nvPr/>
            </p:nvSpPr>
            <p:spPr>
              <a:xfrm>
                <a:off x="6439398" y="979568"/>
                <a:ext cx="1152175" cy="307777"/>
              </a:xfrm>
              <a:prstGeom prst="rect">
                <a:avLst/>
              </a:prstGeom>
              <a:blipFill>
                <a:blip r:embed="rId14"/>
                <a:stretch>
                  <a:fillRect/>
                </a:stretch>
              </a:blipFill>
            </p:spPr>
            <p:txBody>
              <a:bodyPr/>
              <a:lstStyle/>
              <a:p>
                <a:r>
                  <a:rPr lang="en-US">
                    <a:noFill/>
                  </a:rPr>
                  <a:t> </a:t>
                </a:r>
              </a:p>
            </p:txBody>
          </p:sp>
        </mc:Fallback>
      </mc:AlternateContent>
      <p:sp>
        <p:nvSpPr>
          <p:cNvPr id="15" name="文字方塊 14">
            <a:extLst>
              <a:ext uri="{FF2B5EF4-FFF2-40B4-BE49-F238E27FC236}">
                <a16:creationId xmlns:a16="http://schemas.microsoft.com/office/drawing/2014/main" id="{E660D369-7979-388C-84AD-D965B8749BC5}"/>
              </a:ext>
            </a:extLst>
          </p:cNvPr>
          <p:cNvSpPr txBox="1"/>
          <p:nvPr/>
        </p:nvSpPr>
        <p:spPr>
          <a:xfrm>
            <a:off x="4788342" y="5370467"/>
            <a:ext cx="71846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reshape=48c</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D629E81E-5447-CE84-57D3-80819EBB3B75}"/>
              </a:ext>
            </a:extLst>
          </p:cNvPr>
          <p:cNvSpPr txBox="1"/>
          <p:nvPr/>
        </p:nvSpPr>
        <p:spPr>
          <a:xfrm>
            <a:off x="4578031" y="5160540"/>
            <a:ext cx="94288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(1x1x48C)x96filter</a:t>
            </a:r>
            <a:endParaRPr kumimoji="0" lang="zh-TW" altLang="en-US" sz="8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E26FF8B-A88C-977D-6052-11DFE0A7E98C}"/>
              </a:ext>
            </a:extLst>
          </p:cNvPr>
          <p:cNvSpPr txBox="1"/>
          <p:nvPr/>
        </p:nvSpPr>
        <p:spPr>
          <a:xfrm>
            <a:off x="5454875" y="2926153"/>
            <a:ext cx="68159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Upsampling</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0D2852AB-F069-E897-E05A-16FCAA05C03A}"/>
              </a:ext>
            </a:extLst>
          </p:cNvPr>
          <p:cNvSpPr txBox="1"/>
          <p:nvPr/>
        </p:nvSpPr>
        <p:spPr>
          <a:xfrm>
            <a:off x="5832513" y="1599156"/>
            <a:ext cx="110562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Upsampling</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x4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1D4F24F9-586B-44A5-EF51-7B4981C4BEA3}"/>
              </a:ext>
            </a:extLst>
          </p:cNvPr>
          <p:cNvSpPr txBox="1"/>
          <p:nvPr/>
        </p:nvSpPr>
        <p:spPr>
          <a:xfrm>
            <a:off x="2502673" y="5424273"/>
            <a:ext cx="2128058" cy="215444"/>
          </a:xfrm>
          <a:prstGeom prst="rect">
            <a:avLst/>
          </a:prstGeom>
          <a:solidFill>
            <a:srgbClr val="FFFF00"/>
          </a:solidFill>
          <a:ln w="12700">
            <a:solidFill>
              <a:schemeClr val="tx1"/>
            </a:solidFill>
          </a:ln>
        </p:spPr>
        <p:txBody>
          <a:bodyPr wrap="square" rtlCol="0">
            <a:spAutoFit/>
          </a:bodyPr>
          <a:lstStyle/>
          <a:p>
            <a:pPr algn="ctr"/>
            <a:r>
              <a:rPr lang="en-US" sz="800" dirty="0"/>
              <a:t>(2) Patches Flattening (Reshape 2D</a:t>
            </a:r>
            <a:r>
              <a:rPr lang="en-US" sz="800" dirty="0">
                <a:sym typeface="Wingdings" panose="05000000000000000000" pitchFamily="2" charset="2"/>
              </a:rPr>
              <a:t>1D</a:t>
            </a:r>
            <a:r>
              <a:rPr lang="en-US" sz="800" dirty="0"/>
              <a:t>)</a:t>
            </a:r>
          </a:p>
        </p:txBody>
      </p:sp>
      <p:sp>
        <p:nvSpPr>
          <p:cNvPr id="59" name="文字方塊 58">
            <a:extLst>
              <a:ext uri="{FF2B5EF4-FFF2-40B4-BE49-F238E27FC236}">
                <a16:creationId xmlns:a16="http://schemas.microsoft.com/office/drawing/2014/main" id="{0945188A-B921-C9BC-827E-B1754A6D4C5F}"/>
              </a:ext>
            </a:extLst>
          </p:cNvPr>
          <p:cNvSpPr txBox="1"/>
          <p:nvPr/>
        </p:nvSpPr>
        <p:spPr>
          <a:xfrm>
            <a:off x="2498073" y="5135581"/>
            <a:ext cx="2216717" cy="215444"/>
          </a:xfrm>
          <a:prstGeom prst="rect">
            <a:avLst/>
          </a:prstGeom>
          <a:noFill/>
        </p:spPr>
        <p:txBody>
          <a:bodyPr wrap="square">
            <a:spAutoFit/>
          </a:bodyPr>
          <a:lstStyle/>
          <a:p>
            <a:pPr algn="ctr"/>
            <a:r>
              <a:rPr lang="en-US" altLang="zh-TW" sz="800" dirty="0"/>
              <a:t>(3) Embedding Layer </a:t>
            </a:r>
            <a:r>
              <a:rPr lang="en-US" altLang="zh-TW" sz="800" i="1" dirty="0"/>
              <a:t>W</a:t>
            </a:r>
            <a:r>
              <a:rPr lang="en-US" altLang="zh-TW" sz="800" dirty="0"/>
              <a:t> (Projection to fixed-dim)</a:t>
            </a:r>
          </a:p>
        </p:txBody>
      </p:sp>
      <p:cxnSp>
        <p:nvCxnSpPr>
          <p:cNvPr id="60" name="直線接點 59">
            <a:extLst>
              <a:ext uri="{FF2B5EF4-FFF2-40B4-BE49-F238E27FC236}">
                <a16:creationId xmlns:a16="http://schemas.microsoft.com/office/drawing/2014/main" id="{EB078F91-41A0-5492-85E6-2211C8C3FE3F}"/>
              </a:ext>
            </a:extLst>
          </p:cNvPr>
          <p:cNvCxnSpPr>
            <a:cxnSpLocks/>
          </p:cNvCxnSpPr>
          <p:nvPr/>
        </p:nvCxnSpPr>
        <p:spPr>
          <a:xfrm flipV="1">
            <a:off x="2432958" y="5197864"/>
            <a:ext cx="0" cy="635197"/>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3" name="直線單箭頭接點 472">
            <a:extLst>
              <a:ext uri="{FF2B5EF4-FFF2-40B4-BE49-F238E27FC236}">
                <a16:creationId xmlns:a16="http://schemas.microsoft.com/office/drawing/2014/main" id="{9DCB0A70-F7C8-94BD-9840-686427191F56}"/>
              </a:ext>
            </a:extLst>
          </p:cNvPr>
          <p:cNvCxnSpPr>
            <a:cxnSpLocks/>
          </p:cNvCxnSpPr>
          <p:nvPr/>
        </p:nvCxnSpPr>
        <p:spPr>
          <a:xfrm flipH="1" flipV="1">
            <a:off x="3663967" y="5668138"/>
            <a:ext cx="104400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78" name="直線接點 477">
            <a:extLst>
              <a:ext uri="{FF2B5EF4-FFF2-40B4-BE49-F238E27FC236}">
                <a16:creationId xmlns:a16="http://schemas.microsoft.com/office/drawing/2014/main" id="{646F08D4-7566-F30E-9B81-CEBA67A8BFB9}"/>
              </a:ext>
            </a:extLst>
          </p:cNvPr>
          <p:cNvCxnSpPr>
            <a:cxnSpLocks/>
          </p:cNvCxnSpPr>
          <p:nvPr/>
        </p:nvCxnSpPr>
        <p:spPr>
          <a:xfrm flipV="1">
            <a:off x="3670586" y="5544507"/>
            <a:ext cx="0" cy="226266"/>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0" name="矩形 479">
            <a:extLst>
              <a:ext uri="{FF2B5EF4-FFF2-40B4-BE49-F238E27FC236}">
                <a16:creationId xmlns:a16="http://schemas.microsoft.com/office/drawing/2014/main" id="{297F5E30-2681-C2C8-4AF2-C31174B44106}"/>
              </a:ext>
            </a:extLst>
          </p:cNvPr>
          <p:cNvSpPr/>
          <p:nvPr/>
        </p:nvSpPr>
        <p:spPr>
          <a:xfrm rot="16200000">
            <a:off x="6454550" y="4176024"/>
            <a:ext cx="173076" cy="212241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481" name="矩形 480">
            <a:extLst>
              <a:ext uri="{FF2B5EF4-FFF2-40B4-BE49-F238E27FC236}">
                <a16:creationId xmlns:a16="http://schemas.microsoft.com/office/drawing/2014/main" id="{4F8980E2-FF9D-BA12-DEC5-75C090D444BA}"/>
              </a:ext>
            </a:extLst>
          </p:cNvPr>
          <p:cNvSpPr/>
          <p:nvPr/>
        </p:nvSpPr>
        <p:spPr>
          <a:xfrm>
            <a:off x="7083505" y="5399632"/>
            <a:ext cx="25244" cy="173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82" name="直線單箭頭接點 481">
            <a:extLst>
              <a:ext uri="{FF2B5EF4-FFF2-40B4-BE49-F238E27FC236}">
                <a16:creationId xmlns:a16="http://schemas.microsoft.com/office/drawing/2014/main" id="{2FEC867D-881F-882D-7579-D0C20C96A198}"/>
              </a:ext>
            </a:extLst>
          </p:cNvPr>
          <p:cNvCxnSpPr>
            <a:cxnSpLocks/>
          </p:cNvCxnSpPr>
          <p:nvPr/>
        </p:nvCxnSpPr>
        <p:spPr>
          <a:xfrm flipV="1">
            <a:off x="5362935" y="5358324"/>
            <a:ext cx="1362716" cy="15391"/>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3" name="直線單箭頭接點 482">
            <a:extLst>
              <a:ext uri="{FF2B5EF4-FFF2-40B4-BE49-F238E27FC236}">
                <a16:creationId xmlns:a16="http://schemas.microsoft.com/office/drawing/2014/main" id="{08844D24-C215-B160-F570-477BEC82CACE}"/>
              </a:ext>
            </a:extLst>
          </p:cNvPr>
          <p:cNvCxnSpPr>
            <a:cxnSpLocks/>
          </p:cNvCxnSpPr>
          <p:nvPr/>
        </p:nvCxnSpPr>
        <p:spPr>
          <a:xfrm flipH="1">
            <a:off x="6705675" y="5023507"/>
            <a:ext cx="953097" cy="14671"/>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484" name="矩形 483">
            <a:extLst>
              <a:ext uri="{FF2B5EF4-FFF2-40B4-BE49-F238E27FC236}">
                <a16:creationId xmlns:a16="http://schemas.microsoft.com/office/drawing/2014/main" id="{86039249-75C3-3B30-5253-9BC388E6AC8A}"/>
              </a:ext>
            </a:extLst>
          </p:cNvPr>
          <p:cNvSpPr/>
          <p:nvPr/>
        </p:nvSpPr>
        <p:spPr>
          <a:xfrm rot="16200000">
            <a:off x="6465006" y="4717023"/>
            <a:ext cx="159201" cy="211205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485" name="文字方塊 484">
            <a:extLst>
              <a:ext uri="{FF2B5EF4-FFF2-40B4-BE49-F238E27FC236}">
                <a16:creationId xmlns:a16="http://schemas.microsoft.com/office/drawing/2014/main" id="{5D86420E-1EB8-9988-ECDA-2F9605474F40}"/>
              </a:ext>
            </a:extLst>
          </p:cNvPr>
          <p:cNvSpPr txBox="1"/>
          <p:nvPr/>
        </p:nvSpPr>
        <p:spPr>
          <a:xfrm>
            <a:off x="5780838" y="5666658"/>
            <a:ext cx="152638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(1) Patch Partition Layer (Token)</a:t>
            </a:r>
          </a:p>
        </p:txBody>
      </p:sp>
      <p:cxnSp>
        <p:nvCxnSpPr>
          <p:cNvPr id="486" name="直線接點 485">
            <a:extLst>
              <a:ext uri="{FF2B5EF4-FFF2-40B4-BE49-F238E27FC236}">
                <a16:creationId xmlns:a16="http://schemas.microsoft.com/office/drawing/2014/main" id="{DFAE8234-9010-A30A-0C43-863DD5100581}"/>
              </a:ext>
            </a:extLst>
          </p:cNvPr>
          <p:cNvCxnSpPr>
            <a:cxnSpLocks/>
          </p:cNvCxnSpPr>
          <p:nvPr/>
        </p:nvCxnSpPr>
        <p:spPr>
          <a:xfrm flipV="1">
            <a:off x="6694849" y="5272016"/>
            <a:ext cx="0" cy="226266"/>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7" name="直線接點 486">
            <a:extLst>
              <a:ext uri="{FF2B5EF4-FFF2-40B4-BE49-F238E27FC236}">
                <a16:creationId xmlns:a16="http://schemas.microsoft.com/office/drawing/2014/main" id="{D664F562-F75D-210A-4015-69A371702236}"/>
              </a:ext>
            </a:extLst>
          </p:cNvPr>
          <p:cNvCxnSpPr>
            <a:cxnSpLocks/>
          </p:cNvCxnSpPr>
          <p:nvPr/>
        </p:nvCxnSpPr>
        <p:spPr>
          <a:xfrm flipV="1">
            <a:off x="6689288" y="5844407"/>
            <a:ext cx="0" cy="247981"/>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9" name="文字方塊 488">
            <a:extLst>
              <a:ext uri="{FF2B5EF4-FFF2-40B4-BE49-F238E27FC236}">
                <a16:creationId xmlns:a16="http://schemas.microsoft.com/office/drawing/2014/main" id="{59C41154-7EE2-8407-4581-6B6530E8D613}"/>
              </a:ext>
            </a:extLst>
          </p:cNvPr>
          <p:cNvSpPr txBox="1"/>
          <p:nvPr/>
        </p:nvSpPr>
        <p:spPr>
          <a:xfrm>
            <a:off x="5482233" y="5429716"/>
            <a:ext cx="2128058" cy="215444"/>
          </a:xfrm>
          <a:prstGeom prst="rect">
            <a:avLst/>
          </a:prstGeom>
          <a:solidFill>
            <a:srgbClr val="FFFF00"/>
          </a:solidFill>
          <a:ln w="12700">
            <a:solidFill>
              <a:schemeClr val="tx1"/>
            </a:solidFill>
          </a:ln>
        </p:spPr>
        <p:txBody>
          <a:bodyPr wrap="square" rtlCol="0">
            <a:spAutoFit/>
          </a:bodyPr>
          <a:lstStyle/>
          <a:p>
            <a:pPr algn="ctr"/>
            <a:r>
              <a:rPr lang="en-US" sz="800" dirty="0"/>
              <a:t>(2) Patches Flattening (Reshape 2D</a:t>
            </a:r>
            <a:r>
              <a:rPr lang="en-US" sz="800" dirty="0">
                <a:sym typeface="Wingdings" panose="05000000000000000000" pitchFamily="2" charset="2"/>
              </a:rPr>
              <a:t>1D</a:t>
            </a:r>
            <a:r>
              <a:rPr lang="en-US" sz="800" dirty="0"/>
              <a:t>)</a:t>
            </a:r>
          </a:p>
        </p:txBody>
      </p:sp>
      <p:sp>
        <p:nvSpPr>
          <p:cNvPr id="490" name="文字方塊 489">
            <a:extLst>
              <a:ext uri="{FF2B5EF4-FFF2-40B4-BE49-F238E27FC236}">
                <a16:creationId xmlns:a16="http://schemas.microsoft.com/office/drawing/2014/main" id="{824B74A4-889E-2242-81F7-F60AE77FEAB9}"/>
              </a:ext>
            </a:extLst>
          </p:cNvPr>
          <p:cNvSpPr txBox="1"/>
          <p:nvPr/>
        </p:nvSpPr>
        <p:spPr>
          <a:xfrm>
            <a:off x="5455609" y="5125009"/>
            <a:ext cx="2230583" cy="215444"/>
          </a:xfrm>
          <a:prstGeom prst="rect">
            <a:avLst/>
          </a:prstGeom>
          <a:noFill/>
        </p:spPr>
        <p:txBody>
          <a:bodyPr wrap="square">
            <a:spAutoFit/>
          </a:bodyPr>
          <a:lstStyle/>
          <a:p>
            <a:pPr algn="ctr"/>
            <a:r>
              <a:rPr lang="en-US" altLang="zh-TW" sz="800" dirty="0"/>
              <a:t>(3) Embedding Layer </a:t>
            </a:r>
            <a:r>
              <a:rPr lang="en-US" altLang="zh-TW" sz="800" i="1" dirty="0"/>
              <a:t>W</a:t>
            </a:r>
            <a:r>
              <a:rPr lang="en-US" altLang="zh-TW" sz="800" dirty="0"/>
              <a:t> (Projection to fixed-dim)</a:t>
            </a:r>
          </a:p>
        </p:txBody>
      </p:sp>
      <p:cxnSp>
        <p:nvCxnSpPr>
          <p:cNvPr id="501" name="直線接點 500">
            <a:extLst>
              <a:ext uri="{FF2B5EF4-FFF2-40B4-BE49-F238E27FC236}">
                <a16:creationId xmlns:a16="http://schemas.microsoft.com/office/drawing/2014/main" id="{67A485FE-50C9-5A9E-2643-53EB2E65969C}"/>
              </a:ext>
            </a:extLst>
          </p:cNvPr>
          <p:cNvCxnSpPr>
            <a:cxnSpLocks/>
          </p:cNvCxnSpPr>
          <p:nvPr/>
        </p:nvCxnSpPr>
        <p:spPr>
          <a:xfrm flipV="1">
            <a:off x="7658772" y="5196568"/>
            <a:ext cx="0" cy="635197"/>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3" name="直線接點 502">
            <a:extLst>
              <a:ext uri="{FF2B5EF4-FFF2-40B4-BE49-F238E27FC236}">
                <a16:creationId xmlns:a16="http://schemas.microsoft.com/office/drawing/2014/main" id="{0C21E944-8910-EBAF-F0D7-12C2B655F204}"/>
              </a:ext>
            </a:extLst>
          </p:cNvPr>
          <p:cNvCxnSpPr>
            <a:cxnSpLocks/>
          </p:cNvCxnSpPr>
          <p:nvPr/>
        </p:nvCxnSpPr>
        <p:spPr>
          <a:xfrm flipV="1">
            <a:off x="6686708" y="5529116"/>
            <a:ext cx="0" cy="226266"/>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8CF3714D-94BA-3B1C-CB8C-99E3B37570FC}"/>
                  </a:ext>
                </a:extLst>
              </p:cNvPr>
              <p:cNvSpPr txBox="1"/>
              <p:nvPr/>
            </p:nvSpPr>
            <p:spPr>
              <a:xfrm>
                <a:off x="4541864" y="5277427"/>
                <a:ext cx="86446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160</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120</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d>
                        <m:dPr>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48</m:t>
                          </m:r>
                        </m:e>
                      </m:d>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oMath>
                  </m:oMathPara>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4" name="文字方塊 63">
                <a:extLst>
                  <a:ext uri="{FF2B5EF4-FFF2-40B4-BE49-F238E27FC236}">
                    <a16:creationId xmlns:a16="http://schemas.microsoft.com/office/drawing/2014/main" id="{8CF3714D-94BA-3B1C-CB8C-99E3B37570FC}"/>
                  </a:ext>
                </a:extLst>
              </p:cNvPr>
              <p:cNvSpPr txBox="1">
                <a:spLocks noRot="1" noChangeAspect="1" noMove="1" noResize="1" noEditPoints="1" noAdjustHandles="1" noChangeArrowheads="1" noChangeShapeType="1" noTextEdit="1"/>
              </p:cNvSpPr>
              <p:nvPr/>
            </p:nvSpPr>
            <p:spPr>
              <a:xfrm>
                <a:off x="4541864" y="5277427"/>
                <a:ext cx="864467" cy="215444"/>
              </a:xfrm>
              <a:prstGeom prst="rect">
                <a:avLst/>
              </a:prstGeom>
              <a:blipFill>
                <a:blip r:embed="rId16"/>
                <a:stretch>
                  <a:fillRect/>
                </a:stretch>
              </a:blipFill>
            </p:spPr>
            <p:txBody>
              <a:bodyPr/>
              <a:lstStyle/>
              <a:p>
                <a:r>
                  <a:rPr lang="zh-TW" altLang="en-US">
                    <a:noFill/>
                  </a:rPr>
                  <a:t> </a:t>
                </a:r>
              </a:p>
            </p:txBody>
          </p:sp>
        </mc:Fallback>
      </mc:AlternateContent>
      <p:sp>
        <p:nvSpPr>
          <p:cNvPr id="65" name="文字方塊 64">
            <a:extLst>
              <a:ext uri="{FF2B5EF4-FFF2-40B4-BE49-F238E27FC236}">
                <a16:creationId xmlns:a16="http://schemas.microsoft.com/office/drawing/2014/main" id="{FD9CBB9D-A76C-BF28-8263-A82B3FC51B97}"/>
              </a:ext>
            </a:extLst>
          </p:cNvPr>
          <p:cNvSpPr txBox="1"/>
          <p:nvPr/>
        </p:nvSpPr>
        <p:spPr>
          <a:xfrm>
            <a:off x="7203220" y="4992249"/>
            <a:ext cx="1555820" cy="215444"/>
          </a:xfrm>
          <a:prstGeom prst="rect">
            <a:avLst/>
          </a:prstGeom>
          <a:noFill/>
        </p:spPr>
        <p:txBody>
          <a:bodyPr wrap="square">
            <a:spAutoFit/>
          </a:bodyPr>
          <a:lstStyle/>
          <a:p>
            <a:r>
              <a:rPr lang="en-US" altLang="zh-TW" sz="800" dirty="0">
                <a:solidFill>
                  <a:srgbClr val="00B0F0"/>
                </a:solidFill>
              </a:rPr>
              <a:t>(E: Embedding vector dim. </a:t>
            </a:r>
            <a:r>
              <a:rPr lang="en-US" altLang="zh-TW" sz="800" i="1" dirty="0">
                <a:solidFill>
                  <a:srgbClr val="00B0F0"/>
                </a:solidFill>
              </a:rPr>
              <a:t>W</a:t>
            </a:r>
            <a:r>
              <a:rPr lang="en-US" altLang="zh-TW" sz="800" dirty="0">
                <a:solidFill>
                  <a:srgbClr val="00B0F0"/>
                </a:solidFill>
              </a:rPr>
              <a:t>)</a:t>
            </a:r>
            <a:endParaRPr lang="zh-TW" altLang="en-US" sz="800" dirty="0">
              <a:solidFill>
                <a:srgbClr val="00B0F0"/>
              </a:solidFill>
            </a:endParaRPr>
          </a:p>
        </p:txBody>
      </p:sp>
      <p:sp>
        <p:nvSpPr>
          <p:cNvPr id="66" name="文字方塊 65">
            <a:extLst>
              <a:ext uri="{FF2B5EF4-FFF2-40B4-BE49-F238E27FC236}">
                <a16:creationId xmlns:a16="http://schemas.microsoft.com/office/drawing/2014/main" id="{E82D7B99-2929-D80C-8074-75CCB032D5C3}"/>
              </a:ext>
            </a:extLst>
          </p:cNvPr>
          <p:cNvSpPr txBox="1"/>
          <p:nvPr/>
        </p:nvSpPr>
        <p:spPr>
          <a:xfrm>
            <a:off x="7466230" y="5081004"/>
            <a:ext cx="94288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(1x1x48C)x96filter</a:t>
            </a:r>
            <a:endParaRPr kumimoji="0" lang="zh-TW" altLang="en-US" sz="8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nvGrpSpPr>
          <p:cNvPr id="94" name="群組 93">
            <a:extLst>
              <a:ext uri="{FF2B5EF4-FFF2-40B4-BE49-F238E27FC236}">
                <a16:creationId xmlns:a16="http://schemas.microsoft.com/office/drawing/2014/main" id="{4D6AAEBC-3590-7C8E-CE5E-01D503B94790}"/>
              </a:ext>
            </a:extLst>
          </p:cNvPr>
          <p:cNvGrpSpPr/>
          <p:nvPr/>
        </p:nvGrpSpPr>
        <p:grpSpPr>
          <a:xfrm>
            <a:off x="2335682" y="3755645"/>
            <a:ext cx="2945188" cy="1251010"/>
            <a:chOff x="2335682" y="3755645"/>
            <a:chExt cx="2945188" cy="1251010"/>
          </a:xfrm>
        </p:grpSpPr>
        <p:sp>
          <p:nvSpPr>
            <p:cNvPr id="459" name="Rounded Rectangle 6">
              <a:extLst>
                <a:ext uri="{FF2B5EF4-FFF2-40B4-BE49-F238E27FC236}">
                  <a16:creationId xmlns:a16="http://schemas.microsoft.com/office/drawing/2014/main" id="{C21D2055-0650-0AD1-71AA-0E6EF8C8CD3F}"/>
                </a:ext>
              </a:extLst>
            </p:cNvPr>
            <p:cNvSpPr/>
            <p:nvPr/>
          </p:nvSpPr>
          <p:spPr>
            <a:xfrm rot="16200000">
              <a:off x="3150850" y="3414580"/>
              <a:ext cx="1068414" cy="19867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900" b="0" i="0" u="none" strike="noStrike" kern="1200" cap="none" spc="0" normalizeH="0" baseline="0" noProof="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460" name="矩形 459">
              <a:extLst>
                <a:ext uri="{FF2B5EF4-FFF2-40B4-BE49-F238E27FC236}">
                  <a16:creationId xmlns:a16="http://schemas.microsoft.com/office/drawing/2014/main" id="{A4795556-88EB-AAFC-9618-B28E7D7E8809}"/>
                </a:ext>
              </a:extLst>
            </p:cNvPr>
            <p:cNvSpPr/>
            <p:nvPr/>
          </p:nvSpPr>
          <p:spPr>
            <a:xfrm rot="16200000">
              <a:off x="3607697" y="3886818"/>
              <a:ext cx="154717" cy="1813524"/>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463" name="矩形 462">
              <a:extLst>
                <a:ext uri="{FF2B5EF4-FFF2-40B4-BE49-F238E27FC236}">
                  <a16:creationId xmlns:a16="http://schemas.microsoft.com/office/drawing/2014/main" id="{F2E628B5-C5BD-22C0-2611-99E2D63C92B3}"/>
                </a:ext>
              </a:extLst>
            </p:cNvPr>
            <p:cNvSpPr/>
            <p:nvPr/>
          </p:nvSpPr>
          <p:spPr>
            <a:xfrm rot="16200000">
              <a:off x="3606061" y="3603619"/>
              <a:ext cx="168412" cy="731291"/>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cxnSp>
          <p:nvCxnSpPr>
            <p:cNvPr id="210" name="直線接點 209">
              <a:extLst>
                <a:ext uri="{FF2B5EF4-FFF2-40B4-BE49-F238E27FC236}">
                  <a16:creationId xmlns:a16="http://schemas.microsoft.com/office/drawing/2014/main" id="{F5809997-D578-2D58-9056-03A2B77FE820}"/>
                </a:ext>
              </a:extLst>
            </p:cNvPr>
            <p:cNvCxnSpPr>
              <a:cxnSpLocks/>
              <a:stCxn id="75" idx="2"/>
            </p:cNvCxnSpPr>
            <p:nvPr/>
          </p:nvCxnSpPr>
          <p:spPr>
            <a:xfrm flipV="1">
              <a:off x="4262861" y="4405593"/>
              <a:ext cx="548058" cy="1666"/>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4" name="文字方塊 463">
              <a:extLst>
                <a:ext uri="{FF2B5EF4-FFF2-40B4-BE49-F238E27FC236}">
                  <a16:creationId xmlns:a16="http://schemas.microsoft.com/office/drawing/2014/main" id="{0220172A-040C-FFAA-F6AA-247E0F0F9A80}"/>
                </a:ext>
              </a:extLst>
            </p:cNvPr>
            <p:cNvSpPr txBox="1"/>
            <p:nvPr/>
          </p:nvSpPr>
          <p:spPr>
            <a:xfrm>
              <a:off x="3196764" y="3822640"/>
              <a:ext cx="101662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Swin Transformer</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7" name="文字方塊 466">
              <a:extLst>
                <a:ext uri="{FF2B5EF4-FFF2-40B4-BE49-F238E27FC236}">
                  <a16:creationId xmlns:a16="http://schemas.microsoft.com/office/drawing/2014/main" id="{EAF611C7-76A1-B227-F652-F1D252F0201E}"/>
                </a:ext>
              </a:extLst>
            </p:cNvPr>
            <p:cNvSpPr txBox="1"/>
            <p:nvPr/>
          </p:nvSpPr>
          <p:spPr>
            <a:xfrm>
              <a:off x="2711735" y="4692760"/>
              <a:ext cx="180690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Swin Transformer + Patch Merging</a:t>
              </a:r>
            </a:p>
          </p:txBody>
        </p:sp>
        <p:sp>
          <p:nvSpPr>
            <p:cNvPr id="50" name="文字方塊 49">
              <a:extLst>
                <a:ext uri="{FF2B5EF4-FFF2-40B4-BE49-F238E27FC236}">
                  <a16:creationId xmlns:a16="http://schemas.microsoft.com/office/drawing/2014/main" id="{70B9EDB4-67E9-905B-1175-DBF90FDCB2E6}"/>
                </a:ext>
              </a:extLst>
            </p:cNvPr>
            <p:cNvSpPr txBox="1"/>
            <p:nvPr/>
          </p:nvSpPr>
          <p:spPr>
            <a:xfrm>
              <a:off x="3625040" y="3755645"/>
              <a:ext cx="78608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NimbusRomNo9L-Regu"/>
                  <a:ea typeface="+mn-ea"/>
                  <a:cs typeface="+mn-cs"/>
                </a:rPr>
                <a:t>10x15x1526c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13" name="直線接點 212">
              <a:extLst>
                <a:ext uri="{FF2B5EF4-FFF2-40B4-BE49-F238E27FC236}">
                  <a16:creationId xmlns:a16="http://schemas.microsoft.com/office/drawing/2014/main" id="{E52E722E-4C47-93BB-9E01-292A0B8979D6}"/>
                </a:ext>
              </a:extLst>
            </p:cNvPr>
            <p:cNvCxnSpPr>
              <a:cxnSpLocks/>
            </p:cNvCxnSpPr>
            <p:nvPr/>
          </p:nvCxnSpPr>
          <p:spPr>
            <a:xfrm>
              <a:off x="4601617" y="4787514"/>
              <a:ext cx="387459"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1" name="文字方塊 470">
              <a:extLst>
                <a:ext uri="{FF2B5EF4-FFF2-40B4-BE49-F238E27FC236}">
                  <a16:creationId xmlns:a16="http://schemas.microsoft.com/office/drawing/2014/main" id="{B829BBA1-82C0-C18A-AB1F-4FABC39A50B1}"/>
                </a:ext>
              </a:extLst>
            </p:cNvPr>
            <p:cNvSpPr txBox="1"/>
            <p:nvPr/>
          </p:nvSpPr>
          <p:spPr>
            <a:xfrm rot="5400000">
              <a:off x="3564354" y="4259097"/>
              <a:ext cx="343364" cy="321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72" name="文字方塊 471">
              <a:extLst>
                <a:ext uri="{FF2B5EF4-FFF2-40B4-BE49-F238E27FC236}">
                  <a16:creationId xmlns:a16="http://schemas.microsoft.com/office/drawing/2014/main" id="{6535DE72-FBE7-195E-9B21-78A26439DF79}"/>
                </a:ext>
              </a:extLst>
            </p:cNvPr>
            <p:cNvSpPr txBox="1"/>
            <p:nvPr/>
          </p:nvSpPr>
          <p:spPr>
            <a:xfrm rot="5400000">
              <a:off x="4650025" y="4428955"/>
              <a:ext cx="343364" cy="321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6" name="文字方塊 15">
              <a:extLst>
                <a:ext uri="{FF2B5EF4-FFF2-40B4-BE49-F238E27FC236}">
                  <a16:creationId xmlns:a16="http://schemas.microsoft.com/office/drawing/2014/main" id="{1FAAF23E-07A9-FB2E-B0BC-A129F1BA4B5C}"/>
                </a:ext>
              </a:extLst>
            </p:cNvPr>
            <p:cNvSpPr txBox="1"/>
            <p:nvPr/>
          </p:nvSpPr>
          <p:spPr>
            <a:xfrm>
              <a:off x="4596121" y="4759630"/>
              <a:ext cx="671497"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NimbusRomNo9L-Regu"/>
                  <a:ea typeface="+mn-ea"/>
                  <a:cs typeface="+mn-cs"/>
                </a:rPr>
                <a:t>80x60x192c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文字方塊 26">
              <a:extLst>
                <a:ext uri="{FF2B5EF4-FFF2-40B4-BE49-F238E27FC236}">
                  <a16:creationId xmlns:a16="http://schemas.microsoft.com/office/drawing/2014/main" id="{42819704-2A8A-98B5-F9B3-DC3AB579FA6C}"/>
                </a:ext>
              </a:extLst>
            </p:cNvPr>
            <p:cNvSpPr txBox="1"/>
            <p:nvPr/>
          </p:nvSpPr>
          <p:spPr>
            <a:xfrm>
              <a:off x="4591817" y="4354965"/>
              <a:ext cx="68905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NimbusRomNo9L-Regu"/>
                  <a:ea typeface="+mn-ea"/>
                  <a:cs typeface="+mn-cs"/>
                </a:rPr>
                <a:t>20x15x768c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文字方塊 61">
              <a:extLst>
                <a:ext uri="{FF2B5EF4-FFF2-40B4-BE49-F238E27FC236}">
                  <a16:creationId xmlns:a16="http://schemas.microsoft.com/office/drawing/2014/main" id="{67C722E5-0076-0C26-53D5-9009B27A0299}"/>
                </a:ext>
              </a:extLst>
            </p:cNvPr>
            <p:cNvSpPr txBox="1"/>
            <p:nvPr/>
          </p:nvSpPr>
          <p:spPr>
            <a:xfrm>
              <a:off x="2335682" y="4618593"/>
              <a:ext cx="421115" cy="317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x3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左大括弧 62">
              <a:extLst>
                <a:ext uri="{FF2B5EF4-FFF2-40B4-BE49-F238E27FC236}">
                  <a16:creationId xmlns:a16="http://schemas.microsoft.com/office/drawing/2014/main" id="{CDC0A5D4-2D48-53E7-0E5D-5133D26789AB}"/>
                </a:ext>
              </a:extLst>
            </p:cNvPr>
            <p:cNvSpPr/>
            <p:nvPr/>
          </p:nvSpPr>
          <p:spPr>
            <a:xfrm>
              <a:off x="2564868" y="4695602"/>
              <a:ext cx="207929" cy="1721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文字方塊 17">
              <a:extLst>
                <a:ext uri="{FF2B5EF4-FFF2-40B4-BE49-F238E27FC236}">
                  <a16:creationId xmlns:a16="http://schemas.microsoft.com/office/drawing/2014/main" id="{F0294924-E81A-3956-D636-17D9836706E8}"/>
                </a:ext>
              </a:extLst>
            </p:cNvPr>
            <p:cNvSpPr txBox="1"/>
            <p:nvPr/>
          </p:nvSpPr>
          <p:spPr>
            <a:xfrm>
              <a:off x="3695875" y="4791211"/>
              <a:ext cx="83847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Downsampling</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4" name="矩形 73">
              <a:extLst>
                <a:ext uri="{FF2B5EF4-FFF2-40B4-BE49-F238E27FC236}">
                  <a16:creationId xmlns:a16="http://schemas.microsoft.com/office/drawing/2014/main" id="{DC8AFB1D-F472-5114-82CB-81CA4105A4C6}"/>
                </a:ext>
              </a:extLst>
            </p:cNvPr>
            <p:cNvSpPr/>
            <p:nvPr/>
          </p:nvSpPr>
          <p:spPr>
            <a:xfrm rot="16200000">
              <a:off x="3620568" y="3878689"/>
              <a:ext cx="127905" cy="146307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75" name="矩形 74">
              <a:extLst>
                <a:ext uri="{FF2B5EF4-FFF2-40B4-BE49-F238E27FC236}">
                  <a16:creationId xmlns:a16="http://schemas.microsoft.com/office/drawing/2014/main" id="{40A93DE3-997A-6B9E-0A08-19B6F7C45185}"/>
                </a:ext>
              </a:extLst>
            </p:cNvPr>
            <p:cNvSpPr/>
            <p:nvPr/>
          </p:nvSpPr>
          <p:spPr>
            <a:xfrm rot="16200000">
              <a:off x="3595714" y="3811435"/>
              <a:ext cx="142646" cy="1191647"/>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77" name="左大括弧 76">
              <a:extLst>
                <a:ext uri="{FF2B5EF4-FFF2-40B4-BE49-F238E27FC236}">
                  <a16:creationId xmlns:a16="http://schemas.microsoft.com/office/drawing/2014/main" id="{0CD9BB77-E40B-F0A4-F998-9A15EA2F6781}"/>
                </a:ext>
              </a:extLst>
            </p:cNvPr>
            <p:cNvSpPr/>
            <p:nvPr/>
          </p:nvSpPr>
          <p:spPr>
            <a:xfrm>
              <a:off x="2570971" y="4512431"/>
              <a:ext cx="207929" cy="1721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左大括弧 82">
              <a:extLst>
                <a:ext uri="{FF2B5EF4-FFF2-40B4-BE49-F238E27FC236}">
                  <a16:creationId xmlns:a16="http://schemas.microsoft.com/office/drawing/2014/main" id="{2DD5BA76-7DF8-4D92-0FBB-57E108BAE520}"/>
                </a:ext>
              </a:extLst>
            </p:cNvPr>
            <p:cNvSpPr/>
            <p:nvPr/>
          </p:nvSpPr>
          <p:spPr>
            <a:xfrm>
              <a:off x="2576676" y="4330010"/>
              <a:ext cx="207929" cy="1721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文字方塊 83">
              <a:extLst>
                <a:ext uri="{FF2B5EF4-FFF2-40B4-BE49-F238E27FC236}">
                  <a16:creationId xmlns:a16="http://schemas.microsoft.com/office/drawing/2014/main" id="{DB66B2FA-8985-67A3-E1B2-FC535378D93E}"/>
                </a:ext>
              </a:extLst>
            </p:cNvPr>
            <p:cNvSpPr txBox="1"/>
            <p:nvPr/>
          </p:nvSpPr>
          <p:spPr>
            <a:xfrm>
              <a:off x="2343600" y="4435427"/>
              <a:ext cx="469668" cy="317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x3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文字方塊 85">
              <a:extLst>
                <a:ext uri="{FF2B5EF4-FFF2-40B4-BE49-F238E27FC236}">
                  <a16:creationId xmlns:a16="http://schemas.microsoft.com/office/drawing/2014/main" id="{BC2E676B-6AFE-C33C-BC14-00C8B6655C3D}"/>
                </a:ext>
              </a:extLst>
            </p:cNvPr>
            <p:cNvSpPr txBox="1"/>
            <p:nvPr/>
          </p:nvSpPr>
          <p:spPr>
            <a:xfrm>
              <a:off x="2361173" y="4246907"/>
              <a:ext cx="374995" cy="317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x3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文字方塊 90">
              <a:extLst>
                <a:ext uri="{FF2B5EF4-FFF2-40B4-BE49-F238E27FC236}">
                  <a16:creationId xmlns:a16="http://schemas.microsoft.com/office/drawing/2014/main" id="{BA42759D-B4B4-EC01-0E19-8AB2F8C5C4C1}"/>
                </a:ext>
              </a:extLst>
            </p:cNvPr>
            <p:cNvSpPr txBox="1"/>
            <p:nvPr/>
          </p:nvSpPr>
          <p:spPr>
            <a:xfrm>
              <a:off x="2702255" y="4304571"/>
              <a:ext cx="180690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Swin Transformer + Patch Merging</a:t>
              </a:r>
            </a:p>
          </p:txBody>
        </p:sp>
        <p:sp>
          <p:nvSpPr>
            <p:cNvPr id="93" name="文字方塊 92">
              <a:extLst>
                <a:ext uri="{FF2B5EF4-FFF2-40B4-BE49-F238E27FC236}">
                  <a16:creationId xmlns:a16="http://schemas.microsoft.com/office/drawing/2014/main" id="{C0F04090-85FE-FFDE-1CD7-4FAEC84F932A}"/>
                </a:ext>
              </a:extLst>
            </p:cNvPr>
            <p:cNvSpPr txBox="1"/>
            <p:nvPr/>
          </p:nvSpPr>
          <p:spPr>
            <a:xfrm>
              <a:off x="2694448" y="4487721"/>
              <a:ext cx="180690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Swin Transformer + Patch Merging</a:t>
              </a:r>
            </a:p>
          </p:txBody>
        </p:sp>
      </p:grpSp>
      <p:grpSp>
        <p:nvGrpSpPr>
          <p:cNvPr id="95" name="群組 94">
            <a:extLst>
              <a:ext uri="{FF2B5EF4-FFF2-40B4-BE49-F238E27FC236}">
                <a16:creationId xmlns:a16="http://schemas.microsoft.com/office/drawing/2014/main" id="{40A083A0-810A-739F-1D3A-57FB2933429C}"/>
              </a:ext>
            </a:extLst>
          </p:cNvPr>
          <p:cNvGrpSpPr/>
          <p:nvPr/>
        </p:nvGrpSpPr>
        <p:grpSpPr>
          <a:xfrm>
            <a:off x="5128103" y="3746677"/>
            <a:ext cx="2951277" cy="1252300"/>
            <a:chOff x="2335682" y="3755645"/>
            <a:chExt cx="2951277" cy="1252300"/>
          </a:xfrm>
        </p:grpSpPr>
        <p:sp>
          <p:nvSpPr>
            <p:cNvPr id="96" name="Rounded Rectangle 6">
              <a:extLst>
                <a:ext uri="{FF2B5EF4-FFF2-40B4-BE49-F238E27FC236}">
                  <a16:creationId xmlns:a16="http://schemas.microsoft.com/office/drawing/2014/main" id="{A06BD50B-2296-737E-FD0C-8D91B9787536}"/>
                </a:ext>
              </a:extLst>
            </p:cNvPr>
            <p:cNvSpPr/>
            <p:nvPr/>
          </p:nvSpPr>
          <p:spPr>
            <a:xfrm rot="16200000">
              <a:off x="3150850" y="3414580"/>
              <a:ext cx="1068414" cy="19867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900" b="0" i="0" u="none" strike="noStrike" kern="1200" cap="none" spc="0" normalizeH="0" baseline="0" noProof="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97" name="矩形 96">
              <a:extLst>
                <a:ext uri="{FF2B5EF4-FFF2-40B4-BE49-F238E27FC236}">
                  <a16:creationId xmlns:a16="http://schemas.microsoft.com/office/drawing/2014/main" id="{2C7444CA-7FBB-B8DE-3114-3F048E9F4CFC}"/>
                </a:ext>
              </a:extLst>
            </p:cNvPr>
            <p:cNvSpPr/>
            <p:nvPr/>
          </p:nvSpPr>
          <p:spPr>
            <a:xfrm rot="16200000">
              <a:off x="3607697" y="3886818"/>
              <a:ext cx="154717" cy="1813524"/>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98" name="矩形 97">
              <a:extLst>
                <a:ext uri="{FF2B5EF4-FFF2-40B4-BE49-F238E27FC236}">
                  <a16:creationId xmlns:a16="http://schemas.microsoft.com/office/drawing/2014/main" id="{EC7EFC31-AD36-C87B-505F-A633585F0C63}"/>
                </a:ext>
              </a:extLst>
            </p:cNvPr>
            <p:cNvSpPr/>
            <p:nvPr/>
          </p:nvSpPr>
          <p:spPr>
            <a:xfrm rot="16200000">
              <a:off x="3619803" y="3629459"/>
              <a:ext cx="169317" cy="69088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00" name="文字方塊 99">
              <a:extLst>
                <a:ext uri="{FF2B5EF4-FFF2-40B4-BE49-F238E27FC236}">
                  <a16:creationId xmlns:a16="http://schemas.microsoft.com/office/drawing/2014/main" id="{D0607AE9-98A1-BCE3-7EA2-87128EA63A4E}"/>
                </a:ext>
              </a:extLst>
            </p:cNvPr>
            <p:cNvSpPr txBox="1"/>
            <p:nvPr/>
          </p:nvSpPr>
          <p:spPr>
            <a:xfrm>
              <a:off x="3237727" y="3842560"/>
              <a:ext cx="114979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Swin Transformer</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文字方塊 100">
              <a:extLst>
                <a:ext uri="{FF2B5EF4-FFF2-40B4-BE49-F238E27FC236}">
                  <a16:creationId xmlns:a16="http://schemas.microsoft.com/office/drawing/2014/main" id="{928EF4F0-03E1-594E-E1C5-857B55C23681}"/>
                </a:ext>
              </a:extLst>
            </p:cNvPr>
            <p:cNvSpPr txBox="1"/>
            <p:nvPr/>
          </p:nvSpPr>
          <p:spPr>
            <a:xfrm>
              <a:off x="2746141" y="4705410"/>
              <a:ext cx="180690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Swin Transformer + Patch Merging</a:t>
              </a:r>
            </a:p>
          </p:txBody>
        </p:sp>
        <p:sp>
          <p:nvSpPr>
            <p:cNvPr id="102" name="文字方塊 101">
              <a:extLst>
                <a:ext uri="{FF2B5EF4-FFF2-40B4-BE49-F238E27FC236}">
                  <a16:creationId xmlns:a16="http://schemas.microsoft.com/office/drawing/2014/main" id="{17470D57-8152-AF37-AD17-CAB7230CD57F}"/>
                </a:ext>
              </a:extLst>
            </p:cNvPr>
            <p:cNvSpPr txBox="1"/>
            <p:nvPr/>
          </p:nvSpPr>
          <p:spPr>
            <a:xfrm>
              <a:off x="3625040" y="3755645"/>
              <a:ext cx="78608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NimbusRomNo9L-Regu"/>
                  <a:ea typeface="+mn-ea"/>
                  <a:cs typeface="+mn-cs"/>
                </a:rPr>
                <a:t>10x15x1526c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文字方塊 103">
              <a:extLst>
                <a:ext uri="{FF2B5EF4-FFF2-40B4-BE49-F238E27FC236}">
                  <a16:creationId xmlns:a16="http://schemas.microsoft.com/office/drawing/2014/main" id="{FF9D30B1-1D88-3FC5-DBEB-B60765052226}"/>
                </a:ext>
              </a:extLst>
            </p:cNvPr>
            <p:cNvSpPr txBox="1"/>
            <p:nvPr/>
          </p:nvSpPr>
          <p:spPr>
            <a:xfrm rot="5400000">
              <a:off x="3564354" y="4259097"/>
              <a:ext cx="343364" cy="321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05" name="文字方塊 104">
              <a:extLst>
                <a:ext uri="{FF2B5EF4-FFF2-40B4-BE49-F238E27FC236}">
                  <a16:creationId xmlns:a16="http://schemas.microsoft.com/office/drawing/2014/main" id="{B409E424-78BF-DF90-3E67-3D37479AD7E8}"/>
                </a:ext>
              </a:extLst>
            </p:cNvPr>
            <p:cNvSpPr txBox="1"/>
            <p:nvPr/>
          </p:nvSpPr>
          <p:spPr>
            <a:xfrm rot="5400000">
              <a:off x="4664918" y="4412261"/>
              <a:ext cx="343364" cy="321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07" name="文字方塊 106">
              <a:extLst>
                <a:ext uri="{FF2B5EF4-FFF2-40B4-BE49-F238E27FC236}">
                  <a16:creationId xmlns:a16="http://schemas.microsoft.com/office/drawing/2014/main" id="{68BE2E7A-C042-344D-9DBC-48FC0BAC183C}"/>
                </a:ext>
              </a:extLst>
            </p:cNvPr>
            <p:cNvSpPr txBox="1"/>
            <p:nvPr/>
          </p:nvSpPr>
          <p:spPr>
            <a:xfrm>
              <a:off x="4597906" y="4342220"/>
              <a:ext cx="68905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NimbusRomNo9L-Regu"/>
                  <a:ea typeface="+mn-ea"/>
                  <a:cs typeface="+mn-cs"/>
                </a:rPr>
                <a:t>20x15x768c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文字方塊 107">
              <a:extLst>
                <a:ext uri="{FF2B5EF4-FFF2-40B4-BE49-F238E27FC236}">
                  <a16:creationId xmlns:a16="http://schemas.microsoft.com/office/drawing/2014/main" id="{2AAFAB21-8C19-6E56-B859-0286994AD5CC}"/>
                </a:ext>
              </a:extLst>
            </p:cNvPr>
            <p:cNvSpPr txBox="1"/>
            <p:nvPr/>
          </p:nvSpPr>
          <p:spPr>
            <a:xfrm>
              <a:off x="2335682" y="4618593"/>
              <a:ext cx="421115" cy="317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x3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左大括弧 108">
              <a:extLst>
                <a:ext uri="{FF2B5EF4-FFF2-40B4-BE49-F238E27FC236}">
                  <a16:creationId xmlns:a16="http://schemas.microsoft.com/office/drawing/2014/main" id="{9368F744-5AB1-3C5E-1BF4-3D4D1CDB8B51}"/>
                </a:ext>
              </a:extLst>
            </p:cNvPr>
            <p:cNvSpPr/>
            <p:nvPr/>
          </p:nvSpPr>
          <p:spPr>
            <a:xfrm>
              <a:off x="2564868" y="4695602"/>
              <a:ext cx="207929" cy="1721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文字方塊 110">
              <a:extLst>
                <a:ext uri="{FF2B5EF4-FFF2-40B4-BE49-F238E27FC236}">
                  <a16:creationId xmlns:a16="http://schemas.microsoft.com/office/drawing/2014/main" id="{0194B284-BCD9-B95F-6F0B-3E8E1FE484D1}"/>
                </a:ext>
              </a:extLst>
            </p:cNvPr>
            <p:cNvSpPr txBox="1"/>
            <p:nvPr/>
          </p:nvSpPr>
          <p:spPr>
            <a:xfrm>
              <a:off x="3676005" y="4792501"/>
              <a:ext cx="83847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Downsampling</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927D0447-5546-69D2-4067-6411F8EBD0D1}"/>
                </a:ext>
              </a:extLst>
            </p:cNvPr>
            <p:cNvSpPr/>
            <p:nvPr/>
          </p:nvSpPr>
          <p:spPr>
            <a:xfrm rot="16200000">
              <a:off x="3620568" y="3878689"/>
              <a:ext cx="127905" cy="146307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13" name="矩形 112">
              <a:extLst>
                <a:ext uri="{FF2B5EF4-FFF2-40B4-BE49-F238E27FC236}">
                  <a16:creationId xmlns:a16="http://schemas.microsoft.com/office/drawing/2014/main" id="{068E2BC4-A1F3-6963-EDED-5CAE5745A2BC}"/>
                </a:ext>
              </a:extLst>
            </p:cNvPr>
            <p:cNvSpPr/>
            <p:nvPr/>
          </p:nvSpPr>
          <p:spPr>
            <a:xfrm rot="16200000">
              <a:off x="3595714" y="3811435"/>
              <a:ext cx="142646" cy="1191647"/>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14" name="左大括弧 113">
              <a:extLst>
                <a:ext uri="{FF2B5EF4-FFF2-40B4-BE49-F238E27FC236}">
                  <a16:creationId xmlns:a16="http://schemas.microsoft.com/office/drawing/2014/main" id="{C56B9C9B-26B9-B2DA-BC16-A14E23B1DEBA}"/>
                </a:ext>
              </a:extLst>
            </p:cNvPr>
            <p:cNvSpPr/>
            <p:nvPr/>
          </p:nvSpPr>
          <p:spPr>
            <a:xfrm>
              <a:off x="2570971" y="4512431"/>
              <a:ext cx="207929" cy="1721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左大括弧 114">
              <a:extLst>
                <a:ext uri="{FF2B5EF4-FFF2-40B4-BE49-F238E27FC236}">
                  <a16:creationId xmlns:a16="http://schemas.microsoft.com/office/drawing/2014/main" id="{9634A67B-DCDB-1D98-ACB4-4DFC02F89CE8}"/>
                </a:ext>
              </a:extLst>
            </p:cNvPr>
            <p:cNvSpPr/>
            <p:nvPr/>
          </p:nvSpPr>
          <p:spPr>
            <a:xfrm>
              <a:off x="2576676" y="4330010"/>
              <a:ext cx="207929" cy="1721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文字方塊 117">
              <a:extLst>
                <a:ext uri="{FF2B5EF4-FFF2-40B4-BE49-F238E27FC236}">
                  <a16:creationId xmlns:a16="http://schemas.microsoft.com/office/drawing/2014/main" id="{AD3D72F5-07FF-C269-BB43-5C6BAD9B354C}"/>
                </a:ext>
              </a:extLst>
            </p:cNvPr>
            <p:cNvSpPr txBox="1"/>
            <p:nvPr/>
          </p:nvSpPr>
          <p:spPr>
            <a:xfrm>
              <a:off x="2343600" y="4435427"/>
              <a:ext cx="469668" cy="317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x3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文字方塊 118">
              <a:extLst>
                <a:ext uri="{FF2B5EF4-FFF2-40B4-BE49-F238E27FC236}">
                  <a16:creationId xmlns:a16="http://schemas.microsoft.com/office/drawing/2014/main" id="{2D2E09D7-2AF2-6E71-85B2-35AD04A73EA1}"/>
                </a:ext>
              </a:extLst>
            </p:cNvPr>
            <p:cNvSpPr txBox="1"/>
            <p:nvPr/>
          </p:nvSpPr>
          <p:spPr>
            <a:xfrm>
              <a:off x="2361173" y="4246907"/>
              <a:ext cx="374995" cy="317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x3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文字方塊 121">
              <a:extLst>
                <a:ext uri="{FF2B5EF4-FFF2-40B4-BE49-F238E27FC236}">
                  <a16:creationId xmlns:a16="http://schemas.microsoft.com/office/drawing/2014/main" id="{F6BCD5BA-59B7-73C8-FABF-A4FE01360C6F}"/>
                </a:ext>
              </a:extLst>
            </p:cNvPr>
            <p:cNvSpPr txBox="1"/>
            <p:nvPr/>
          </p:nvSpPr>
          <p:spPr>
            <a:xfrm>
              <a:off x="2743069" y="4308667"/>
              <a:ext cx="180690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Swin Transformer + Patch Merging</a:t>
              </a:r>
            </a:p>
          </p:txBody>
        </p:sp>
        <p:sp>
          <p:nvSpPr>
            <p:cNvPr id="123" name="文字方塊 122">
              <a:extLst>
                <a:ext uri="{FF2B5EF4-FFF2-40B4-BE49-F238E27FC236}">
                  <a16:creationId xmlns:a16="http://schemas.microsoft.com/office/drawing/2014/main" id="{99E0038F-D897-74DB-9F32-DE24230A0C2D}"/>
                </a:ext>
              </a:extLst>
            </p:cNvPr>
            <p:cNvSpPr txBox="1"/>
            <p:nvPr/>
          </p:nvSpPr>
          <p:spPr>
            <a:xfrm>
              <a:off x="2743524" y="4513536"/>
              <a:ext cx="180690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Swin Transformer + Patch Merging</a:t>
              </a:r>
            </a:p>
          </p:txBody>
        </p:sp>
      </p:grpSp>
      <p:cxnSp>
        <p:nvCxnSpPr>
          <p:cNvPr id="514" name="直線接點 513">
            <a:extLst>
              <a:ext uri="{FF2B5EF4-FFF2-40B4-BE49-F238E27FC236}">
                <a16:creationId xmlns:a16="http://schemas.microsoft.com/office/drawing/2014/main" id="{7ED8C2FA-F9E8-CC3C-4A88-56FF916D11C2}"/>
              </a:ext>
            </a:extLst>
          </p:cNvPr>
          <p:cNvCxnSpPr>
            <a:cxnSpLocks/>
          </p:cNvCxnSpPr>
          <p:nvPr/>
        </p:nvCxnSpPr>
        <p:spPr>
          <a:xfrm flipV="1">
            <a:off x="3667155" y="4870938"/>
            <a:ext cx="0" cy="247981"/>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6502CAA8-44FF-0F53-2B79-3965ACD2C454}"/>
              </a:ext>
            </a:extLst>
          </p:cNvPr>
          <p:cNvSpPr txBox="1"/>
          <p:nvPr/>
        </p:nvSpPr>
        <p:spPr>
          <a:xfrm>
            <a:off x="7370332" y="4746010"/>
            <a:ext cx="68905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NimbusRomNo9L-Regu"/>
                <a:ea typeface="+mn-ea"/>
                <a:cs typeface="+mn-cs"/>
              </a:rPr>
              <a:t>80x60x192c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58" name="直線接點 357">
            <a:extLst>
              <a:ext uri="{FF2B5EF4-FFF2-40B4-BE49-F238E27FC236}">
                <a16:creationId xmlns:a16="http://schemas.microsoft.com/office/drawing/2014/main" id="{FB77517A-2867-A04E-7C35-762673FEDA8B}"/>
              </a:ext>
            </a:extLst>
          </p:cNvPr>
          <p:cNvCxnSpPr>
            <a:cxnSpLocks/>
          </p:cNvCxnSpPr>
          <p:nvPr/>
        </p:nvCxnSpPr>
        <p:spPr>
          <a:xfrm>
            <a:off x="7362754" y="4784612"/>
            <a:ext cx="656748"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5" name="直線接點 354">
            <a:extLst>
              <a:ext uri="{FF2B5EF4-FFF2-40B4-BE49-F238E27FC236}">
                <a16:creationId xmlns:a16="http://schemas.microsoft.com/office/drawing/2014/main" id="{D2EF1D07-9D37-F6FC-4959-7F27454C48BB}"/>
              </a:ext>
            </a:extLst>
          </p:cNvPr>
          <p:cNvCxnSpPr>
            <a:cxnSpLocks/>
          </p:cNvCxnSpPr>
          <p:nvPr/>
        </p:nvCxnSpPr>
        <p:spPr>
          <a:xfrm>
            <a:off x="6972299" y="4405593"/>
            <a:ext cx="972000"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文字方塊 124">
            <a:extLst>
              <a:ext uri="{FF2B5EF4-FFF2-40B4-BE49-F238E27FC236}">
                <a16:creationId xmlns:a16="http://schemas.microsoft.com/office/drawing/2014/main" id="{B24267A4-1D87-360E-EC4F-309B8D715039}"/>
              </a:ext>
            </a:extLst>
          </p:cNvPr>
          <p:cNvSpPr txBox="1"/>
          <p:nvPr/>
        </p:nvSpPr>
        <p:spPr>
          <a:xfrm>
            <a:off x="2216004" y="3358906"/>
            <a:ext cx="89479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(1x1x2c)x1c filter</a:t>
            </a:r>
            <a:endParaRPr kumimoji="0" lang="zh-TW" altLang="en-US" sz="8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nvGrpSpPr>
          <p:cNvPr id="127" name="群組 126">
            <a:extLst>
              <a:ext uri="{FF2B5EF4-FFF2-40B4-BE49-F238E27FC236}">
                <a16:creationId xmlns:a16="http://schemas.microsoft.com/office/drawing/2014/main" id="{F35A47E3-5436-7D72-3D43-F3C3FC6DF18F}"/>
              </a:ext>
            </a:extLst>
          </p:cNvPr>
          <p:cNvGrpSpPr/>
          <p:nvPr/>
        </p:nvGrpSpPr>
        <p:grpSpPr>
          <a:xfrm>
            <a:off x="6482633" y="3199878"/>
            <a:ext cx="612379" cy="253916"/>
            <a:chOff x="6311749" y="2592494"/>
            <a:chExt cx="702873" cy="253916"/>
          </a:xfrm>
        </p:grpSpPr>
        <p:sp>
          <p:nvSpPr>
            <p:cNvPr id="515" name="矩形 514">
              <a:extLst>
                <a:ext uri="{FF2B5EF4-FFF2-40B4-BE49-F238E27FC236}">
                  <a16:creationId xmlns:a16="http://schemas.microsoft.com/office/drawing/2014/main" id="{CE1AD407-CC02-0680-7B1B-57BC30FAB5B6}"/>
                </a:ext>
              </a:extLst>
            </p:cNvPr>
            <p:cNvSpPr/>
            <p:nvPr/>
          </p:nvSpPr>
          <p:spPr>
            <a:xfrm>
              <a:off x="6380969" y="2640274"/>
              <a:ext cx="575362" cy="155199"/>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文字方塊 521">
              <a:extLst>
                <a:ext uri="{FF2B5EF4-FFF2-40B4-BE49-F238E27FC236}">
                  <a16:creationId xmlns:a16="http://schemas.microsoft.com/office/drawing/2014/main" id="{D92B8F43-AFAB-71E4-10A1-F279CA277A50}"/>
                </a:ext>
              </a:extLst>
            </p:cNvPr>
            <p:cNvSpPr txBox="1"/>
            <p:nvPr/>
          </p:nvSpPr>
          <p:spPr>
            <a:xfrm>
              <a:off x="6311749" y="2592494"/>
              <a:ext cx="702873" cy="25391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C+C</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C</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3" name="群組 522">
            <a:extLst>
              <a:ext uri="{FF2B5EF4-FFF2-40B4-BE49-F238E27FC236}">
                <a16:creationId xmlns:a16="http://schemas.microsoft.com/office/drawing/2014/main" id="{E5E6D445-283E-0982-2BC2-B1D9B9D707B0}"/>
              </a:ext>
            </a:extLst>
          </p:cNvPr>
          <p:cNvGrpSpPr/>
          <p:nvPr/>
        </p:nvGrpSpPr>
        <p:grpSpPr>
          <a:xfrm>
            <a:off x="6777315" y="3486215"/>
            <a:ext cx="612379" cy="253916"/>
            <a:chOff x="6311749" y="2592494"/>
            <a:chExt cx="702873" cy="253916"/>
          </a:xfrm>
        </p:grpSpPr>
        <p:sp>
          <p:nvSpPr>
            <p:cNvPr id="524" name="矩形 523">
              <a:extLst>
                <a:ext uri="{FF2B5EF4-FFF2-40B4-BE49-F238E27FC236}">
                  <a16:creationId xmlns:a16="http://schemas.microsoft.com/office/drawing/2014/main" id="{42D3574F-9243-DF0C-BA69-A0294340685C}"/>
                </a:ext>
              </a:extLst>
            </p:cNvPr>
            <p:cNvSpPr/>
            <p:nvPr/>
          </p:nvSpPr>
          <p:spPr>
            <a:xfrm>
              <a:off x="6380969" y="2640274"/>
              <a:ext cx="575362" cy="155199"/>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文字方塊 524">
              <a:extLst>
                <a:ext uri="{FF2B5EF4-FFF2-40B4-BE49-F238E27FC236}">
                  <a16:creationId xmlns:a16="http://schemas.microsoft.com/office/drawing/2014/main" id="{507B2C36-BE09-094D-F8FE-E97B73B6DD26}"/>
                </a:ext>
              </a:extLst>
            </p:cNvPr>
            <p:cNvSpPr txBox="1"/>
            <p:nvPr/>
          </p:nvSpPr>
          <p:spPr>
            <a:xfrm>
              <a:off x="6311749" y="2592494"/>
              <a:ext cx="702873" cy="25391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C+C</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C</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26" name="文字方塊 525">
            <a:extLst>
              <a:ext uri="{FF2B5EF4-FFF2-40B4-BE49-F238E27FC236}">
                <a16:creationId xmlns:a16="http://schemas.microsoft.com/office/drawing/2014/main" id="{85DB9F26-57B0-45FB-C0A8-3D2FDFCF9BA9}"/>
              </a:ext>
            </a:extLst>
          </p:cNvPr>
          <p:cNvSpPr txBox="1"/>
          <p:nvPr/>
        </p:nvSpPr>
        <p:spPr>
          <a:xfrm>
            <a:off x="4814331" y="3022296"/>
            <a:ext cx="78608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NimbusRomNo9L-Regu"/>
                <a:ea typeface="+mn-ea"/>
                <a:cs typeface="+mn-cs"/>
              </a:rPr>
              <a:t>10x15x768c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矩形 527">
            <a:extLst>
              <a:ext uri="{FF2B5EF4-FFF2-40B4-BE49-F238E27FC236}">
                <a16:creationId xmlns:a16="http://schemas.microsoft.com/office/drawing/2014/main" id="{82ECB058-2EF9-96C2-96FA-3AFDC35B55C2}"/>
              </a:ext>
            </a:extLst>
          </p:cNvPr>
          <p:cNvSpPr/>
          <p:nvPr/>
        </p:nvSpPr>
        <p:spPr>
          <a:xfrm rot="16200000">
            <a:off x="5087770" y="2248455"/>
            <a:ext cx="132632" cy="107929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529" name="矩形 528">
            <a:extLst>
              <a:ext uri="{FF2B5EF4-FFF2-40B4-BE49-F238E27FC236}">
                <a16:creationId xmlns:a16="http://schemas.microsoft.com/office/drawing/2014/main" id="{D0E98568-00B1-D898-CD48-067E08F0F180}"/>
              </a:ext>
            </a:extLst>
          </p:cNvPr>
          <p:cNvSpPr/>
          <p:nvPr/>
        </p:nvSpPr>
        <p:spPr>
          <a:xfrm rot="16200000">
            <a:off x="5112125" y="1921186"/>
            <a:ext cx="124710" cy="134938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530" name="文字方塊 529">
            <a:extLst>
              <a:ext uri="{FF2B5EF4-FFF2-40B4-BE49-F238E27FC236}">
                <a16:creationId xmlns:a16="http://schemas.microsoft.com/office/drawing/2014/main" id="{F4F898F0-B01B-728D-0AB3-022B21CEC7F3}"/>
              </a:ext>
            </a:extLst>
          </p:cNvPr>
          <p:cNvSpPr txBox="1"/>
          <p:nvPr/>
        </p:nvSpPr>
        <p:spPr>
          <a:xfrm>
            <a:off x="3438815" y="2601266"/>
            <a:ext cx="380897" cy="317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x3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1" name="左大括弧 530">
            <a:extLst>
              <a:ext uri="{FF2B5EF4-FFF2-40B4-BE49-F238E27FC236}">
                <a16:creationId xmlns:a16="http://schemas.microsoft.com/office/drawing/2014/main" id="{2B3F686B-439A-623B-2C78-A6B84620B030}"/>
              </a:ext>
            </a:extLst>
          </p:cNvPr>
          <p:cNvSpPr/>
          <p:nvPr/>
        </p:nvSpPr>
        <p:spPr>
          <a:xfrm>
            <a:off x="3705985" y="2695208"/>
            <a:ext cx="198932" cy="1364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 name="文字方塊 531">
            <a:extLst>
              <a:ext uri="{FF2B5EF4-FFF2-40B4-BE49-F238E27FC236}">
                <a16:creationId xmlns:a16="http://schemas.microsoft.com/office/drawing/2014/main" id="{9E29CA7E-D741-5DB5-950F-3C9030B75752}"/>
              </a:ext>
            </a:extLst>
          </p:cNvPr>
          <p:cNvSpPr txBox="1"/>
          <p:nvPr/>
        </p:nvSpPr>
        <p:spPr>
          <a:xfrm>
            <a:off x="3432351" y="2411951"/>
            <a:ext cx="380897" cy="317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x3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3" name="左大括弧 532">
            <a:extLst>
              <a:ext uri="{FF2B5EF4-FFF2-40B4-BE49-F238E27FC236}">
                <a16:creationId xmlns:a16="http://schemas.microsoft.com/office/drawing/2014/main" id="{F5DB284F-FFF2-C615-8C91-9EB92CC33692}"/>
              </a:ext>
            </a:extLst>
          </p:cNvPr>
          <p:cNvSpPr/>
          <p:nvPr/>
        </p:nvSpPr>
        <p:spPr>
          <a:xfrm>
            <a:off x="3728069" y="2506203"/>
            <a:ext cx="198932" cy="1364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35" name="直線接點 534">
            <a:extLst>
              <a:ext uri="{FF2B5EF4-FFF2-40B4-BE49-F238E27FC236}">
                <a16:creationId xmlns:a16="http://schemas.microsoft.com/office/drawing/2014/main" id="{199C53DF-1B2A-858D-ECA8-6834171678C0}"/>
              </a:ext>
            </a:extLst>
          </p:cNvPr>
          <p:cNvCxnSpPr>
            <a:cxnSpLocks/>
          </p:cNvCxnSpPr>
          <p:nvPr/>
        </p:nvCxnSpPr>
        <p:spPr>
          <a:xfrm flipV="1">
            <a:off x="3673158" y="4629309"/>
            <a:ext cx="0" cy="14400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6" name="直線接點 535">
            <a:extLst>
              <a:ext uri="{FF2B5EF4-FFF2-40B4-BE49-F238E27FC236}">
                <a16:creationId xmlns:a16="http://schemas.microsoft.com/office/drawing/2014/main" id="{85A467DA-5E32-DE57-2D31-D9BBA3237391}"/>
              </a:ext>
            </a:extLst>
          </p:cNvPr>
          <p:cNvCxnSpPr>
            <a:cxnSpLocks/>
          </p:cNvCxnSpPr>
          <p:nvPr/>
        </p:nvCxnSpPr>
        <p:spPr>
          <a:xfrm flipV="1">
            <a:off x="3663967" y="4426459"/>
            <a:ext cx="0" cy="14400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1F50EF3A-693D-565B-7370-8500495235DF}"/>
              </a:ext>
            </a:extLst>
          </p:cNvPr>
          <p:cNvCxnSpPr>
            <a:cxnSpLocks/>
          </p:cNvCxnSpPr>
          <p:nvPr/>
        </p:nvCxnSpPr>
        <p:spPr>
          <a:xfrm flipV="1">
            <a:off x="3682531" y="3261303"/>
            <a:ext cx="0" cy="678958"/>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7" name="直線接點 516">
            <a:extLst>
              <a:ext uri="{FF2B5EF4-FFF2-40B4-BE49-F238E27FC236}">
                <a16:creationId xmlns:a16="http://schemas.microsoft.com/office/drawing/2014/main" id="{BB9A972B-7683-4449-64C2-5584F9062B4A}"/>
              </a:ext>
            </a:extLst>
          </p:cNvPr>
          <p:cNvCxnSpPr>
            <a:cxnSpLocks/>
          </p:cNvCxnSpPr>
          <p:nvPr/>
        </p:nvCxnSpPr>
        <p:spPr>
          <a:xfrm flipV="1">
            <a:off x="6528457" y="4878048"/>
            <a:ext cx="0" cy="24798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75CDE605-A8E4-E388-8398-70DAA42F97A9}"/>
              </a:ext>
            </a:extLst>
          </p:cNvPr>
          <p:cNvCxnSpPr>
            <a:cxnSpLocks/>
          </p:cNvCxnSpPr>
          <p:nvPr/>
        </p:nvCxnSpPr>
        <p:spPr>
          <a:xfrm flipV="1">
            <a:off x="6496882" y="3274799"/>
            <a:ext cx="0" cy="684583"/>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9" name="直線接點 538">
            <a:extLst>
              <a:ext uri="{FF2B5EF4-FFF2-40B4-BE49-F238E27FC236}">
                <a16:creationId xmlns:a16="http://schemas.microsoft.com/office/drawing/2014/main" id="{0802F41C-99E2-1DE1-DC17-84D3BC38FD6D}"/>
              </a:ext>
            </a:extLst>
          </p:cNvPr>
          <p:cNvCxnSpPr>
            <a:cxnSpLocks/>
          </p:cNvCxnSpPr>
          <p:nvPr/>
        </p:nvCxnSpPr>
        <p:spPr>
          <a:xfrm flipV="1">
            <a:off x="6506073" y="4657336"/>
            <a:ext cx="0" cy="14400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0" name="直線接點 539">
            <a:extLst>
              <a:ext uri="{FF2B5EF4-FFF2-40B4-BE49-F238E27FC236}">
                <a16:creationId xmlns:a16="http://schemas.microsoft.com/office/drawing/2014/main" id="{E3B19888-9A1D-6FE7-0472-0843C0D08D76}"/>
              </a:ext>
            </a:extLst>
          </p:cNvPr>
          <p:cNvCxnSpPr>
            <a:cxnSpLocks/>
          </p:cNvCxnSpPr>
          <p:nvPr/>
        </p:nvCxnSpPr>
        <p:spPr>
          <a:xfrm flipV="1">
            <a:off x="6496882" y="4454486"/>
            <a:ext cx="0" cy="14400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9" name="直線接點 548">
            <a:extLst>
              <a:ext uri="{FF2B5EF4-FFF2-40B4-BE49-F238E27FC236}">
                <a16:creationId xmlns:a16="http://schemas.microsoft.com/office/drawing/2014/main" id="{A328269C-C74C-5CBA-10B9-F65CE68CD142}"/>
              </a:ext>
            </a:extLst>
          </p:cNvPr>
          <p:cNvCxnSpPr>
            <a:cxnSpLocks/>
          </p:cNvCxnSpPr>
          <p:nvPr/>
        </p:nvCxnSpPr>
        <p:spPr>
          <a:xfrm flipV="1">
            <a:off x="5150742" y="2761919"/>
            <a:ext cx="1278" cy="165743"/>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1" name="直線接點 550">
            <a:extLst>
              <a:ext uri="{FF2B5EF4-FFF2-40B4-BE49-F238E27FC236}">
                <a16:creationId xmlns:a16="http://schemas.microsoft.com/office/drawing/2014/main" id="{A6B5F0F4-206E-4198-0BE6-4905F3715305}"/>
              </a:ext>
            </a:extLst>
          </p:cNvPr>
          <p:cNvCxnSpPr>
            <a:cxnSpLocks/>
          </p:cNvCxnSpPr>
          <p:nvPr/>
        </p:nvCxnSpPr>
        <p:spPr>
          <a:xfrm flipV="1">
            <a:off x="5154086" y="2579597"/>
            <a:ext cx="1278" cy="165743"/>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4" name="矩形 553">
            <a:extLst>
              <a:ext uri="{FF2B5EF4-FFF2-40B4-BE49-F238E27FC236}">
                <a16:creationId xmlns:a16="http://schemas.microsoft.com/office/drawing/2014/main" id="{2207FBBC-A0CA-E31D-F09E-AF4625703E05}"/>
              </a:ext>
            </a:extLst>
          </p:cNvPr>
          <p:cNvSpPr/>
          <p:nvPr/>
        </p:nvSpPr>
        <p:spPr>
          <a:xfrm rot="16200000">
            <a:off x="3614392" y="3832285"/>
            <a:ext cx="168412" cy="731291"/>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555" name="文字方塊 554">
            <a:extLst>
              <a:ext uri="{FF2B5EF4-FFF2-40B4-BE49-F238E27FC236}">
                <a16:creationId xmlns:a16="http://schemas.microsoft.com/office/drawing/2014/main" id="{02146892-FB82-1C7E-D53A-C294551E329A}"/>
              </a:ext>
            </a:extLst>
          </p:cNvPr>
          <p:cNvSpPr txBox="1"/>
          <p:nvPr/>
        </p:nvSpPr>
        <p:spPr>
          <a:xfrm>
            <a:off x="2694448" y="4050594"/>
            <a:ext cx="180690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Swin Transformer + Patch Merging</a:t>
            </a:r>
          </a:p>
        </p:txBody>
      </p:sp>
      <p:cxnSp>
        <p:nvCxnSpPr>
          <p:cNvPr id="537" name="直線接點 536">
            <a:extLst>
              <a:ext uri="{FF2B5EF4-FFF2-40B4-BE49-F238E27FC236}">
                <a16:creationId xmlns:a16="http://schemas.microsoft.com/office/drawing/2014/main" id="{D828B7E4-43F0-212E-A1B6-2DE7484DE3DD}"/>
              </a:ext>
            </a:extLst>
          </p:cNvPr>
          <p:cNvCxnSpPr>
            <a:cxnSpLocks/>
          </p:cNvCxnSpPr>
          <p:nvPr/>
        </p:nvCxnSpPr>
        <p:spPr>
          <a:xfrm flipV="1">
            <a:off x="3664807" y="4201962"/>
            <a:ext cx="0" cy="18000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6" name="直線接點 555">
            <a:extLst>
              <a:ext uri="{FF2B5EF4-FFF2-40B4-BE49-F238E27FC236}">
                <a16:creationId xmlns:a16="http://schemas.microsoft.com/office/drawing/2014/main" id="{44F5ACE4-04F9-C5B4-D8A0-1E94D063E415}"/>
              </a:ext>
            </a:extLst>
          </p:cNvPr>
          <p:cNvCxnSpPr>
            <a:cxnSpLocks/>
          </p:cNvCxnSpPr>
          <p:nvPr/>
        </p:nvCxnSpPr>
        <p:spPr>
          <a:xfrm flipV="1">
            <a:off x="6505225" y="3955285"/>
            <a:ext cx="0" cy="151854"/>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7" name="直線接點 556">
            <a:extLst>
              <a:ext uri="{FF2B5EF4-FFF2-40B4-BE49-F238E27FC236}">
                <a16:creationId xmlns:a16="http://schemas.microsoft.com/office/drawing/2014/main" id="{D5C4F159-478A-479F-1241-F209BB2807A5}"/>
              </a:ext>
            </a:extLst>
          </p:cNvPr>
          <p:cNvCxnSpPr>
            <a:cxnSpLocks/>
          </p:cNvCxnSpPr>
          <p:nvPr/>
        </p:nvCxnSpPr>
        <p:spPr>
          <a:xfrm flipV="1">
            <a:off x="3663967" y="3935150"/>
            <a:ext cx="0" cy="18000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8" name="文字方塊 557">
            <a:extLst>
              <a:ext uri="{FF2B5EF4-FFF2-40B4-BE49-F238E27FC236}">
                <a16:creationId xmlns:a16="http://schemas.microsoft.com/office/drawing/2014/main" id="{6F1DC883-C2B7-BDDF-6751-F1A5645D80FA}"/>
              </a:ext>
            </a:extLst>
          </p:cNvPr>
          <p:cNvSpPr txBox="1"/>
          <p:nvPr/>
        </p:nvSpPr>
        <p:spPr>
          <a:xfrm>
            <a:off x="3616480" y="3971554"/>
            <a:ext cx="78608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NimbusRomNo9L-Regu"/>
                <a:ea typeface="+mn-ea"/>
                <a:cs typeface="+mn-cs"/>
              </a:rPr>
              <a:t>10x15x1526c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9" name="文字方塊 558">
            <a:extLst>
              <a:ext uri="{FF2B5EF4-FFF2-40B4-BE49-F238E27FC236}">
                <a16:creationId xmlns:a16="http://schemas.microsoft.com/office/drawing/2014/main" id="{369E525D-3B43-3E5F-0A08-C03F2123F2CD}"/>
              </a:ext>
            </a:extLst>
          </p:cNvPr>
          <p:cNvSpPr txBox="1"/>
          <p:nvPr/>
        </p:nvSpPr>
        <p:spPr>
          <a:xfrm>
            <a:off x="2355973" y="4038271"/>
            <a:ext cx="421115" cy="317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x3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0" name="左大括弧 559">
            <a:extLst>
              <a:ext uri="{FF2B5EF4-FFF2-40B4-BE49-F238E27FC236}">
                <a16:creationId xmlns:a16="http://schemas.microsoft.com/office/drawing/2014/main" id="{558DF94A-45C0-05E6-6C89-F15B2512680E}"/>
              </a:ext>
            </a:extLst>
          </p:cNvPr>
          <p:cNvSpPr/>
          <p:nvPr/>
        </p:nvSpPr>
        <p:spPr>
          <a:xfrm>
            <a:off x="2549696" y="4107139"/>
            <a:ext cx="207929" cy="1721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6" name="矩形 565">
            <a:extLst>
              <a:ext uri="{FF2B5EF4-FFF2-40B4-BE49-F238E27FC236}">
                <a16:creationId xmlns:a16="http://schemas.microsoft.com/office/drawing/2014/main" id="{9503453E-AC2D-3E56-CD6C-D1790DC19104}"/>
              </a:ext>
            </a:extLst>
          </p:cNvPr>
          <p:cNvSpPr/>
          <p:nvPr/>
        </p:nvSpPr>
        <p:spPr>
          <a:xfrm rot="16200000">
            <a:off x="6412212" y="3817056"/>
            <a:ext cx="139064" cy="71175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565" name="文字方塊 564">
            <a:extLst>
              <a:ext uri="{FF2B5EF4-FFF2-40B4-BE49-F238E27FC236}">
                <a16:creationId xmlns:a16="http://schemas.microsoft.com/office/drawing/2014/main" id="{4FB702B3-089F-E60C-C778-8F6822FB456C}"/>
              </a:ext>
            </a:extLst>
          </p:cNvPr>
          <p:cNvSpPr txBox="1"/>
          <p:nvPr/>
        </p:nvSpPr>
        <p:spPr>
          <a:xfrm>
            <a:off x="5535945" y="4046456"/>
            <a:ext cx="180690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Swin Transformer + Patch Merging</a:t>
            </a:r>
          </a:p>
        </p:txBody>
      </p:sp>
      <p:cxnSp>
        <p:nvCxnSpPr>
          <p:cNvPr id="538" name="直線接點 537">
            <a:extLst>
              <a:ext uri="{FF2B5EF4-FFF2-40B4-BE49-F238E27FC236}">
                <a16:creationId xmlns:a16="http://schemas.microsoft.com/office/drawing/2014/main" id="{1DA9081D-E06A-1CDD-A518-B208E774943B}"/>
              </a:ext>
            </a:extLst>
          </p:cNvPr>
          <p:cNvCxnSpPr>
            <a:cxnSpLocks/>
          </p:cNvCxnSpPr>
          <p:nvPr/>
        </p:nvCxnSpPr>
        <p:spPr>
          <a:xfrm flipH="1" flipV="1">
            <a:off x="6492581" y="4210935"/>
            <a:ext cx="8602" cy="161606"/>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7" name="文字方塊 566">
            <a:extLst>
              <a:ext uri="{FF2B5EF4-FFF2-40B4-BE49-F238E27FC236}">
                <a16:creationId xmlns:a16="http://schemas.microsoft.com/office/drawing/2014/main" id="{9C4C46D8-16E3-8937-422E-823874946B6E}"/>
              </a:ext>
            </a:extLst>
          </p:cNvPr>
          <p:cNvSpPr txBox="1"/>
          <p:nvPr/>
        </p:nvSpPr>
        <p:spPr>
          <a:xfrm>
            <a:off x="6449284" y="3970055"/>
            <a:ext cx="78608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NimbusRomNo9L-Regu"/>
                <a:ea typeface="+mn-ea"/>
                <a:cs typeface="+mn-cs"/>
              </a:rPr>
              <a:t>10x15x1526c</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8" name="矩形 567">
            <a:extLst>
              <a:ext uri="{FF2B5EF4-FFF2-40B4-BE49-F238E27FC236}">
                <a16:creationId xmlns:a16="http://schemas.microsoft.com/office/drawing/2014/main" id="{C19642C4-AD3A-8954-9C74-26AB5B1640ED}"/>
              </a:ext>
            </a:extLst>
          </p:cNvPr>
          <p:cNvSpPr/>
          <p:nvPr/>
        </p:nvSpPr>
        <p:spPr>
          <a:xfrm rot="16200000">
            <a:off x="5092936" y="1638812"/>
            <a:ext cx="126994" cy="150773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cxnSp>
        <p:nvCxnSpPr>
          <p:cNvPr id="552" name="直線接點 551">
            <a:extLst>
              <a:ext uri="{FF2B5EF4-FFF2-40B4-BE49-F238E27FC236}">
                <a16:creationId xmlns:a16="http://schemas.microsoft.com/office/drawing/2014/main" id="{49130B25-1ABB-0B4E-E82C-C4BF8D7DAD69}"/>
              </a:ext>
            </a:extLst>
          </p:cNvPr>
          <p:cNvCxnSpPr>
            <a:cxnSpLocks/>
          </p:cNvCxnSpPr>
          <p:nvPr/>
        </p:nvCxnSpPr>
        <p:spPr>
          <a:xfrm flipH="1" flipV="1">
            <a:off x="5150742" y="2206331"/>
            <a:ext cx="0" cy="18000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9" name="直線接點 568">
            <a:extLst>
              <a:ext uri="{FF2B5EF4-FFF2-40B4-BE49-F238E27FC236}">
                <a16:creationId xmlns:a16="http://schemas.microsoft.com/office/drawing/2014/main" id="{CE597A33-FF31-9E0D-8275-22B7DC85B550}"/>
              </a:ext>
            </a:extLst>
          </p:cNvPr>
          <p:cNvCxnSpPr>
            <a:cxnSpLocks/>
          </p:cNvCxnSpPr>
          <p:nvPr/>
        </p:nvCxnSpPr>
        <p:spPr>
          <a:xfrm flipV="1">
            <a:off x="5155972" y="2397168"/>
            <a:ext cx="1278" cy="165743"/>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0" name="文字方塊 569">
            <a:extLst>
              <a:ext uri="{FF2B5EF4-FFF2-40B4-BE49-F238E27FC236}">
                <a16:creationId xmlns:a16="http://schemas.microsoft.com/office/drawing/2014/main" id="{B10FFF39-A445-3E1F-5806-B6603A745470}"/>
              </a:ext>
            </a:extLst>
          </p:cNvPr>
          <p:cNvSpPr txBox="1"/>
          <p:nvPr/>
        </p:nvSpPr>
        <p:spPr>
          <a:xfrm>
            <a:off x="3878231" y="2641846"/>
            <a:ext cx="220925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Swim Transformer Layer + Patch Expanding</a:t>
            </a:r>
          </a:p>
        </p:txBody>
      </p:sp>
      <p:sp>
        <p:nvSpPr>
          <p:cNvPr id="571" name="文字方塊 570">
            <a:extLst>
              <a:ext uri="{FF2B5EF4-FFF2-40B4-BE49-F238E27FC236}">
                <a16:creationId xmlns:a16="http://schemas.microsoft.com/office/drawing/2014/main" id="{95EBD1D2-E055-783C-4404-E73B46CF159C}"/>
              </a:ext>
            </a:extLst>
          </p:cNvPr>
          <p:cNvSpPr txBox="1"/>
          <p:nvPr/>
        </p:nvSpPr>
        <p:spPr>
          <a:xfrm>
            <a:off x="3423343" y="2242705"/>
            <a:ext cx="380897" cy="317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x3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2" name="左大括弧 571">
            <a:extLst>
              <a:ext uri="{FF2B5EF4-FFF2-40B4-BE49-F238E27FC236}">
                <a16:creationId xmlns:a16="http://schemas.microsoft.com/office/drawing/2014/main" id="{5DD0C4CC-9D83-A82B-873C-981DF7B138B2}"/>
              </a:ext>
            </a:extLst>
          </p:cNvPr>
          <p:cNvSpPr/>
          <p:nvPr/>
        </p:nvSpPr>
        <p:spPr>
          <a:xfrm>
            <a:off x="3743221" y="2330715"/>
            <a:ext cx="198932" cy="1364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 name="文字方塊 572">
            <a:extLst>
              <a:ext uri="{FF2B5EF4-FFF2-40B4-BE49-F238E27FC236}">
                <a16:creationId xmlns:a16="http://schemas.microsoft.com/office/drawing/2014/main" id="{7493B62F-C05A-74F5-9A9D-FC3DBA049AF6}"/>
              </a:ext>
            </a:extLst>
          </p:cNvPr>
          <p:cNvSpPr txBox="1"/>
          <p:nvPr/>
        </p:nvSpPr>
        <p:spPr>
          <a:xfrm>
            <a:off x="3884005" y="2479972"/>
            <a:ext cx="220925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Swim Transformer Layer + Patch </a:t>
            </a:r>
            <a:r>
              <a:rPr lang="en-US" sz="900" dirty="0">
                <a:solidFill>
                  <a:prstClr val="black"/>
                </a:solidFill>
                <a:latin typeface="Calibri" panose="020F0502020204030204"/>
              </a:rPr>
              <a:t>Expand</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ing</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4" name="文字方塊 573">
            <a:extLst>
              <a:ext uri="{FF2B5EF4-FFF2-40B4-BE49-F238E27FC236}">
                <a16:creationId xmlns:a16="http://schemas.microsoft.com/office/drawing/2014/main" id="{DBC59795-6631-07C8-3670-3768821BD124}"/>
              </a:ext>
            </a:extLst>
          </p:cNvPr>
          <p:cNvSpPr txBox="1"/>
          <p:nvPr/>
        </p:nvSpPr>
        <p:spPr>
          <a:xfrm>
            <a:off x="3884004" y="2273741"/>
            <a:ext cx="220925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Swim Transformer Layer + Patch </a:t>
            </a:r>
            <a:r>
              <a:rPr lang="en-US" sz="900" dirty="0" err="1">
                <a:solidFill>
                  <a:prstClr val="black"/>
                </a:solidFill>
                <a:latin typeface="Calibri" panose="020F0502020204030204"/>
              </a:rPr>
              <a:t>Expandi</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ng</a:t>
            </a:r>
          </a:p>
        </p:txBody>
      </p:sp>
      <mc:AlternateContent xmlns:mc="http://schemas.openxmlformats.org/markup-compatibility/2006" xmlns:a14="http://schemas.microsoft.com/office/drawing/2010/main">
        <mc:Choice Requires="a14">
          <p:sp>
            <p:nvSpPr>
              <p:cNvPr id="575" name="文字方塊 574">
                <a:extLst>
                  <a:ext uri="{FF2B5EF4-FFF2-40B4-BE49-F238E27FC236}">
                    <a16:creationId xmlns:a16="http://schemas.microsoft.com/office/drawing/2014/main" id="{F23712B5-FA86-4D24-3F61-9181FF087609}"/>
                  </a:ext>
                </a:extLst>
              </p:cNvPr>
              <p:cNvSpPr txBox="1"/>
              <p:nvPr/>
            </p:nvSpPr>
            <p:spPr>
              <a:xfrm>
                <a:off x="5108828" y="2171048"/>
                <a:ext cx="77623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160</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x</m:t>
                      </m:r>
                      <m:r>
                        <m:rPr>
                          <m:nor/>
                        </m:rPr>
                        <a:rPr kumimoji="0" lang="en-US" sz="800" b="0" i="0" u="none" strike="noStrike" kern="1200" cap="none" spc="0" normalizeH="0" baseline="0" noProof="0" dirty="0" smtClean="0">
                          <a:ln>
                            <a:noFill/>
                          </a:ln>
                          <a:solidFill>
                            <a:prstClr val="black"/>
                          </a:solidFill>
                          <a:effectLst/>
                          <a:uLnTx/>
                          <a:uFillTx/>
                          <a:latin typeface="NimbusRomNo9L-Regu"/>
                          <a:ea typeface="+mn-ea"/>
                          <a:cs typeface="+mn-cs"/>
                        </a:rPr>
                        <m:t>120</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96</m:t>
                      </m:r>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oMath>
                  </m:oMathPara>
                </a14:m>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5" name="文字方塊 574">
                <a:extLst>
                  <a:ext uri="{FF2B5EF4-FFF2-40B4-BE49-F238E27FC236}">
                    <a16:creationId xmlns:a16="http://schemas.microsoft.com/office/drawing/2014/main" id="{F23712B5-FA86-4D24-3F61-9181FF087609}"/>
                  </a:ext>
                </a:extLst>
              </p:cNvPr>
              <p:cNvSpPr txBox="1">
                <a:spLocks noRot="1" noChangeAspect="1" noMove="1" noResize="1" noEditPoints="1" noAdjustHandles="1" noChangeArrowheads="1" noChangeShapeType="1" noTextEdit="1"/>
              </p:cNvSpPr>
              <p:nvPr/>
            </p:nvSpPr>
            <p:spPr>
              <a:xfrm>
                <a:off x="5108828" y="2171048"/>
                <a:ext cx="776238" cy="215444"/>
              </a:xfrm>
              <a:prstGeom prst="rect">
                <a:avLst/>
              </a:prstGeom>
              <a:blipFill>
                <a:blip r:embed="rId17"/>
                <a:stretch>
                  <a:fillRect/>
                </a:stretch>
              </a:blipFill>
            </p:spPr>
            <p:txBody>
              <a:bodyPr/>
              <a:lstStyle/>
              <a:p>
                <a:r>
                  <a:rPr lang="zh-TW" altLang="en-US">
                    <a:noFill/>
                  </a:rPr>
                  <a:t> </a:t>
                </a:r>
              </a:p>
            </p:txBody>
          </p:sp>
        </mc:Fallback>
      </mc:AlternateContent>
      <p:sp>
        <p:nvSpPr>
          <p:cNvPr id="2" name="文字方塊 1">
            <a:extLst>
              <a:ext uri="{FF2B5EF4-FFF2-40B4-BE49-F238E27FC236}">
                <a16:creationId xmlns:a16="http://schemas.microsoft.com/office/drawing/2014/main" id="{8F7B87F6-C3D8-F8CD-1ED3-48CBE2D2A400}"/>
              </a:ext>
            </a:extLst>
          </p:cNvPr>
          <p:cNvSpPr txBox="1"/>
          <p:nvPr/>
        </p:nvSpPr>
        <p:spPr>
          <a:xfrm>
            <a:off x="1402991" y="4835892"/>
            <a:ext cx="1635231" cy="276999"/>
          </a:xfrm>
          <a:prstGeom prst="rect">
            <a:avLst/>
          </a:prstGeom>
          <a:noFill/>
        </p:spPr>
        <p:txBody>
          <a:bodyPr wrap="square" rtlCol="0">
            <a:spAutoFit/>
          </a:bodyPr>
          <a:lstStyle/>
          <a:p>
            <a:r>
              <a:rPr lang="en-US" altLang="zh-TW" sz="1200" dirty="0">
                <a:solidFill>
                  <a:srgbClr val="FF0000"/>
                </a:solidFill>
              </a:rPr>
              <a:t>Position Embedding??</a:t>
            </a:r>
            <a:endParaRPr lang="zh-TW" altLang="en-US" sz="1200" dirty="0">
              <a:solidFill>
                <a:srgbClr val="FF0000"/>
              </a:solidFill>
            </a:endParaRPr>
          </a:p>
        </p:txBody>
      </p:sp>
      <p:sp>
        <p:nvSpPr>
          <p:cNvPr id="3" name="文字方塊 2">
            <a:extLst>
              <a:ext uri="{FF2B5EF4-FFF2-40B4-BE49-F238E27FC236}">
                <a16:creationId xmlns:a16="http://schemas.microsoft.com/office/drawing/2014/main" id="{95CDA9CC-E44F-068E-FEF7-FA44534A9B5B}"/>
              </a:ext>
            </a:extLst>
          </p:cNvPr>
          <p:cNvSpPr txBox="1"/>
          <p:nvPr/>
        </p:nvSpPr>
        <p:spPr>
          <a:xfrm>
            <a:off x="7626751" y="5176112"/>
            <a:ext cx="1555820" cy="215444"/>
          </a:xfrm>
          <a:prstGeom prst="rect">
            <a:avLst/>
          </a:prstGeom>
          <a:noFill/>
        </p:spPr>
        <p:txBody>
          <a:bodyPr wrap="square">
            <a:spAutoFit/>
          </a:bodyPr>
          <a:lstStyle/>
          <a:p>
            <a:r>
              <a:rPr lang="en-US" altLang="zh-TW" sz="800" i="1" dirty="0">
                <a:solidFill>
                  <a:srgbClr val="00B0F0"/>
                </a:solidFill>
              </a:rPr>
              <a:t>W: </a:t>
            </a:r>
            <a:r>
              <a:rPr lang="en-US" altLang="zh-TW" sz="800" dirty="0">
                <a:solidFill>
                  <a:srgbClr val="00B0F0"/>
                </a:solidFill>
              </a:rPr>
              <a:t>Linear Transformation</a:t>
            </a:r>
            <a:endParaRPr lang="zh-TW" altLang="en-US" sz="800" dirty="0">
              <a:solidFill>
                <a:srgbClr val="00B0F0"/>
              </a:solidFill>
            </a:endParaRPr>
          </a:p>
        </p:txBody>
      </p:sp>
    </p:spTree>
    <p:extLst>
      <p:ext uri="{BB962C8B-B14F-4D97-AF65-F5344CB8AC3E}">
        <p14:creationId xmlns:p14="http://schemas.microsoft.com/office/powerpoint/2010/main" val="3523961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3769AF6F-2737-B4D7-77D7-D2D5FA17A896}"/>
              </a:ext>
            </a:extLst>
          </p:cNvPr>
          <p:cNvPicPr>
            <a:picLocks noChangeAspect="1"/>
          </p:cNvPicPr>
          <p:nvPr/>
        </p:nvPicPr>
        <p:blipFill>
          <a:blip r:embed="rId3"/>
          <a:stretch>
            <a:fillRect/>
          </a:stretch>
        </p:blipFill>
        <p:spPr>
          <a:xfrm>
            <a:off x="1517942" y="464416"/>
            <a:ext cx="5999016" cy="1503932"/>
          </a:xfrm>
          <a:prstGeom prst="rect">
            <a:avLst/>
          </a:prstGeom>
        </p:spPr>
      </p:pic>
      <p:sp>
        <p:nvSpPr>
          <p:cNvPr id="4" name="投影片編號版面配置區 3">
            <a:extLst>
              <a:ext uri="{FF2B5EF4-FFF2-40B4-BE49-F238E27FC236}">
                <a16:creationId xmlns:a16="http://schemas.microsoft.com/office/drawing/2014/main" id="{60205D2D-1E69-46CF-8CEC-BEC6AF243D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新細明體"/>
              <a:cs typeface="+mn-cs"/>
            </a:endParaRPr>
          </a:p>
        </p:txBody>
      </p:sp>
      <p:sp>
        <p:nvSpPr>
          <p:cNvPr id="11" name="文字方塊 1">
            <a:extLst>
              <a:ext uri="{FF2B5EF4-FFF2-40B4-BE49-F238E27FC236}">
                <a16:creationId xmlns:a16="http://schemas.microsoft.com/office/drawing/2014/main" id="{6273AA52-BDCC-7480-233D-ABD2EF2DA0F8}"/>
              </a:ext>
            </a:extLst>
          </p:cNvPr>
          <p:cNvSpPr txBox="1"/>
          <p:nvPr/>
        </p:nvSpPr>
        <p:spPr>
          <a:xfrm>
            <a:off x="-16084" y="461216"/>
            <a:ext cx="1934265" cy="92333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dirty="0">
                <a:solidFill>
                  <a:srgbClr val="00B0F0"/>
                </a:solidFill>
                <a:latin typeface="Times New Roman" panose="02020603050405020304" pitchFamily="18" charset="0"/>
                <a:ea typeface="新細明體"/>
                <a:cs typeface="Times New Roman" panose="02020603050405020304" pitchFamily="18" charset="0"/>
              </a:rPr>
              <a:t>6. </a:t>
            </a:r>
            <a:r>
              <a:rPr kumimoji="0" lang="en-US" altLang="zh-CN" sz="1800" b="0" i="0" u="none" strike="noStrike" kern="1200" cap="none" spc="0" normalizeH="0" baseline="0" noProof="0" dirty="0" err="1">
                <a:ln>
                  <a:noFill/>
                </a:ln>
                <a:solidFill>
                  <a:srgbClr val="00B0F0"/>
                </a:solidFill>
                <a:effectLst/>
                <a:uLnTx/>
                <a:uFillTx/>
                <a:latin typeface="Times New Roman" panose="02020603050405020304" pitchFamily="18" charset="0"/>
                <a:ea typeface="新細明體"/>
                <a:cs typeface="Times New Roman" panose="02020603050405020304" pitchFamily="18" charset="0"/>
              </a:rPr>
              <a:t>Swin</a:t>
            </a:r>
            <a:r>
              <a:rPr kumimoji="0" lang="en-US" altLang="zh-CN" sz="1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a:cs typeface="Times New Roman" panose="02020603050405020304" pitchFamily="18" charset="0"/>
              </a:rPr>
              <a:t> Transformer</a:t>
            </a:r>
            <a:r>
              <a:rPr kumimoji="0" lang="en-US" altLang="zh-TW" sz="1800" b="0" i="0" u="none" strike="noStrike" kern="1200" cap="none" spc="0" normalizeH="0" baseline="0" noProof="0" dirty="0">
                <a:ln>
                  <a:noFill/>
                </a:ln>
                <a:solidFill>
                  <a:srgbClr val="00B0F0"/>
                </a:solidFill>
                <a:effectLst/>
                <a:uLnTx/>
                <a:uFillTx/>
                <a:latin typeface="Times New Roman"/>
                <a:ea typeface="新細明體"/>
                <a:cs typeface="+mn-cs"/>
              </a:rPr>
              <a:t> </a:t>
            </a:r>
            <a:r>
              <a:rPr kumimoji="0" lang="en-US" altLang="zh-CN" sz="1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a:cs typeface="Times New Roman" panose="02020603050405020304" pitchFamily="18" charset="0"/>
              </a:rPr>
              <a:t>(Masked</a:t>
            </a:r>
            <a:r>
              <a:rPr kumimoji="0" lang="zh-CN" altLang="en-US" sz="1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a:cs typeface="Times New Roman" panose="02020603050405020304" pitchFamily="18" charset="0"/>
              </a:rPr>
              <a:t> </a:t>
            </a:r>
            <a:r>
              <a:rPr kumimoji="0" lang="en-US" altLang="zh-CN" sz="1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a:cs typeface="Times New Roman" panose="02020603050405020304" pitchFamily="18" charset="0"/>
              </a:rPr>
              <a:t>MSA)</a:t>
            </a:r>
          </a:p>
        </p:txBody>
      </p:sp>
      <p:pic>
        <p:nvPicPr>
          <p:cNvPr id="7" name="圖片 6">
            <a:extLst>
              <a:ext uri="{FF2B5EF4-FFF2-40B4-BE49-F238E27FC236}">
                <a16:creationId xmlns:a16="http://schemas.microsoft.com/office/drawing/2014/main" id="{97A5C6BA-EAF9-DB48-9C52-11E2E951D146}"/>
              </a:ext>
            </a:extLst>
          </p:cNvPr>
          <p:cNvPicPr>
            <a:picLocks noChangeAspect="1"/>
          </p:cNvPicPr>
          <p:nvPr/>
        </p:nvPicPr>
        <p:blipFill rotWithShape="1">
          <a:blip r:embed="rId4"/>
          <a:srcRect t="-1047" b="2"/>
          <a:stretch/>
        </p:blipFill>
        <p:spPr>
          <a:xfrm>
            <a:off x="796635" y="1889774"/>
            <a:ext cx="7155874" cy="4577609"/>
          </a:xfrm>
          <a:prstGeom prst="rect">
            <a:avLst/>
          </a:prstGeom>
        </p:spPr>
      </p:pic>
      <p:sp>
        <p:nvSpPr>
          <p:cNvPr id="8" name="文字方塊 7">
            <a:extLst>
              <a:ext uri="{FF2B5EF4-FFF2-40B4-BE49-F238E27FC236}">
                <a16:creationId xmlns:a16="http://schemas.microsoft.com/office/drawing/2014/main" id="{C38C628D-CE89-2059-6139-33A1338E1D30}"/>
              </a:ext>
            </a:extLst>
          </p:cNvPr>
          <p:cNvSpPr txBox="1"/>
          <p:nvPr/>
        </p:nvSpPr>
        <p:spPr>
          <a:xfrm>
            <a:off x="6880917" y="5114503"/>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8,6</a:t>
            </a:r>
          </a:p>
        </p:txBody>
      </p:sp>
      <p:sp>
        <p:nvSpPr>
          <p:cNvPr id="42" name="文字方塊 41">
            <a:extLst>
              <a:ext uri="{FF2B5EF4-FFF2-40B4-BE49-F238E27FC236}">
                <a16:creationId xmlns:a16="http://schemas.microsoft.com/office/drawing/2014/main" id="{88068AB8-B6D6-276E-4FE2-52D4D5674861}"/>
              </a:ext>
            </a:extLst>
          </p:cNvPr>
          <p:cNvSpPr txBox="1"/>
          <p:nvPr/>
        </p:nvSpPr>
        <p:spPr>
          <a:xfrm>
            <a:off x="6575515" y="5441742"/>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6,8</a:t>
            </a:r>
          </a:p>
        </p:txBody>
      </p:sp>
      <p:sp>
        <p:nvSpPr>
          <p:cNvPr id="44" name="文字方塊 43">
            <a:extLst>
              <a:ext uri="{FF2B5EF4-FFF2-40B4-BE49-F238E27FC236}">
                <a16:creationId xmlns:a16="http://schemas.microsoft.com/office/drawing/2014/main" id="{B5936FF6-8A4F-4CCD-D10B-3061FA00A962}"/>
              </a:ext>
            </a:extLst>
          </p:cNvPr>
          <p:cNvSpPr txBox="1"/>
          <p:nvPr/>
        </p:nvSpPr>
        <p:spPr>
          <a:xfrm>
            <a:off x="7193753" y="5441076"/>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6,2</a:t>
            </a:r>
          </a:p>
        </p:txBody>
      </p:sp>
      <p:sp>
        <p:nvSpPr>
          <p:cNvPr id="45" name="文字方塊 44">
            <a:extLst>
              <a:ext uri="{FF2B5EF4-FFF2-40B4-BE49-F238E27FC236}">
                <a16:creationId xmlns:a16="http://schemas.microsoft.com/office/drawing/2014/main" id="{E019E5E4-B9F2-539B-9EEA-1FD349509A23}"/>
              </a:ext>
            </a:extLst>
          </p:cNvPr>
          <p:cNvSpPr txBox="1"/>
          <p:nvPr/>
        </p:nvSpPr>
        <p:spPr>
          <a:xfrm>
            <a:off x="7482411" y="5755468"/>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2,0</a:t>
            </a:r>
          </a:p>
        </p:txBody>
      </p:sp>
      <p:sp>
        <p:nvSpPr>
          <p:cNvPr id="46" name="文字方塊 45">
            <a:extLst>
              <a:ext uri="{FF2B5EF4-FFF2-40B4-BE49-F238E27FC236}">
                <a16:creationId xmlns:a16="http://schemas.microsoft.com/office/drawing/2014/main" id="{053C0497-B06B-7052-FB61-7CA35BF269E1}"/>
              </a:ext>
            </a:extLst>
          </p:cNvPr>
          <p:cNvSpPr txBox="1"/>
          <p:nvPr/>
        </p:nvSpPr>
        <p:spPr>
          <a:xfrm>
            <a:off x="7480952" y="5126685"/>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8,0</a:t>
            </a:r>
          </a:p>
        </p:txBody>
      </p:sp>
      <p:sp>
        <p:nvSpPr>
          <p:cNvPr id="47" name="文字方塊 46">
            <a:extLst>
              <a:ext uri="{FF2B5EF4-FFF2-40B4-BE49-F238E27FC236}">
                <a16:creationId xmlns:a16="http://schemas.microsoft.com/office/drawing/2014/main" id="{9E0754C6-1390-B44E-76BD-2EDBD120FF6B}"/>
              </a:ext>
            </a:extLst>
          </p:cNvPr>
          <p:cNvSpPr txBox="1"/>
          <p:nvPr/>
        </p:nvSpPr>
        <p:spPr>
          <a:xfrm>
            <a:off x="6575515" y="6058565"/>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0,8</a:t>
            </a:r>
          </a:p>
        </p:txBody>
      </p:sp>
      <p:sp>
        <p:nvSpPr>
          <p:cNvPr id="48" name="文字方塊 47">
            <a:extLst>
              <a:ext uri="{FF2B5EF4-FFF2-40B4-BE49-F238E27FC236}">
                <a16:creationId xmlns:a16="http://schemas.microsoft.com/office/drawing/2014/main" id="{3925A8EA-2AC1-76C7-1FE5-33517576CC25}"/>
              </a:ext>
            </a:extLst>
          </p:cNvPr>
          <p:cNvSpPr txBox="1"/>
          <p:nvPr/>
        </p:nvSpPr>
        <p:spPr>
          <a:xfrm>
            <a:off x="7189375" y="6071167"/>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0,2</a:t>
            </a:r>
          </a:p>
        </p:txBody>
      </p:sp>
      <p:sp>
        <p:nvSpPr>
          <p:cNvPr id="50" name="文字方塊 49">
            <a:extLst>
              <a:ext uri="{FF2B5EF4-FFF2-40B4-BE49-F238E27FC236}">
                <a16:creationId xmlns:a16="http://schemas.microsoft.com/office/drawing/2014/main" id="{97B5AD23-1C76-4647-2C2F-2F1DA0E99125}"/>
              </a:ext>
            </a:extLst>
          </p:cNvPr>
          <p:cNvSpPr txBox="1"/>
          <p:nvPr/>
        </p:nvSpPr>
        <p:spPr>
          <a:xfrm>
            <a:off x="6888628" y="5748517"/>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2,6</a:t>
            </a:r>
          </a:p>
        </p:txBody>
      </p:sp>
      <p:sp>
        <p:nvSpPr>
          <p:cNvPr id="51" name="文字方塊 50">
            <a:extLst>
              <a:ext uri="{FF2B5EF4-FFF2-40B4-BE49-F238E27FC236}">
                <a16:creationId xmlns:a16="http://schemas.microsoft.com/office/drawing/2014/main" id="{E3B895AF-5035-83EA-CC19-2B41F784E39F}"/>
              </a:ext>
            </a:extLst>
          </p:cNvPr>
          <p:cNvSpPr txBox="1"/>
          <p:nvPr/>
        </p:nvSpPr>
        <p:spPr>
          <a:xfrm>
            <a:off x="7351199" y="3785434"/>
            <a:ext cx="359729" cy="279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7,1</a:t>
            </a:r>
          </a:p>
        </p:txBody>
      </p:sp>
      <p:sp>
        <p:nvSpPr>
          <p:cNvPr id="76" name="文字方塊 75">
            <a:extLst>
              <a:ext uri="{FF2B5EF4-FFF2-40B4-BE49-F238E27FC236}">
                <a16:creationId xmlns:a16="http://schemas.microsoft.com/office/drawing/2014/main" id="{BE0A7E4D-487C-2FA1-5139-62F975A52C43}"/>
              </a:ext>
            </a:extLst>
          </p:cNvPr>
          <p:cNvSpPr txBox="1"/>
          <p:nvPr/>
        </p:nvSpPr>
        <p:spPr>
          <a:xfrm>
            <a:off x="6746786" y="4418041"/>
            <a:ext cx="359729" cy="2799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7,1</a:t>
            </a:r>
          </a:p>
        </p:txBody>
      </p:sp>
      <p:sp>
        <p:nvSpPr>
          <p:cNvPr id="10" name="文字方塊 9">
            <a:extLst>
              <a:ext uri="{FF2B5EF4-FFF2-40B4-BE49-F238E27FC236}">
                <a16:creationId xmlns:a16="http://schemas.microsoft.com/office/drawing/2014/main" id="{87E7706E-888D-E654-9C29-4C2FC3CA6A24}"/>
              </a:ext>
            </a:extLst>
          </p:cNvPr>
          <p:cNvSpPr txBox="1"/>
          <p:nvPr/>
        </p:nvSpPr>
        <p:spPr>
          <a:xfrm>
            <a:off x="787740" y="6552074"/>
            <a:ext cx="7280565" cy="369332"/>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White part is masked (will not be read) after multi-head self attention layer</a:t>
            </a:r>
          </a:p>
        </p:txBody>
      </p:sp>
      <p:sp>
        <p:nvSpPr>
          <p:cNvPr id="22" name="文字方塊 21">
            <a:extLst>
              <a:ext uri="{FF2B5EF4-FFF2-40B4-BE49-F238E27FC236}">
                <a16:creationId xmlns:a16="http://schemas.microsoft.com/office/drawing/2014/main" id="{3CC8EC4B-04D8-A7D0-752A-7B05B28390B8}"/>
              </a:ext>
            </a:extLst>
          </p:cNvPr>
          <p:cNvSpPr txBox="1"/>
          <p:nvPr/>
        </p:nvSpPr>
        <p:spPr>
          <a:xfrm>
            <a:off x="1126578" y="3423789"/>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q</a:t>
            </a:r>
          </a:p>
        </p:txBody>
      </p:sp>
      <p:sp>
        <p:nvSpPr>
          <p:cNvPr id="81" name="文字方塊 80">
            <a:extLst>
              <a:ext uri="{FF2B5EF4-FFF2-40B4-BE49-F238E27FC236}">
                <a16:creationId xmlns:a16="http://schemas.microsoft.com/office/drawing/2014/main" id="{82D0CABC-A915-3C26-C83D-9924E47562DA}"/>
              </a:ext>
            </a:extLst>
          </p:cNvPr>
          <p:cNvSpPr txBox="1"/>
          <p:nvPr/>
        </p:nvSpPr>
        <p:spPr>
          <a:xfrm>
            <a:off x="1383225" y="3740735"/>
            <a:ext cx="13742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Transpose(k)</a:t>
            </a:r>
          </a:p>
        </p:txBody>
      </p:sp>
      <p:sp>
        <p:nvSpPr>
          <p:cNvPr id="82" name="文字方塊 81">
            <a:extLst>
              <a:ext uri="{FF2B5EF4-FFF2-40B4-BE49-F238E27FC236}">
                <a16:creationId xmlns:a16="http://schemas.microsoft.com/office/drawing/2014/main" id="{53D52844-4275-F62E-ED56-608CA2D4E55E}"/>
              </a:ext>
            </a:extLst>
          </p:cNvPr>
          <p:cNvSpPr txBox="1"/>
          <p:nvPr/>
        </p:nvSpPr>
        <p:spPr>
          <a:xfrm>
            <a:off x="1126578" y="4957804"/>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q</a:t>
            </a:r>
          </a:p>
        </p:txBody>
      </p:sp>
      <p:sp>
        <p:nvSpPr>
          <p:cNvPr id="83" name="文字方塊 82">
            <a:extLst>
              <a:ext uri="{FF2B5EF4-FFF2-40B4-BE49-F238E27FC236}">
                <a16:creationId xmlns:a16="http://schemas.microsoft.com/office/drawing/2014/main" id="{4A432444-F842-E489-4402-3DE66E8E13A5}"/>
              </a:ext>
            </a:extLst>
          </p:cNvPr>
          <p:cNvSpPr txBox="1"/>
          <p:nvPr/>
        </p:nvSpPr>
        <p:spPr>
          <a:xfrm>
            <a:off x="1383225" y="5274750"/>
            <a:ext cx="13742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Transpose(k)</a:t>
            </a:r>
          </a:p>
        </p:txBody>
      </p:sp>
      <p:sp>
        <p:nvSpPr>
          <p:cNvPr id="84" name="文字方塊 83">
            <a:extLst>
              <a:ext uri="{FF2B5EF4-FFF2-40B4-BE49-F238E27FC236}">
                <a16:creationId xmlns:a16="http://schemas.microsoft.com/office/drawing/2014/main" id="{B0CA5C05-2280-1E60-0EAE-658BE3D7BD05}"/>
              </a:ext>
            </a:extLst>
          </p:cNvPr>
          <p:cNvSpPr txBox="1"/>
          <p:nvPr/>
        </p:nvSpPr>
        <p:spPr>
          <a:xfrm>
            <a:off x="4771064" y="3448225"/>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q</a:t>
            </a:r>
          </a:p>
        </p:txBody>
      </p:sp>
      <p:sp>
        <p:nvSpPr>
          <p:cNvPr id="85" name="文字方塊 84">
            <a:extLst>
              <a:ext uri="{FF2B5EF4-FFF2-40B4-BE49-F238E27FC236}">
                <a16:creationId xmlns:a16="http://schemas.microsoft.com/office/drawing/2014/main" id="{062B327F-8A4B-B419-5E27-7C9E398D7CCA}"/>
              </a:ext>
            </a:extLst>
          </p:cNvPr>
          <p:cNvSpPr txBox="1"/>
          <p:nvPr/>
        </p:nvSpPr>
        <p:spPr>
          <a:xfrm>
            <a:off x="5027711" y="3765171"/>
            <a:ext cx="13742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Transpose(k)</a:t>
            </a:r>
          </a:p>
        </p:txBody>
      </p:sp>
      <p:sp>
        <p:nvSpPr>
          <p:cNvPr id="86" name="文字方塊 85">
            <a:extLst>
              <a:ext uri="{FF2B5EF4-FFF2-40B4-BE49-F238E27FC236}">
                <a16:creationId xmlns:a16="http://schemas.microsoft.com/office/drawing/2014/main" id="{209727A9-A8CB-5820-D0F2-C009A4CC0C56}"/>
              </a:ext>
            </a:extLst>
          </p:cNvPr>
          <p:cNvSpPr txBox="1"/>
          <p:nvPr/>
        </p:nvSpPr>
        <p:spPr>
          <a:xfrm>
            <a:off x="4771064" y="4957804"/>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q</a:t>
            </a:r>
          </a:p>
        </p:txBody>
      </p:sp>
      <p:sp>
        <p:nvSpPr>
          <p:cNvPr id="87" name="文字方塊 86">
            <a:extLst>
              <a:ext uri="{FF2B5EF4-FFF2-40B4-BE49-F238E27FC236}">
                <a16:creationId xmlns:a16="http://schemas.microsoft.com/office/drawing/2014/main" id="{FEA3E082-ABE3-0C4C-DC55-9CFA1D9B18D0}"/>
              </a:ext>
            </a:extLst>
          </p:cNvPr>
          <p:cNvSpPr txBox="1"/>
          <p:nvPr/>
        </p:nvSpPr>
        <p:spPr>
          <a:xfrm>
            <a:off x="5027711" y="5274750"/>
            <a:ext cx="13742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Transpose(k)</a:t>
            </a:r>
          </a:p>
        </p:txBody>
      </p:sp>
      <p:sp>
        <p:nvSpPr>
          <p:cNvPr id="34" name="文字方塊 33">
            <a:extLst>
              <a:ext uri="{FF2B5EF4-FFF2-40B4-BE49-F238E27FC236}">
                <a16:creationId xmlns:a16="http://schemas.microsoft.com/office/drawing/2014/main" id="{DF6AB8F3-FE42-4620-A16D-893B05460EB1}"/>
              </a:ext>
            </a:extLst>
          </p:cNvPr>
          <p:cNvSpPr txBox="1"/>
          <p:nvPr/>
        </p:nvSpPr>
        <p:spPr>
          <a:xfrm>
            <a:off x="7194030" y="5127765"/>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8,2</a:t>
            </a:r>
          </a:p>
        </p:txBody>
      </p:sp>
      <p:sp>
        <p:nvSpPr>
          <p:cNvPr id="35" name="文字方塊 34">
            <a:extLst>
              <a:ext uri="{FF2B5EF4-FFF2-40B4-BE49-F238E27FC236}">
                <a16:creationId xmlns:a16="http://schemas.microsoft.com/office/drawing/2014/main" id="{592E8FD7-AFC8-A6E2-1258-F155616EF386}"/>
              </a:ext>
            </a:extLst>
          </p:cNvPr>
          <p:cNvSpPr txBox="1"/>
          <p:nvPr/>
        </p:nvSpPr>
        <p:spPr>
          <a:xfrm>
            <a:off x="7506866" y="5454338"/>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6,0</a:t>
            </a:r>
          </a:p>
        </p:txBody>
      </p:sp>
      <p:sp>
        <p:nvSpPr>
          <p:cNvPr id="36" name="文字方塊 35">
            <a:extLst>
              <a:ext uri="{FF2B5EF4-FFF2-40B4-BE49-F238E27FC236}">
                <a16:creationId xmlns:a16="http://schemas.microsoft.com/office/drawing/2014/main" id="{F0A90371-903F-7CE3-FE05-BEDB1907AC73}"/>
              </a:ext>
            </a:extLst>
          </p:cNvPr>
          <p:cNvSpPr txBox="1"/>
          <p:nvPr/>
        </p:nvSpPr>
        <p:spPr>
          <a:xfrm>
            <a:off x="6586305" y="5737230"/>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2,8</a:t>
            </a:r>
          </a:p>
        </p:txBody>
      </p:sp>
      <p:sp>
        <p:nvSpPr>
          <p:cNvPr id="37" name="文字方塊 36">
            <a:extLst>
              <a:ext uri="{FF2B5EF4-FFF2-40B4-BE49-F238E27FC236}">
                <a16:creationId xmlns:a16="http://schemas.microsoft.com/office/drawing/2014/main" id="{074C8AFA-82CC-1522-E756-6653788D0C4E}"/>
              </a:ext>
            </a:extLst>
          </p:cNvPr>
          <p:cNvSpPr txBox="1"/>
          <p:nvPr/>
        </p:nvSpPr>
        <p:spPr>
          <a:xfrm>
            <a:off x="6899141" y="6063803"/>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0,6</a:t>
            </a:r>
          </a:p>
        </p:txBody>
      </p:sp>
      <p:grpSp>
        <p:nvGrpSpPr>
          <p:cNvPr id="64" name="群組 63">
            <a:extLst>
              <a:ext uri="{FF2B5EF4-FFF2-40B4-BE49-F238E27FC236}">
                <a16:creationId xmlns:a16="http://schemas.microsoft.com/office/drawing/2014/main" id="{E8EE65EF-6077-1028-8234-1BFD2B7DFE47}"/>
              </a:ext>
            </a:extLst>
          </p:cNvPr>
          <p:cNvGrpSpPr/>
          <p:nvPr/>
        </p:nvGrpSpPr>
        <p:grpSpPr>
          <a:xfrm>
            <a:off x="7560643" y="186632"/>
            <a:ext cx="1486779" cy="1727501"/>
            <a:chOff x="5094125" y="3532905"/>
            <a:chExt cx="2168687" cy="2190918"/>
          </a:xfrm>
        </p:grpSpPr>
        <p:pic>
          <p:nvPicPr>
            <p:cNvPr id="65" name="圖片 64">
              <a:extLst>
                <a:ext uri="{FF2B5EF4-FFF2-40B4-BE49-F238E27FC236}">
                  <a16:creationId xmlns:a16="http://schemas.microsoft.com/office/drawing/2014/main" id="{B4C3A260-446C-30D2-3622-8A9BBED3D129}"/>
                </a:ext>
              </a:extLst>
            </p:cNvPr>
            <p:cNvPicPr>
              <a:picLocks noChangeAspect="1"/>
            </p:cNvPicPr>
            <p:nvPr/>
          </p:nvPicPr>
          <p:blipFill rotWithShape="1">
            <a:blip r:embed="rId5"/>
            <a:srcRect l="39985" t="14948" r="25935" b="4031"/>
            <a:stretch/>
          </p:blipFill>
          <p:spPr>
            <a:xfrm>
              <a:off x="5389059" y="3860187"/>
              <a:ext cx="1562100" cy="1536354"/>
            </a:xfrm>
            <a:prstGeom prst="rect">
              <a:avLst/>
            </a:prstGeom>
          </p:spPr>
        </p:pic>
        <p:sp>
          <p:nvSpPr>
            <p:cNvPr id="66" name="矩形 65">
              <a:extLst>
                <a:ext uri="{FF2B5EF4-FFF2-40B4-BE49-F238E27FC236}">
                  <a16:creationId xmlns:a16="http://schemas.microsoft.com/office/drawing/2014/main" id="{24EB39E8-6740-47B5-8DD5-E59D074364BC}"/>
                </a:ext>
              </a:extLst>
            </p:cNvPr>
            <p:cNvSpPr/>
            <p:nvPr/>
          </p:nvSpPr>
          <p:spPr>
            <a:xfrm>
              <a:off x="5816130" y="4257544"/>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67" name="矩形 66">
              <a:extLst>
                <a:ext uri="{FF2B5EF4-FFF2-40B4-BE49-F238E27FC236}">
                  <a16:creationId xmlns:a16="http://schemas.microsoft.com/office/drawing/2014/main" id="{816CAFFD-2653-2DAE-A530-DF3A07FDD0DA}"/>
                </a:ext>
              </a:extLst>
            </p:cNvPr>
            <p:cNvSpPr/>
            <p:nvPr/>
          </p:nvSpPr>
          <p:spPr>
            <a:xfrm>
              <a:off x="5101482" y="3537046"/>
              <a:ext cx="722782" cy="7355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68" name="矩形 67">
              <a:extLst>
                <a:ext uri="{FF2B5EF4-FFF2-40B4-BE49-F238E27FC236}">
                  <a16:creationId xmlns:a16="http://schemas.microsoft.com/office/drawing/2014/main" id="{6BB76B9E-3D77-19A1-DA47-0B4B64AAA729}"/>
                </a:ext>
              </a:extLst>
            </p:cNvPr>
            <p:cNvSpPr/>
            <p:nvPr/>
          </p:nvSpPr>
          <p:spPr>
            <a:xfrm>
              <a:off x="5094125" y="4988302"/>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69" name="矩形 68">
              <a:extLst>
                <a:ext uri="{FF2B5EF4-FFF2-40B4-BE49-F238E27FC236}">
                  <a16:creationId xmlns:a16="http://schemas.microsoft.com/office/drawing/2014/main" id="{009EF3F2-BECB-1B02-7681-B4C1DC71A8BA}"/>
                </a:ext>
              </a:extLst>
            </p:cNvPr>
            <p:cNvSpPr/>
            <p:nvPr/>
          </p:nvSpPr>
          <p:spPr>
            <a:xfrm>
              <a:off x="6538475" y="4988302"/>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70" name="矩形 69">
              <a:extLst>
                <a:ext uri="{FF2B5EF4-FFF2-40B4-BE49-F238E27FC236}">
                  <a16:creationId xmlns:a16="http://schemas.microsoft.com/office/drawing/2014/main" id="{99F46B25-847F-6C7F-CCF4-99AF3E2CE0B0}"/>
                </a:ext>
              </a:extLst>
            </p:cNvPr>
            <p:cNvSpPr/>
            <p:nvPr/>
          </p:nvSpPr>
          <p:spPr>
            <a:xfrm>
              <a:off x="6540030" y="3532905"/>
              <a:ext cx="722782" cy="7260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grp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1CF71BBE-21B1-4800-A235-8E59E9E091C8}"/>
                  </a:ext>
                </a:extLst>
              </p:cNvPr>
              <p:cNvSpPr txBox="1"/>
              <p:nvPr/>
            </p:nvSpPr>
            <p:spPr>
              <a:xfrm>
                <a:off x="8787199" y="343841"/>
                <a:ext cx="307019" cy="409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oMath>
                </a14:m>
                <a:r>
                  <a:rPr kumimoji="0" lang="en-US" sz="1600" b="0" i="0" u="none" strike="noStrike" kern="1200" cap="none" spc="0" normalizeH="0" baseline="0" noProof="0" dirty="0">
                    <a:ln>
                      <a:noFill/>
                    </a:ln>
                    <a:solidFill>
                      <a:prstClr val="black"/>
                    </a:solidFill>
                    <a:effectLst/>
                    <a:uLnTx/>
                    <a:uFillTx/>
                    <a:latin typeface="Times New Roman"/>
                    <a:ea typeface="新細明體"/>
                    <a:cs typeface="+mn-cs"/>
                  </a:rPr>
                  <a:t> </a:t>
                </a:r>
              </a:p>
            </p:txBody>
          </p:sp>
        </mc:Choice>
        <mc:Fallback xmlns="">
          <p:sp>
            <p:nvSpPr>
              <p:cNvPr id="71" name="文字方塊 70">
                <a:extLst>
                  <a:ext uri="{FF2B5EF4-FFF2-40B4-BE49-F238E27FC236}">
                    <a16:creationId xmlns:a16="http://schemas.microsoft.com/office/drawing/2014/main" id="{1CF71BBE-21B1-4800-A235-8E59E9E091C8}"/>
                  </a:ext>
                </a:extLst>
              </p:cNvPr>
              <p:cNvSpPr txBox="1">
                <a:spLocks noRot="1" noChangeAspect="1" noMove="1" noResize="1" noEditPoints="1" noAdjustHandles="1" noChangeArrowheads="1" noChangeShapeType="1" noTextEdit="1"/>
              </p:cNvSpPr>
              <p:nvPr/>
            </p:nvSpPr>
            <p:spPr>
              <a:xfrm>
                <a:off x="8787199" y="343841"/>
                <a:ext cx="307019" cy="409995"/>
              </a:xfrm>
              <a:prstGeom prst="rect">
                <a:avLst/>
              </a:prstGeom>
              <a:blipFill>
                <a:blip r:embed="rId6"/>
                <a:stretch>
                  <a:fillRect b="-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42525B40-5F41-F560-9E40-0DBC90124594}"/>
                  </a:ext>
                </a:extLst>
              </p:cNvPr>
              <p:cNvSpPr txBox="1"/>
              <p:nvPr/>
            </p:nvSpPr>
            <p:spPr>
              <a:xfrm>
                <a:off x="8568795" y="73668"/>
                <a:ext cx="307019" cy="409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oMath>
                </a14:m>
                <a:r>
                  <a:rPr kumimoji="0" lang="en-US" sz="1600" b="0" i="0" u="none" strike="noStrike" kern="1200" cap="none" spc="0" normalizeH="0" baseline="0" noProof="0" dirty="0">
                    <a:ln>
                      <a:noFill/>
                    </a:ln>
                    <a:solidFill>
                      <a:prstClr val="black"/>
                    </a:solidFill>
                    <a:effectLst/>
                    <a:uLnTx/>
                    <a:uFillTx/>
                    <a:latin typeface="Times New Roman"/>
                    <a:ea typeface="新細明體"/>
                    <a:cs typeface="+mn-cs"/>
                  </a:rPr>
                  <a:t> </a:t>
                </a:r>
              </a:p>
            </p:txBody>
          </p:sp>
        </mc:Choice>
        <mc:Fallback xmlns="">
          <p:sp>
            <p:nvSpPr>
              <p:cNvPr id="72" name="文字方塊 71">
                <a:extLst>
                  <a:ext uri="{FF2B5EF4-FFF2-40B4-BE49-F238E27FC236}">
                    <a16:creationId xmlns:a16="http://schemas.microsoft.com/office/drawing/2014/main" id="{42525B40-5F41-F560-9E40-0DBC90124594}"/>
                  </a:ext>
                </a:extLst>
              </p:cNvPr>
              <p:cNvSpPr txBox="1">
                <a:spLocks noRot="1" noChangeAspect="1" noMove="1" noResize="1" noEditPoints="1" noAdjustHandles="1" noChangeArrowheads="1" noChangeShapeType="1" noTextEdit="1"/>
              </p:cNvSpPr>
              <p:nvPr/>
            </p:nvSpPr>
            <p:spPr>
              <a:xfrm>
                <a:off x="8568795" y="73668"/>
                <a:ext cx="307019" cy="409995"/>
              </a:xfrm>
              <a:prstGeom prst="rect">
                <a:avLst/>
              </a:prstGeom>
              <a:blipFill>
                <a:blip r:embed="rId7"/>
                <a:stretch>
                  <a:fillRect b="-8955"/>
                </a:stretch>
              </a:blipFill>
            </p:spPr>
            <p:txBody>
              <a:bodyPr/>
              <a:lstStyle/>
              <a:p>
                <a:r>
                  <a:rPr lang="en-US">
                    <a:noFill/>
                  </a:rPr>
                  <a:t> </a:t>
                </a:r>
              </a:p>
            </p:txBody>
          </p:sp>
        </mc:Fallback>
      </mc:AlternateContent>
      <p:sp>
        <p:nvSpPr>
          <p:cNvPr id="73" name="矩形 72">
            <a:extLst>
              <a:ext uri="{FF2B5EF4-FFF2-40B4-BE49-F238E27FC236}">
                <a16:creationId xmlns:a16="http://schemas.microsoft.com/office/drawing/2014/main" id="{B00430FD-E43F-8E0A-4C0D-728247536BEE}"/>
              </a:ext>
            </a:extLst>
          </p:cNvPr>
          <p:cNvSpPr/>
          <p:nvPr/>
        </p:nvSpPr>
        <p:spPr>
          <a:xfrm>
            <a:off x="8051986" y="1336344"/>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74" name="矩形 73">
            <a:extLst>
              <a:ext uri="{FF2B5EF4-FFF2-40B4-BE49-F238E27FC236}">
                <a16:creationId xmlns:a16="http://schemas.microsoft.com/office/drawing/2014/main" id="{5E84EFF1-0BC3-D2F3-9F29-DD5AF6D6F71F}"/>
              </a:ext>
            </a:extLst>
          </p:cNvPr>
          <p:cNvSpPr/>
          <p:nvPr/>
        </p:nvSpPr>
        <p:spPr>
          <a:xfrm>
            <a:off x="8068305" y="189585"/>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75" name="矩形 74">
            <a:extLst>
              <a:ext uri="{FF2B5EF4-FFF2-40B4-BE49-F238E27FC236}">
                <a16:creationId xmlns:a16="http://schemas.microsoft.com/office/drawing/2014/main" id="{0BFEA928-9326-353B-860D-66C413E7994C}"/>
              </a:ext>
            </a:extLst>
          </p:cNvPr>
          <p:cNvSpPr/>
          <p:nvPr/>
        </p:nvSpPr>
        <p:spPr>
          <a:xfrm>
            <a:off x="8563820" y="743076"/>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77" name="矩形 76">
            <a:extLst>
              <a:ext uri="{FF2B5EF4-FFF2-40B4-BE49-F238E27FC236}">
                <a16:creationId xmlns:a16="http://schemas.microsoft.com/office/drawing/2014/main" id="{F619179F-F237-3C8E-F554-F0D6B452839E}"/>
              </a:ext>
            </a:extLst>
          </p:cNvPr>
          <p:cNvSpPr/>
          <p:nvPr/>
        </p:nvSpPr>
        <p:spPr>
          <a:xfrm>
            <a:off x="7560965" y="777488"/>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43" name="文字方塊 42">
            <a:extLst>
              <a:ext uri="{FF2B5EF4-FFF2-40B4-BE49-F238E27FC236}">
                <a16:creationId xmlns:a16="http://schemas.microsoft.com/office/drawing/2014/main" id="{3F3DB6C9-A032-61D9-325E-916C3F121726}"/>
              </a:ext>
            </a:extLst>
          </p:cNvPr>
          <p:cNvSpPr txBox="1"/>
          <p:nvPr/>
        </p:nvSpPr>
        <p:spPr>
          <a:xfrm>
            <a:off x="3215331" y="5106883"/>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5,3</a:t>
            </a:r>
          </a:p>
        </p:txBody>
      </p:sp>
      <p:sp>
        <p:nvSpPr>
          <p:cNvPr id="58" name="文字方塊 57">
            <a:extLst>
              <a:ext uri="{FF2B5EF4-FFF2-40B4-BE49-F238E27FC236}">
                <a16:creationId xmlns:a16="http://schemas.microsoft.com/office/drawing/2014/main" id="{FF814C4D-2C06-82D4-5CD5-EEAA96167B9A}"/>
              </a:ext>
            </a:extLst>
          </p:cNvPr>
          <p:cNvSpPr txBox="1"/>
          <p:nvPr/>
        </p:nvSpPr>
        <p:spPr>
          <a:xfrm>
            <a:off x="2916343" y="6058565"/>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5,3</a:t>
            </a:r>
          </a:p>
        </p:txBody>
      </p:sp>
      <p:sp>
        <p:nvSpPr>
          <p:cNvPr id="59" name="文字方塊 58">
            <a:extLst>
              <a:ext uri="{FF2B5EF4-FFF2-40B4-BE49-F238E27FC236}">
                <a16:creationId xmlns:a16="http://schemas.microsoft.com/office/drawing/2014/main" id="{FBD10F33-E37D-7AFF-AC7F-39E2EEA54688}"/>
              </a:ext>
            </a:extLst>
          </p:cNvPr>
          <p:cNvSpPr txBox="1"/>
          <p:nvPr/>
        </p:nvSpPr>
        <p:spPr>
          <a:xfrm>
            <a:off x="3520131" y="5411683"/>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5,3</a:t>
            </a:r>
          </a:p>
        </p:txBody>
      </p:sp>
      <p:sp>
        <p:nvSpPr>
          <p:cNvPr id="60" name="文字方塊 59">
            <a:extLst>
              <a:ext uri="{FF2B5EF4-FFF2-40B4-BE49-F238E27FC236}">
                <a16:creationId xmlns:a16="http://schemas.microsoft.com/office/drawing/2014/main" id="{E3B7A848-97BC-E806-A5E1-5F9FE811FE68}"/>
              </a:ext>
            </a:extLst>
          </p:cNvPr>
          <p:cNvSpPr txBox="1"/>
          <p:nvPr/>
        </p:nvSpPr>
        <p:spPr>
          <a:xfrm>
            <a:off x="3512861" y="6066401"/>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5,3</a:t>
            </a:r>
          </a:p>
        </p:txBody>
      </p:sp>
      <p:sp>
        <p:nvSpPr>
          <p:cNvPr id="61" name="文字方塊 60">
            <a:extLst>
              <a:ext uri="{FF2B5EF4-FFF2-40B4-BE49-F238E27FC236}">
                <a16:creationId xmlns:a16="http://schemas.microsoft.com/office/drawing/2014/main" id="{33032258-65BE-9C99-3711-BC7F7509E56A}"/>
              </a:ext>
            </a:extLst>
          </p:cNvPr>
          <p:cNvSpPr txBox="1"/>
          <p:nvPr/>
        </p:nvSpPr>
        <p:spPr>
          <a:xfrm>
            <a:off x="3207978" y="5738690"/>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5,3</a:t>
            </a:r>
          </a:p>
        </p:txBody>
      </p:sp>
      <p:sp>
        <p:nvSpPr>
          <p:cNvPr id="62" name="文字方塊 61">
            <a:extLst>
              <a:ext uri="{FF2B5EF4-FFF2-40B4-BE49-F238E27FC236}">
                <a16:creationId xmlns:a16="http://schemas.microsoft.com/office/drawing/2014/main" id="{B1D8F8CE-B8D5-E009-01FF-2D2A8E7025FF}"/>
              </a:ext>
            </a:extLst>
          </p:cNvPr>
          <p:cNvSpPr txBox="1"/>
          <p:nvPr/>
        </p:nvSpPr>
        <p:spPr>
          <a:xfrm>
            <a:off x="3816585" y="5748516"/>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5,3</a:t>
            </a:r>
          </a:p>
        </p:txBody>
      </p:sp>
      <p:sp>
        <p:nvSpPr>
          <p:cNvPr id="63" name="文字方塊 62">
            <a:extLst>
              <a:ext uri="{FF2B5EF4-FFF2-40B4-BE49-F238E27FC236}">
                <a16:creationId xmlns:a16="http://schemas.microsoft.com/office/drawing/2014/main" id="{CD712E19-02F4-37B8-F70B-2600B183CE71}"/>
              </a:ext>
            </a:extLst>
          </p:cNvPr>
          <p:cNvSpPr txBox="1"/>
          <p:nvPr/>
        </p:nvSpPr>
        <p:spPr>
          <a:xfrm>
            <a:off x="2909912" y="5441076"/>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5,3</a:t>
            </a:r>
          </a:p>
        </p:txBody>
      </p:sp>
      <p:sp>
        <p:nvSpPr>
          <p:cNvPr id="78" name="文字方塊 77">
            <a:extLst>
              <a:ext uri="{FF2B5EF4-FFF2-40B4-BE49-F238E27FC236}">
                <a16:creationId xmlns:a16="http://schemas.microsoft.com/office/drawing/2014/main" id="{EE9D4022-096E-1870-5F02-AC15BD653307}"/>
              </a:ext>
            </a:extLst>
          </p:cNvPr>
          <p:cNvSpPr txBox="1"/>
          <p:nvPr/>
        </p:nvSpPr>
        <p:spPr>
          <a:xfrm>
            <a:off x="3833244" y="5114503"/>
            <a:ext cx="4122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5,3</a:t>
            </a:r>
          </a:p>
        </p:txBody>
      </p:sp>
      <p:cxnSp>
        <p:nvCxnSpPr>
          <p:cNvPr id="5" name="接點: 肘形 4">
            <a:extLst>
              <a:ext uri="{FF2B5EF4-FFF2-40B4-BE49-F238E27FC236}">
                <a16:creationId xmlns:a16="http://schemas.microsoft.com/office/drawing/2014/main" id="{C6F80AAD-6038-FA39-D17F-2BC08D1AE025}"/>
              </a:ext>
            </a:extLst>
          </p:cNvPr>
          <p:cNvCxnSpPr>
            <a:cxnSpLocks/>
          </p:cNvCxnSpPr>
          <p:nvPr/>
        </p:nvCxnSpPr>
        <p:spPr>
          <a:xfrm flipV="1">
            <a:off x="3627623" y="377857"/>
            <a:ext cx="3840534" cy="105806"/>
          </a:xfrm>
          <a:prstGeom prst="bentConnector3">
            <a:avLst>
              <a:gd name="adj1" fmla="val 578"/>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DEDA8CE-9B00-B53F-9E2A-B65C65170FBB}"/>
              </a:ext>
            </a:extLst>
          </p:cNvPr>
          <p:cNvSpPr txBox="1"/>
          <p:nvPr/>
        </p:nvSpPr>
        <p:spPr>
          <a:xfrm>
            <a:off x="6536401" y="58527"/>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Times New Roman"/>
                <a:ea typeface="新細明體"/>
                <a:cs typeface="+mn-cs"/>
              </a:rPr>
              <a:t>參考</a:t>
            </a:r>
            <a:r>
              <a:rPr kumimoji="0" lang="zh-CN" altLang="en-US" sz="1400" b="0" i="0" u="none" strike="noStrike" kern="1200" cap="none" spc="0" normalizeH="0" baseline="0" noProof="0" dirty="0">
                <a:ln>
                  <a:noFill/>
                </a:ln>
                <a:solidFill>
                  <a:prstClr val="black"/>
                </a:solidFill>
                <a:effectLst/>
                <a:uLnTx/>
                <a:uFillTx/>
                <a:latin typeface="Times New Roman"/>
                <a:ea typeface="新細明體"/>
                <a:cs typeface="+mn-cs"/>
              </a:rPr>
              <a:t>右圖</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3" name="文字方塊 2">
            <a:extLst>
              <a:ext uri="{FF2B5EF4-FFF2-40B4-BE49-F238E27FC236}">
                <a16:creationId xmlns:a16="http://schemas.microsoft.com/office/drawing/2014/main" id="{3CF3A468-0FBD-A68C-A5B0-C300D69210D5}"/>
              </a:ext>
            </a:extLst>
          </p:cNvPr>
          <p:cNvSpPr txBox="1"/>
          <p:nvPr/>
        </p:nvSpPr>
        <p:spPr>
          <a:xfrm>
            <a:off x="6746787" y="2333625"/>
            <a:ext cx="239721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0000"/>
                </a:solidFill>
                <a:effectLst/>
                <a:uLnTx/>
                <a:uFillTx/>
                <a:latin typeface="Times New Roman"/>
                <a:ea typeface="新細明體"/>
                <a:cs typeface="+mn-cs"/>
              </a:rPr>
              <a:t>家銘：讓</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SW-MSA</a:t>
            </a:r>
            <a:r>
              <a:rPr kumimoji="0" lang="zh-TW" altLang="en-US" sz="1200" b="0" i="0" u="none" strike="noStrike" kern="1200" cap="none" spc="0" normalizeH="0" baseline="0" noProof="0" dirty="0">
                <a:ln>
                  <a:noFill/>
                </a:ln>
                <a:solidFill>
                  <a:srgbClr val="FF0000"/>
                </a:solidFill>
                <a:effectLst/>
                <a:uLnTx/>
                <a:uFillTx/>
                <a:latin typeface="Times New Roman"/>
                <a:ea typeface="新細明體"/>
                <a:cs typeface="+mn-cs"/>
              </a:rPr>
              <a:t>和</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W-MSA</a:t>
            </a:r>
            <a:r>
              <a:rPr kumimoji="0" lang="zh-TW" altLang="en-US" sz="1200" b="0" i="0" u="none" strike="noStrike" kern="1200" cap="none" spc="0" normalizeH="0" baseline="0" noProof="0" dirty="0">
                <a:ln>
                  <a:noFill/>
                </a:ln>
                <a:solidFill>
                  <a:srgbClr val="FF0000"/>
                </a:solidFill>
                <a:effectLst/>
                <a:uLnTx/>
                <a:uFillTx/>
                <a:latin typeface="Times New Roman"/>
                <a:ea typeface="新細明體"/>
                <a:cs typeface="+mn-cs"/>
              </a:rPr>
              <a:t>的做</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self-attention</a:t>
            </a:r>
            <a:r>
              <a:rPr kumimoji="0" lang="zh-TW" altLang="en-US" sz="1200" b="0" i="0" u="none" strike="noStrike" kern="1200" cap="none" spc="0" normalizeH="0" baseline="0" noProof="0" dirty="0">
                <a:ln>
                  <a:noFill/>
                </a:ln>
                <a:solidFill>
                  <a:srgbClr val="FF0000"/>
                </a:solidFill>
                <a:effectLst/>
                <a:uLnTx/>
                <a:uFillTx/>
                <a:latin typeface="Times New Roman"/>
                <a:ea typeface="新細明體"/>
                <a:cs typeface="+mn-cs"/>
              </a:rPr>
              <a:t>的方法一樣，只要做圖像的位移和</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mask</a:t>
            </a:r>
            <a:r>
              <a:rPr kumimoji="0" lang="zh-TW" altLang="en-US" sz="1200" b="0" i="0" u="none" strike="noStrike" kern="1200" cap="none" spc="0" normalizeH="0" baseline="0" noProof="0" dirty="0">
                <a:ln>
                  <a:noFill/>
                </a:ln>
                <a:solidFill>
                  <a:srgbClr val="FF0000"/>
                </a:solidFill>
                <a:effectLst/>
                <a:uLnTx/>
                <a:uFillTx/>
                <a:latin typeface="Times New Roman"/>
                <a:ea typeface="新細明體"/>
                <a:cs typeface="+mn-cs"/>
              </a:rPr>
              <a:t>找到要的結果就可以。</a:t>
            </a:r>
          </a:p>
        </p:txBody>
      </p:sp>
      <p:sp>
        <p:nvSpPr>
          <p:cNvPr id="6" name="矩形 5">
            <a:extLst>
              <a:ext uri="{FF2B5EF4-FFF2-40B4-BE49-F238E27FC236}">
                <a16:creationId xmlns:a16="http://schemas.microsoft.com/office/drawing/2014/main" id="{C665B578-497F-FFA2-5315-5CD5A2FCF821}"/>
              </a:ext>
            </a:extLst>
          </p:cNvPr>
          <p:cNvSpPr/>
          <p:nvPr/>
        </p:nvSpPr>
        <p:spPr>
          <a:xfrm>
            <a:off x="2362810" y="2406701"/>
            <a:ext cx="959394" cy="9348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Times New Roman"/>
              <a:ea typeface="新細明體"/>
              <a:cs typeface="+mn-cs"/>
            </a:endParaRPr>
          </a:p>
        </p:txBody>
      </p:sp>
      <p:sp>
        <p:nvSpPr>
          <p:cNvPr id="12" name="矩形 11">
            <a:extLst>
              <a:ext uri="{FF2B5EF4-FFF2-40B4-BE49-F238E27FC236}">
                <a16:creationId xmlns:a16="http://schemas.microsoft.com/office/drawing/2014/main" id="{ED8367DF-6853-E498-B708-1109D3AC2F76}"/>
              </a:ext>
            </a:extLst>
          </p:cNvPr>
          <p:cNvSpPr/>
          <p:nvPr/>
        </p:nvSpPr>
        <p:spPr>
          <a:xfrm>
            <a:off x="5342101" y="2110147"/>
            <a:ext cx="959394" cy="9348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Times New Roman"/>
              <a:ea typeface="新細明體"/>
              <a:cs typeface="+mn-cs"/>
            </a:endParaRPr>
          </a:p>
        </p:txBody>
      </p:sp>
      <p:sp>
        <p:nvSpPr>
          <p:cNvPr id="13" name="文字方塊 12">
            <a:extLst>
              <a:ext uri="{FF2B5EF4-FFF2-40B4-BE49-F238E27FC236}">
                <a16:creationId xmlns:a16="http://schemas.microsoft.com/office/drawing/2014/main" id="{F4D8969C-E8D0-D403-F9C2-3401D936297B}"/>
              </a:ext>
            </a:extLst>
          </p:cNvPr>
          <p:cNvSpPr txBox="1"/>
          <p:nvPr/>
        </p:nvSpPr>
        <p:spPr>
          <a:xfrm>
            <a:off x="816951" y="6378440"/>
            <a:ext cx="45251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B0F0"/>
                </a:solidFill>
                <a:effectLst/>
                <a:uLnTx/>
                <a:uFillTx/>
                <a:latin typeface="Times New Roman"/>
                <a:ea typeface="新細明體"/>
                <a:cs typeface="+mn-cs"/>
              </a:rPr>
              <a:t>Diagonal is self-correlation, others are cross-correlation</a:t>
            </a:r>
            <a:endParaRPr kumimoji="0" lang="zh-TW" altLang="en-US" sz="1400" b="0" i="0" u="none" strike="noStrike" kern="1200" cap="none" spc="0" normalizeH="0" baseline="0" noProof="0" dirty="0">
              <a:ln>
                <a:noFill/>
              </a:ln>
              <a:solidFill>
                <a:srgbClr val="00B0F0"/>
              </a:solidFill>
              <a:effectLst/>
              <a:uLnTx/>
              <a:uFillTx/>
              <a:latin typeface="Times New Roman"/>
              <a:ea typeface="新細明體"/>
              <a:cs typeface="+mn-cs"/>
            </a:endParaRPr>
          </a:p>
        </p:txBody>
      </p:sp>
      <p:cxnSp>
        <p:nvCxnSpPr>
          <p:cNvPr id="14" name="直線接點 13">
            <a:extLst>
              <a:ext uri="{FF2B5EF4-FFF2-40B4-BE49-F238E27FC236}">
                <a16:creationId xmlns:a16="http://schemas.microsoft.com/office/drawing/2014/main" id="{176CE5E2-5A70-1321-735C-8F3FC19D96E9}"/>
              </a:ext>
            </a:extLst>
          </p:cNvPr>
          <p:cNvCxnSpPr>
            <a:cxnSpLocks/>
          </p:cNvCxnSpPr>
          <p:nvPr/>
        </p:nvCxnSpPr>
        <p:spPr>
          <a:xfrm>
            <a:off x="4515244" y="3897236"/>
            <a:ext cx="346842"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763BD218-3125-C667-B223-B35F024E2392}"/>
              </a:ext>
            </a:extLst>
          </p:cNvPr>
          <p:cNvCxnSpPr>
            <a:cxnSpLocks/>
          </p:cNvCxnSpPr>
          <p:nvPr/>
        </p:nvCxnSpPr>
        <p:spPr>
          <a:xfrm>
            <a:off x="4515244" y="4547826"/>
            <a:ext cx="346842"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570BCDBD-186B-72D4-0F65-F45A76A5CF49}"/>
              </a:ext>
            </a:extLst>
          </p:cNvPr>
          <p:cNvCxnSpPr>
            <a:cxnSpLocks/>
          </p:cNvCxnSpPr>
          <p:nvPr/>
        </p:nvCxnSpPr>
        <p:spPr>
          <a:xfrm>
            <a:off x="5354713" y="4110067"/>
            <a:ext cx="0" cy="30797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545731BC-2562-E348-3F6E-C79E02A31D68}"/>
              </a:ext>
            </a:extLst>
          </p:cNvPr>
          <p:cNvCxnSpPr>
            <a:cxnSpLocks/>
          </p:cNvCxnSpPr>
          <p:nvPr/>
        </p:nvCxnSpPr>
        <p:spPr>
          <a:xfrm>
            <a:off x="5980078" y="4065369"/>
            <a:ext cx="0" cy="30797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9" name="標題 1">
            <a:extLst>
              <a:ext uri="{FF2B5EF4-FFF2-40B4-BE49-F238E27FC236}">
                <a16:creationId xmlns:a16="http://schemas.microsoft.com/office/drawing/2014/main" id="{A1BB6E62-56D8-0BDA-7EB6-1040E6461476}"/>
              </a:ext>
            </a:extLst>
          </p:cNvPr>
          <p:cNvSpPr>
            <a:spLocks noGrp="1"/>
          </p:cNvSpPr>
          <p:nvPr>
            <p:ph type="title"/>
          </p:nvPr>
        </p:nvSpPr>
        <p:spPr>
          <a:xfrm>
            <a:off x="0" y="0"/>
            <a:ext cx="9144000" cy="516583"/>
          </a:xfrm>
        </p:spPr>
        <p:txBody>
          <a:bodyPr>
            <a:normAutofit/>
          </a:bodyPr>
          <a:lstStyle/>
          <a:p>
            <a:r>
              <a:rPr lang="en-US" altLang="zh-TW" sz="2000" dirty="0"/>
              <a:t>1.2.4 Related Works: </a:t>
            </a:r>
            <a:r>
              <a:rPr lang="en-US" altLang="zh-TW" sz="2000" dirty="0" err="1"/>
              <a:t>Swin</a:t>
            </a:r>
            <a:r>
              <a:rPr lang="en-US" altLang="zh-TW" sz="2000" dirty="0"/>
              <a:t> Transformer [8] (2/3)</a:t>
            </a:r>
            <a:r>
              <a:rPr lang="en-US" altLang="zh-TW" sz="2000" dirty="0">
                <a:solidFill>
                  <a:srgbClr val="FF0000"/>
                </a:solidFill>
              </a:rPr>
              <a:t>??</a:t>
            </a:r>
            <a:endParaRPr lang="zh-TW" altLang="en-US" sz="2000" dirty="0">
              <a:solidFill>
                <a:srgbClr val="FF0000"/>
              </a:solidFill>
            </a:endParaRPr>
          </a:p>
        </p:txBody>
      </p:sp>
    </p:spTree>
    <p:extLst>
      <p:ext uri="{BB962C8B-B14F-4D97-AF65-F5344CB8AC3E}">
        <p14:creationId xmlns:p14="http://schemas.microsoft.com/office/powerpoint/2010/main" val="3782644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70">
            <a:extLst>
              <a:ext uri="{FF2B5EF4-FFF2-40B4-BE49-F238E27FC236}">
                <a16:creationId xmlns:a16="http://schemas.microsoft.com/office/drawing/2014/main" id="{61CBDEE4-0D4C-D8F5-BCB7-EE08921CFB66}"/>
              </a:ext>
            </a:extLst>
          </p:cNvPr>
          <p:cNvSpPr txBox="1"/>
          <p:nvPr/>
        </p:nvSpPr>
        <p:spPr>
          <a:xfrm>
            <a:off x="79450" y="5204960"/>
            <a:ext cx="1211626" cy="1384995"/>
          </a:xfrm>
          <a:prstGeom prst="rect">
            <a:avLst/>
          </a:prstGeom>
          <a:solidFill>
            <a:srgbClr val="FFFFFF"/>
          </a:solid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Times New Roman"/>
                <a:ea typeface="新細明體"/>
                <a:cs typeface="+mn-cs"/>
              </a:rPr>
              <a:t>H: Height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Times New Roman"/>
                <a:ea typeface="新細明體"/>
                <a:cs typeface="+mn-cs"/>
              </a:rPr>
              <a:t>W: Width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Times New Roman"/>
                <a:ea typeface="新細明體"/>
                <a:cs typeface="+mn-cs"/>
              </a:rPr>
              <a:t>C: Channel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200" b="0" i="1" u="none" strike="noStrike" kern="1200" cap="none" spc="0" normalizeH="0" baseline="0" noProof="0" dirty="0">
              <a:ln>
                <a:noFill/>
              </a:ln>
              <a:solidFill>
                <a:prstClr val="black"/>
              </a:solidFill>
              <a:effectLst/>
              <a:uLnTx/>
              <a:uFillTx/>
              <a:latin typeface="Times New Roman"/>
              <a:ea typeface="新細明體"/>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Times New Roman"/>
                <a:ea typeface="新細明體"/>
                <a:cs typeface="+mn-cs"/>
              </a:rPr>
              <a:t>N: Batch size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Times New Roman"/>
                <a:ea typeface="新細明體"/>
                <a:cs typeface="+mn-cs"/>
              </a:rPr>
              <a:t>- One batch has C </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feature maps</a:t>
            </a:r>
          </a:p>
        </p:txBody>
      </p:sp>
      <p:grpSp>
        <p:nvGrpSpPr>
          <p:cNvPr id="43" name="群組 42">
            <a:extLst>
              <a:ext uri="{FF2B5EF4-FFF2-40B4-BE49-F238E27FC236}">
                <a16:creationId xmlns:a16="http://schemas.microsoft.com/office/drawing/2014/main" id="{38B38CBD-66FF-6AB2-AD9B-C23876207098}"/>
              </a:ext>
            </a:extLst>
          </p:cNvPr>
          <p:cNvGrpSpPr/>
          <p:nvPr/>
        </p:nvGrpSpPr>
        <p:grpSpPr>
          <a:xfrm>
            <a:off x="1046914" y="5094420"/>
            <a:ext cx="4755861" cy="1272460"/>
            <a:chOff x="2295179" y="5450662"/>
            <a:chExt cx="4755861" cy="1272460"/>
          </a:xfrm>
        </p:grpSpPr>
        <p:pic>
          <p:nvPicPr>
            <p:cNvPr id="23" name="圖片 22">
              <a:extLst>
                <a:ext uri="{FF2B5EF4-FFF2-40B4-BE49-F238E27FC236}">
                  <a16:creationId xmlns:a16="http://schemas.microsoft.com/office/drawing/2014/main" id="{7536A4F0-7C0B-9268-F3F0-E805259204E1}"/>
                </a:ext>
              </a:extLst>
            </p:cNvPr>
            <p:cNvPicPr>
              <a:picLocks noChangeAspect="1"/>
            </p:cNvPicPr>
            <p:nvPr/>
          </p:nvPicPr>
          <p:blipFill>
            <a:blip r:embed="rId3"/>
            <a:stretch>
              <a:fillRect/>
            </a:stretch>
          </p:blipFill>
          <p:spPr>
            <a:xfrm>
              <a:off x="2584757" y="5450662"/>
              <a:ext cx="4466283" cy="1272460"/>
            </a:xfrm>
            <a:prstGeom prst="rect">
              <a:avLst/>
            </a:prstGeom>
          </p:spPr>
        </p:pic>
        <p:sp>
          <p:nvSpPr>
            <p:cNvPr id="28" name="文字方塊 7">
              <a:extLst>
                <a:ext uri="{FF2B5EF4-FFF2-40B4-BE49-F238E27FC236}">
                  <a16:creationId xmlns:a16="http://schemas.microsoft.com/office/drawing/2014/main" id="{78C4CB76-42B3-7844-5D33-FF5A63B653CE}"/>
                </a:ext>
              </a:extLst>
            </p:cNvPr>
            <p:cNvSpPr txBox="1"/>
            <p:nvPr/>
          </p:nvSpPr>
          <p:spPr>
            <a:xfrm>
              <a:off x="2295179" y="5886837"/>
              <a:ext cx="564302"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1D HxW</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grpSp>
      <p:sp>
        <p:nvSpPr>
          <p:cNvPr id="35" name="文字方塊 34">
            <a:extLst>
              <a:ext uri="{FF2B5EF4-FFF2-40B4-BE49-F238E27FC236}">
                <a16:creationId xmlns:a16="http://schemas.microsoft.com/office/drawing/2014/main" id="{59AEEA4F-7013-4493-C9DC-3C3736B840EA}"/>
              </a:ext>
            </a:extLst>
          </p:cNvPr>
          <p:cNvSpPr txBox="1"/>
          <p:nvPr/>
        </p:nvSpPr>
        <p:spPr>
          <a:xfrm>
            <a:off x="976376" y="6366880"/>
            <a:ext cx="4030651" cy="27699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Note: H,W is a 1D vector which flatten from 2D image</a:t>
            </a:r>
          </a:p>
        </p:txBody>
      </p:sp>
      <p:sp>
        <p:nvSpPr>
          <p:cNvPr id="11" name="文字方塊 1">
            <a:extLst>
              <a:ext uri="{FF2B5EF4-FFF2-40B4-BE49-F238E27FC236}">
                <a16:creationId xmlns:a16="http://schemas.microsoft.com/office/drawing/2014/main" id="{6273AA52-BDCC-7480-233D-ABD2EF2DA0F8}"/>
              </a:ext>
            </a:extLst>
          </p:cNvPr>
          <p:cNvSpPr txBox="1"/>
          <p:nvPr/>
        </p:nvSpPr>
        <p:spPr>
          <a:xfrm>
            <a:off x="0" y="356024"/>
            <a:ext cx="49915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a:cs typeface="Times New Roman" panose="02020603050405020304" pitchFamily="18" charset="0"/>
              </a:rPr>
              <a:t>6. </a:t>
            </a:r>
            <a:r>
              <a:rPr kumimoji="0" lang="en-US" altLang="zh-CN" sz="1800" b="0" i="0" u="none" strike="noStrike" kern="1200" cap="none" spc="0" normalizeH="0" baseline="0" noProof="0" dirty="0" err="1">
                <a:ln>
                  <a:noFill/>
                </a:ln>
                <a:solidFill>
                  <a:srgbClr val="00B0F0"/>
                </a:solidFill>
                <a:effectLst/>
                <a:uLnTx/>
                <a:uFillTx/>
                <a:latin typeface="Times New Roman" panose="02020603050405020304" pitchFamily="18" charset="0"/>
                <a:ea typeface="新細明體"/>
                <a:cs typeface="Times New Roman" panose="02020603050405020304" pitchFamily="18" charset="0"/>
              </a:rPr>
              <a:t>Swin</a:t>
            </a:r>
            <a:r>
              <a:rPr kumimoji="0" lang="en-US" altLang="zh-CN" sz="1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a:cs typeface="Times New Roman" panose="02020603050405020304" pitchFamily="18" charset="0"/>
              </a:rPr>
              <a:t> Transformer </a:t>
            </a:r>
            <a:r>
              <a:rPr kumimoji="0" lang="en-US" altLang="zh-TW" sz="1800" b="0" i="0" u="none" strike="noStrike" kern="1200" cap="none" spc="0" normalizeH="0" baseline="0" noProof="0" dirty="0">
                <a:ln>
                  <a:noFill/>
                </a:ln>
                <a:solidFill>
                  <a:srgbClr val="00B0F0"/>
                </a:solidFill>
                <a:effectLst/>
                <a:uLnTx/>
                <a:uFillTx/>
                <a:latin typeface="Times New Roman"/>
                <a:ea typeface="新細明體"/>
                <a:cs typeface="+mn-cs"/>
              </a:rPr>
              <a:t>[31]</a:t>
            </a:r>
            <a:r>
              <a:rPr kumimoji="0" lang="en-US" altLang="zh-CN" sz="1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a:cs typeface="Times New Roman" panose="02020603050405020304" pitchFamily="18" charset="0"/>
              </a:rPr>
              <a:t> (Layer Normalization)</a:t>
            </a:r>
            <a:endParaRPr kumimoji="0" lang="zh-CN" altLang="en-US" sz="1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a:cs typeface="Times New Roman" panose="02020603050405020304" pitchFamily="18" charset="0"/>
            </a:endParaRPr>
          </a:p>
        </p:txBody>
      </p:sp>
      <p:grpSp>
        <p:nvGrpSpPr>
          <p:cNvPr id="22" name="群組 21">
            <a:extLst>
              <a:ext uri="{FF2B5EF4-FFF2-40B4-BE49-F238E27FC236}">
                <a16:creationId xmlns:a16="http://schemas.microsoft.com/office/drawing/2014/main" id="{9B1B3423-5D47-0821-7B15-B6F91D3269FA}"/>
              </a:ext>
            </a:extLst>
          </p:cNvPr>
          <p:cNvGrpSpPr/>
          <p:nvPr/>
        </p:nvGrpSpPr>
        <p:grpSpPr>
          <a:xfrm>
            <a:off x="44108" y="743886"/>
            <a:ext cx="9158196" cy="4161866"/>
            <a:chOff x="21484" y="999172"/>
            <a:chExt cx="9215428" cy="5226875"/>
          </a:xfrm>
        </p:grpSpPr>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A8B1EF25-B91C-4D48-C61A-20CAFD00EB3C}"/>
                    </a:ext>
                  </a:extLst>
                </p:cNvPr>
                <p:cNvSpPr txBox="1"/>
                <p:nvPr/>
              </p:nvSpPr>
              <p:spPr>
                <a:xfrm>
                  <a:off x="2488449" y="5856715"/>
                  <a:ext cx="2862130" cy="369332"/>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Output (mean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oMath>
                  </a14:m>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 variance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oMath>
                  </a14:m>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a:t>
                  </a:r>
                </a:p>
              </p:txBody>
            </p:sp>
          </mc:Choice>
          <mc:Fallback xmlns="">
            <p:sp>
              <p:nvSpPr>
                <p:cNvPr id="20" name="文字方塊 19">
                  <a:extLst>
                    <a:ext uri="{FF2B5EF4-FFF2-40B4-BE49-F238E27FC236}">
                      <a16:creationId xmlns:a16="http://schemas.microsoft.com/office/drawing/2014/main" id="{A8B1EF25-B91C-4D48-C61A-20CAFD00EB3C}"/>
                    </a:ext>
                  </a:extLst>
                </p:cNvPr>
                <p:cNvSpPr txBox="1">
                  <a:spLocks noRot="1" noChangeAspect="1" noMove="1" noResize="1" noEditPoints="1" noAdjustHandles="1" noChangeArrowheads="1" noChangeShapeType="1" noTextEdit="1"/>
                </p:cNvSpPr>
                <p:nvPr/>
              </p:nvSpPr>
              <p:spPr>
                <a:xfrm>
                  <a:off x="2488449" y="5856715"/>
                  <a:ext cx="2862130" cy="369332"/>
                </a:xfrm>
                <a:prstGeom prst="rect">
                  <a:avLst/>
                </a:prstGeom>
                <a:blipFill>
                  <a:blip r:embed="rId4"/>
                  <a:stretch>
                    <a:fillRect l="-1713" t="-12500" r="-1713" b="-58333"/>
                  </a:stretch>
                </a:blipFill>
              </p:spPr>
              <p:txBody>
                <a:bodyPr/>
                <a:lstStyle/>
                <a:p>
                  <a:r>
                    <a:rPr lang="en-US">
                      <a:noFill/>
                    </a:rPr>
                    <a:t> </a:t>
                  </a:r>
                </a:p>
              </p:txBody>
            </p:sp>
          </mc:Fallback>
        </mc:AlternateContent>
        <p:pic>
          <p:nvPicPr>
            <p:cNvPr id="36" name="圖片 35">
              <a:extLst>
                <a:ext uri="{FF2B5EF4-FFF2-40B4-BE49-F238E27FC236}">
                  <a16:creationId xmlns:a16="http://schemas.microsoft.com/office/drawing/2014/main" id="{213788A0-1512-535D-E365-AE352C407A5A}"/>
                </a:ext>
              </a:extLst>
            </p:cNvPr>
            <p:cNvPicPr>
              <a:picLocks noChangeAspect="1"/>
            </p:cNvPicPr>
            <p:nvPr/>
          </p:nvPicPr>
          <p:blipFill rotWithShape="1">
            <a:blip r:embed="rId5"/>
            <a:srcRect l="2089" t="6838" r="25129"/>
            <a:stretch/>
          </p:blipFill>
          <p:spPr>
            <a:xfrm>
              <a:off x="509173" y="1434870"/>
              <a:ext cx="6125029" cy="4410722"/>
            </a:xfrm>
            <a:prstGeom prst="rect">
              <a:avLst/>
            </a:prstGeom>
          </p:spPr>
        </p:pic>
        <p:sp>
          <p:nvSpPr>
            <p:cNvPr id="7" name="文字方塊 6">
              <a:extLst>
                <a:ext uri="{FF2B5EF4-FFF2-40B4-BE49-F238E27FC236}">
                  <a16:creationId xmlns:a16="http://schemas.microsoft.com/office/drawing/2014/main" id="{7198B5FF-9139-8072-1F1B-81D0718EE495}"/>
                </a:ext>
              </a:extLst>
            </p:cNvPr>
            <p:cNvSpPr txBox="1"/>
            <p:nvPr/>
          </p:nvSpPr>
          <p:spPr>
            <a:xfrm>
              <a:off x="6202940" y="1261050"/>
              <a:ext cx="3033972" cy="3865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Set 1 batch has </a:t>
              </a:r>
              <a:r>
                <a:rPr kumimoji="0" lang="en-US" sz="1400" b="0" i="1" u="none" strike="noStrike" kern="1200" cap="none" spc="0" normalizeH="0" baseline="0" noProof="0" dirty="0">
                  <a:ln>
                    <a:noFill/>
                  </a:ln>
                  <a:solidFill>
                    <a:prstClr val="black"/>
                  </a:solidFill>
                  <a:effectLst/>
                  <a:uLnTx/>
                  <a:uFillTx/>
                  <a:latin typeface="Times New Roman"/>
                  <a:ea typeface="新細明體"/>
                  <a:cs typeface="+mn-cs"/>
                </a:rPr>
                <a:t>C</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 dataset (</a:t>
              </a:r>
              <a:r>
                <a:rPr kumimoji="0" lang="en-US" sz="1400" b="0" i="1" u="none" strike="noStrike" kern="1200" cap="none" spc="0" normalizeH="0" baseline="0" noProof="0" dirty="0">
                  <a:ln>
                    <a:noFill/>
                  </a:ln>
                  <a:solidFill>
                    <a:prstClr val="black"/>
                  </a:solidFill>
                  <a:effectLst/>
                  <a:uLnTx/>
                  <a:uFillTx/>
                  <a:latin typeface="Times New Roman"/>
                  <a:ea typeface="新細明體"/>
                  <a:cs typeface="+mn-cs"/>
                </a:rPr>
                <a:t>C</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 maps)</a:t>
              </a:r>
            </a:p>
          </p:txBody>
        </p:sp>
        <p:sp>
          <p:nvSpPr>
            <p:cNvPr id="12" name="文字方塊 11">
              <a:extLst>
                <a:ext uri="{FF2B5EF4-FFF2-40B4-BE49-F238E27FC236}">
                  <a16:creationId xmlns:a16="http://schemas.microsoft.com/office/drawing/2014/main" id="{06808469-60D7-4E66-4E74-625BA4CF5DB7}"/>
                </a:ext>
              </a:extLst>
            </p:cNvPr>
            <p:cNvSpPr txBox="1"/>
            <p:nvPr/>
          </p:nvSpPr>
          <p:spPr>
            <a:xfrm>
              <a:off x="6574148" y="2221663"/>
              <a:ext cx="2523204" cy="1198260"/>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Times New Roman"/>
                  <a:ea typeface="新細明體"/>
                  <a:cs typeface="+mn-cs"/>
                </a:rPr>
                <a:t>Batch normalization </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calculate mean and variance of </a:t>
              </a:r>
              <a:r>
                <a:rPr kumimoji="0" lang="en-US" sz="1400" b="0" i="0" u="none" strike="noStrike" kern="1200" cap="none" spc="0" normalizeH="0" baseline="0" noProof="0" dirty="0">
                  <a:ln>
                    <a:noFill/>
                  </a:ln>
                  <a:solidFill>
                    <a:srgbClr val="00B0F0"/>
                  </a:solidFill>
                  <a:effectLst/>
                  <a:uLnTx/>
                  <a:uFillTx/>
                  <a:latin typeface="Times New Roman"/>
                  <a:ea typeface="新細明體"/>
                  <a:cs typeface="+mn-cs"/>
                </a:rPr>
                <a:t>all </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of the </a:t>
              </a:r>
              <a:r>
                <a:rPr kumimoji="0" lang="en-US" sz="1400" b="0" i="1" u="none" strike="noStrike" kern="1200" cap="none" spc="0" normalizeH="0" baseline="0" noProof="0" dirty="0">
                  <a:ln>
                    <a:noFill/>
                  </a:ln>
                  <a:solidFill>
                    <a:srgbClr val="00B0F0"/>
                  </a:solidFill>
                  <a:effectLst/>
                  <a:uLnTx/>
                  <a:uFillTx/>
                  <a:latin typeface="Times New Roman"/>
                  <a:ea typeface="新細明體"/>
                  <a:cs typeface="+mn-cs"/>
                </a:rPr>
                <a:t>N </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batches output in </a:t>
              </a:r>
              <a:r>
                <a:rPr kumimoji="0" lang="en-US" sz="1400" b="0" i="0" u="none" strike="noStrike" kern="1200" cap="none" spc="0" normalizeH="0" baseline="0" noProof="0" dirty="0">
                  <a:ln>
                    <a:noFill/>
                  </a:ln>
                  <a:solidFill>
                    <a:srgbClr val="00B0F0"/>
                  </a:solidFill>
                  <a:effectLst/>
                  <a:uLnTx/>
                  <a:uFillTx/>
                  <a:latin typeface="Times New Roman"/>
                  <a:ea typeface="新細明體"/>
                  <a:cs typeface="+mn-cs"/>
                </a:rPr>
                <a:t>one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Times New Roman"/>
                  <a:ea typeface="新細明體"/>
                  <a:cs typeface="+mn-cs"/>
                </a:rPr>
                <a:t>- One batch has </a:t>
              </a:r>
              <a:r>
                <a:rPr kumimoji="0" lang="en-US" sz="1400" b="0" i="1" u="none" strike="noStrike" kern="1200" cap="none" spc="0" normalizeH="0" baseline="0" noProof="0" dirty="0">
                  <a:ln>
                    <a:noFill/>
                  </a:ln>
                  <a:solidFill>
                    <a:srgbClr val="00B0F0"/>
                  </a:solidFill>
                  <a:effectLst/>
                  <a:uLnTx/>
                  <a:uFillTx/>
                  <a:latin typeface="Times New Roman"/>
                  <a:ea typeface="新細明體"/>
                  <a:cs typeface="+mn-cs"/>
                </a:rPr>
                <a:t>C</a:t>
              </a:r>
              <a:r>
                <a:rPr kumimoji="0" lang="en-US" sz="1400" b="0" i="0" u="none" strike="noStrike" kern="1200" cap="none" spc="0" normalizeH="0" baseline="0" noProof="0" dirty="0">
                  <a:ln>
                    <a:noFill/>
                  </a:ln>
                  <a:solidFill>
                    <a:srgbClr val="00B0F0"/>
                  </a:solidFill>
                  <a:effectLst/>
                  <a:uLnTx/>
                  <a:uFillTx/>
                  <a:latin typeface="Times New Roman"/>
                  <a:ea typeface="新細明體"/>
                  <a:cs typeface="+mn-cs"/>
                </a:rPr>
                <a:t> feature maps</a:t>
              </a:r>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A0DC74BE-324D-C5E7-2282-2860002FC2D8}"/>
                    </a:ext>
                  </a:extLst>
                </p:cNvPr>
                <p:cNvSpPr txBox="1"/>
                <p:nvPr/>
              </p:nvSpPr>
              <p:spPr>
                <a:xfrm>
                  <a:off x="6593875" y="3661350"/>
                  <a:ext cx="2503476" cy="927686"/>
                </a:xfrm>
                <a:prstGeom prst="rect">
                  <a:avLst/>
                </a:prstGeom>
                <a:solidFill>
                  <a:schemeClr val="bg1"/>
                </a:solidFill>
                <a:ln>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Times New Roman"/>
                      <a:ea typeface="新細明體"/>
                      <a:cs typeface="+mn-cs"/>
                    </a:rPr>
                    <a:t>Layer normalization </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calculate mean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oMath>
                  </a14:m>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 and variance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oMath>
                  </a14:m>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 of all of the </a:t>
                  </a:r>
                  <a:r>
                    <a:rPr kumimoji="0" lang="en-US" sz="1400" b="0" i="1" u="none" strike="noStrike" kern="1200" cap="none" spc="0" normalizeH="0" baseline="0" noProof="0" dirty="0">
                      <a:ln>
                        <a:noFill/>
                      </a:ln>
                      <a:solidFill>
                        <a:srgbClr val="00B0F0"/>
                      </a:solidFill>
                      <a:effectLst/>
                      <a:uLnTx/>
                      <a:uFillTx/>
                      <a:latin typeface="Times New Roman"/>
                      <a:ea typeface="新細明體"/>
                      <a:cs typeface="+mn-cs"/>
                    </a:rPr>
                    <a:t>m </a:t>
                  </a:r>
                  <a:r>
                    <a:rPr kumimoji="0" lang="en-US" sz="1400" b="0" i="0" u="none" strike="noStrike" kern="1200" cap="none" spc="0" normalizeH="0" baseline="0" noProof="0" dirty="0">
                      <a:ln>
                        <a:noFill/>
                      </a:ln>
                      <a:solidFill>
                        <a:srgbClr val="00B0F0"/>
                      </a:solidFill>
                      <a:effectLst/>
                      <a:uLnTx/>
                      <a:uFillTx/>
                      <a:latin typeface="Times New Roman"/>
                      <a:ea typeface="新細明體"/>
                      <a:cs typeface="+mn-cs"/>
                    </a:rPr>
                    <a:t>filters</a:t>
                  </a: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 output in </a:t>
                  </a:r>
                  <a:r>
                    <a:rPr kumimoji="0" lang="en-US" sz="1400" b="0" i="0" u="none" strike="noStrike" kern="1200" cap="none" spc="0" normalizeH="0" baseline="0" noProof="0" dirty="0">
                      <a:ln>
                        <a:noFill/>
                      </a:ln>
                      <a:solidFill>
                        <a:srgbClr val="00B0F0"/>
                      </a:solidFill>
                      <a:effectLst/>
                      <a:uLnTx/>
                      <a:uFillTx/>
                      <a:latin typeface="Times New Roman"/>
                      <a:ea typeface="新細明體"/>
                      <a:cs typeface="+mn-cs"/>
                    </a:rPr>
                    <a:t>one batch</a:t>
                  </a:r>
                  <a:endParaRPr kumimoji="0" lang="en-US" sz="1400" b="0" i="1" u="none" strike="noStrike" kern="1200" cap="none" spc="0" normalizeH="0" baseline="0" noProof="0" dirty="0">
                    <a:ln>
                      <a:noFill/>
                    </a:ln>
                    <a:solidFill>
                      <a:srgbClr val="00B0F0"/>
                    </a:solidFill>
                    <a:effectLst/>
                    <a:uLnTx/>
                    <a:uFillTx/>
                    <a:latin typeface="Times New Roman"/>
                    <a:ea typeface="新細明體"/>
                    <a:cs typeface="+mn-cs"/>
                  </a:endParaRPr>
                </a:p>
              </p:txBody>
            </p:sp>
          </mc:Choice>
          <mc:Fallback xmlns="">
            <p:sp>
              <p:nvSpPr>
                <p:cNvPr id="41" name="文字方塊 40">
                  <a:extLst>
                    <a:ext uri="{FF2B5EF4-FFF2-40B4-BE49-F238E27FC236}">
                      <a16:creationId xmlns:a16="http://schemas.microsoft.com/office/drawing/2014/main" id="{A0DC74BE-324D-C5E7-2282-2860002FC2D8}"/>
                    </a:ext>
                  </a:extLst>
                </p:cNvPr>
                <p:cNvSpPr txBox="1">
                  <a:spLocks noRot="1" noChangeAspect="1" noMove="1" noResize="1" noEditPoints="1" noAdjustHandles="1" noChangeArrowheads="1" noChangeShapeType="1" noTextEdit="1"/>
                </p:cNvSpPr>
                <p:nvPr/>
              </p:nvSpPr>
              <p:spPr>
                <a:xfrm>
                  <a:off x="6593875" y="3661350"/>
                  <a:ext cx="2503476" cy="927686"/>
                </a:xfrm>
                <a:prstGeom prst="rect">
                  <a:avLst/>
                </a:prstGeom>
                <a:blipFill>
                  <a:blip r:embed="rId6"/>
                  <a:stretch>
                    <a:fillRect l="-488" t="-813" b="-6504"/>
                  </a:stretch>
                </a:blipFill>
                <a:ln>
                  <a:solidFill>
                    <a:srgbClr val="FF0000"/>
                  </a:solidFill>
                </a:ln>
              </p:spPr>
              <p:txBody>
                <a:bodyPr/>
                <a:lstStyle/>
                <a:p>
                  <a:r>
                    <a:rPr lang="zh-TW" altLang="en-US">
                      <a:noFill/>
                    </a:rPr>
                    <a:t> </a:t>
                  </a:r>
                </a:p>
              </p:txBody>
            </p:sp>
          </mc:Fallback>
        </mc:AlternateContent>
        <p:sp>
          <p:nvSpPr>
            <p:cNvPr id="42" name="矩形 41">
              <a:extLst>
                <a:ext uri="{FF2B5EF4-FFF2-40B4-BE49-F238E27FC236}">
                  <a16:creationId xmlns:a16="http://schemas.microsoft.com/office/drawing/2014/main" id="{54DA525E-7688-8C1C-8C37-23B84564E48B}"/>
                </a:ext>
              </a:extLst>
            </p:cNvPr>
            <p:cNvSpPr/>
            <p:nvPr/>
          </p:nvSpPr>
          <p:spPr>
            <a:xfrm>
              <a:off x="57048" y="1021412"/>
              <a:ext cx="1219200" cy="48241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51" name="矩形 50">
              <a:extLst>
                <a:ext uri="{FF2B5EF4-FFF2-40B4-BE49-F238E27FC236}">
                  <a16:creationId xmlns:a16="http://schemas.microsoft.com/office/drawing/2014/main" id="{3C059FED-5B64-B7E2-E0FE-8CECA4149C0A}"/>
                </a:ext>
              </a:extLst>
            </p:cNvPr>
            <p:cNvSpPr/>
            <p:nvPr/>
          </p:nvSpPr>
          <p:spPr>
            <a:xfrm>
              <a:off x="57047" y="1001030"/>
              <a:ext cx="6125029" cy="6321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cxnSp>
          <p:nvCxnSpPr>
            <p:cNvPr id="18" name="直線接點 17">
              <a:extLst>
                <a:ext uri="{FF2B5EF4-FFF2-40B4-BE49-F238E27FC236}">
                  <a16:creationId xmlns:a16="http://schemas.microsoft.com/office/drawing/2014/main" id="{01F10072-E757-1557-5493-5E988F61AF7F}"/>
                </a:ext>
              </a:extLst>
            </p:cNvPr>
            <p:cNvCxnSpPr>
              <a:cxnSpLocks/>
            </p:cNvCxnSpPr>
            <p:nvPr/>
          </p:nvCxnSpPr>
          <p:spPr>
            <a:xfrm>
              <a:off x="57047" y="1021412"/>
              <a:ext cx="1219198" cy="564393"/>
            </a:xfrm>
            <a:prstGeom prst="line">
              <a:avLst/>
            </a:prstGeom>
          </p:spPr>
          <p:style>
            <a:lnRef idx="1">
              <a:schemeClr val="accent1"/>
            </a:lnRef>
            <a:fillRef idx="0">
              <a:schemeClr val="accent1"/>
            </a:fillRef>
            <a:effectRef idx="0">
              <a:schemeClr val="accent1"/>
            </a:effectRef>
            <a:fontRef idx="minor">
              <a:schemeClr val="tx1"/>
            </a:fontRef>
          </p:style>
        </p:cxnSp>
        <p:sp>
          <p:nvSpPr>
            <p:cNvPr id="19" name="右大括弧 18">
              <a:extLst>
                <a:ext uri="{FF2B5EF4-FFF2-40B4-BE49-F238E27FC236}">
                  <a16:creationId xmlns:a16="http://schemas.microsoft.com/office/drawing/2014/main" id="{39901DAC-B2CC-16E0-7724-0397A571A73C}"/>
                </a:ext>
              </a:extLst>
            </p:cNvPr>
            <p:cNvSpPr/>
            <p:nvPr/>
          </p:nvSpPr>
          <p:spPr>
            <a:xfrm rot="5400000">
              <a:off x="3601264" y="3451299"/>
              <a:ext cx="255791" cy="490582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53" name="文字方塊 52">
              <a:extLst>
                <a:ext uri="{FF2B5EF4-FFF2-40B4-BE49-F238E27FC236}">
                  <a16:creationId xmlns:a16="http://schemas.microsoft.com/office/drawing/2014/main" id="{177136E1-1306-4D8E-2F21-6950836D1D54}"/>
                </a:ext>
              </a:extLst>
            </p:cNvPr>
            <p:cNvSpPr txBox="1"/>
            <p:nvPr/>
          </p:nvSpPr>
          <p:spPr>
            <a:xfrm>
              <a:off x="21484" y="1570375"/>
              <a:ext cx="1421490" cy="3865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Batch Input:</a:t>
              </a:r>
            </a:p>
          </p:txBody>
        </p:sp>
        <p:sp>
          <p:nvSpPr>
            <p:cNvPr id="55" name="文字方塊 54">
              <a:extLst>
                <a:ext uri="{FF2B5EF4-FFF2-40B4-BE49-F238E27FC236}">
                  <a16:creationId xmlns:a16="http://schemas.microsoft.com/office/drawing/2014/main" id="{8DAC2B41-D59E-5ADC-C553-51FDD0E88154}"/>
                </a:ext>
              </a:extLst>
            </p:cNvPr>
            <p:cNvSpPr txBox="1"/>
            <p:nvPr/>
          </p:nvSpPr>
          <p:spPr>
            <a:xfrm>
              <a:off x="1276245" y="999172"/>
              <a:ext cx="35414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新細明體"/>
                  <a:cs typeface="+mn-cs"/>
                </a:rPr>
                <a:t>Convolution with Multiple Filter m:</a:t>
              </a:r>
            </a:p>
          </p:txBody>
        </p:sp>
      </p:grpSp>
      <p:sp>
        <p:nvSpPr>
          <p:cNvPr id="24" name="Rectangle 84">
            <a:extLst>
              <a:ext uri="{FF2B5EF4-FFF2-40B4-BE49-F238E27FC236}">
                <a16:creationId xmlns:a16="http://schemas.microsoft.com/office/drawing/2014/main" id="{A22CA8EA-2E13-CDD9-C624-C2CB178BE5B2}"/>
              </a:ext>
            </a:extLst>
          </p:cNvPr>
          <p:cNvSpPr/>
          <p:nvPr/>
        </p:nvSpPr>
        <p:spPr>
          <a:xfrm>
            <a:off x="46366" y="4956531"/>
            <a:ext cx="8941845" cy="1793246"/>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5" name="文字方塊 94">
            <a:extLst>
              <a:ext uri="{FF2B5EF4-FFF2-40B4-BE49-F238E27FC236}">
                <a16:creationId xmlns:a16="http://schemas.microsoft.com/office/drawing/2014/main" id="{1A5BB36C-66FF-93B9-BC35-11394AE11CDD}"/>
              </a:ext>
            </a:extLst>
          </p:cNvPr>
          <p:cNvSpPr txBox="1"/>
          <p:nvPr/>
        </p:nvSpPr>
        <p:spPr>
          <a:xfrm>
            <a:off x="56675" y="4890770"/>
            <a:ext cx="8921226" cy="3539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700" b="1" i="0" u="none" strike="noStrike" kern="1200" cap="none" spc="0" normalizeH="0" baseline="0" noProof="0" dirty="0">
                <a:ln>
                  <a:noFill/>
                </a:ln>
                <a:solidFill>
                  <a:srgbClr val="70AD47"/>
                </a:solidFill>
                <a:effectLst/>
                <a:uLnTx/>
                <a:uFillTx/>
                <a:latin typeface="Times New Roman"/>
                <a:ea typeface="新細明體"/>
                <a:cs typeface="+mn-cs"/>
              </a:rPr>
              <a:t>Figure below visualize different types of normalization.</a:t>
            </a:r>
          </a:p>
        </p:txBody>
      </p:sp>
      <p:sp>
        <p:nvSpPr>
          <p:cNvPr id="39" name="文字方塊 38">
            <a:extLst>
              <a:ext uri="{FF2B5EF4-FFF2-40B4-BE49-F238E27FC236}">
                <a16:creationId xmlns:a16="http://schemas.microsoft.com/office/drawing/2014/main" id="{15E30B5A-38B8-438C-3F1D-B18D6E5FC12F}"/>
              </a:ext>
            </a:extLst>
          </p:cNvPr>
          <p:cNvSpPr txBox="1"/>
          <p:nvPr/>
        </p:nvSpPr>
        <p:spPr>
          <a:xfrm>
            <a:off x="5961785" y="5059772"/>
            <a:ext cx="1400109" cy="1384995"/>
          </a:xfrm>
          <a:prstGeom prst="rect">
            <a:avLst/>
          </a:prstGeom>
          <a:noFill/>
          <a:ln>
            <a:solidFill>
              <a:srgbClr val="00B0F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a:ea typeface="新細明體"/>
                <a:cs typeface="+mn-cs"/>
              </a:rPr>
              <a:t>Instance Norm: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Only normalize each output image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40" name="文字方塊 39">
            <a:extLst>
              <a:ext uri="{FF2B5EF4-FFF2-40B4-BE49-F238E27FC236}">
                <a16:creationId xmlns:a16="http://schemas.microsoft.com/office/drawing/2014/main" id="{9D9E8FE1-3885-A94F-10CA-4C2849616510}"/>
              </a:ext>
            </a:extLst>
          </p:cNvPr>
          <p:cNvSpPr txBox="1"/>
          <p:nvPr/>
        </p:nvSpPr>
        <p:spPr>
          <a:xfrm>
            <a:off x="7370306" y="5054394"/>
            <a:ext cx="1494294" cy="1384995"/>
          </a:xfrm>
          <a:prstGeom prst="rect">
            <a:avLst/>
          </a:prstGeom>
          <a:noFill/>
          <a:ln>
            <a:solidFill>
              <a:srgbClr val="00B0F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a:ea typeface="新細明體"/>
                <a:cs typeface="+mn-cs"/>
              </a:rPr>
              <a:t>Group Norm: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Only normalize pre-set amount (one group) of output image  independently</a:t>
            </a:r>
          </a:p>
        </p:txBody>
      </p:sp>
      <p:sp>
        <p:nvSpPr>
          <p:cNvPr id="3" name="投影片編號版面配置區 3">
            <a:extLst>
              <a:ext uri="{FF2B5EF4-FFF2-40B4-BE49-F238E27FC236}">
                <a16:creationId xmlns:a16="http://schemas.microsoft.com/office/drawing/2014/main" id="{1DAAA428-A016-024D-763A-217F4BA1B71D}"/>
              </a:ext>
            </a:extLst>
          </p:cNvPr>
          <p:cNvSpPr>
            <a:spLocks noGrp="1"/>
          </p:cNvSpPr>
          <p:nvPr>
            <p:ph type="sldNum" sz="quarter" idx="12"/>
          </p:nvPr>
        </p:nvSpPr>
        <p:spPr>
          <a:xfrm>
            <a:off x="7086600" y="6467676"/>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2C58EE-779D-4CD4-8328-B99275F96DF6}"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75DBA982-AC21-4026-D7EE-C91526A9E9D0}"/>
              </a:ext>
            </a:extLst>
          </p:cNvPr>
          <p:cNvSpPr txBox="1"/>
          <p:nvPr/>
        </p:nvSpPr>
        <p:spPr>
          <a:xfrm>
            <a:off x="4660393" y="320970"/>
            <a:ext cx="1639508"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F0"/>
                </a:solidFill>
                <a:effectLst/>
                <a:uLnTx/>
                <a:uFillTx/>
                <a:latin typeface="Times New Roman"/>
                <a:ea typeface="新細明體"/>
                <a:cs typeface="+mn-cs"/>
              </a:rPr>
              <a:t>2) At current layer </a:t>
            </a:r>
            <a:r>
              <a:rPr kumimoji="0" lang="en-US" altLang="zh-TW" sz="1000" b="0" i="1" u="none" strike="noStrike" kern="1200" cap="none" spc="0" normalizeH="0" baseline="0" noProof="0" dirty="0">
                <a:ln>
                  <a:noFill/>
                </a:ln>
                <a:solidFill>
                  <a:srgbClr val="00B0F0"/>
                </a:solidFill>
                <a:effectLst/>
                <a:uLnTx/>
                <a:uFillTx/>
                <a:latin typeface="Times New Roman"/>
                <a:ea typeface="新細明體"/>
                <a:cs typeface="+mn-cs"/>
              </a:rPr>
              <a:t>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F0"/>
                </a:solidFill>
                <a:effectLst/>
                <a:uLnTx/>
                <a:uFillTx/>
                <a:latin typeface="Times New Roman"/>
                <a:ea typeface="新細明體"/>
                <a:cs typeface="+mn-cs"/>
              </a:rPr>
              <a:t>- </a:t>
            </a:r>
            <a:r>
              <a:rPr kumimoji="0" lang="en-US" altLang="zh-TW" sz="1000" b="0" i="0" u="none" strike="noStrike" kern="1200" cap="none" spc="0" normalizeH="0" baseline="0" noProof="0" dirty="0">
                <a:ln>
                  <a:noFill/>
                </a:ln>
                <a:solidFill>
                  <a:srgbClr val="FF0000"/>
                </a:solidFill>
                <a:effectLst/>
                <a:uLnTx/>
                <a:uFillTx/>
                <a:latin typeface="Times New Roman"/>
                <a:ea typeface="新細明體"/>
                <a:cs typeface="+mn-cs"/>
              </a:rPr>
              <a:t>Conv(</a:t>
            </a:r>
            <a:r>
              <a:rPr kumimoji="0" lang="en-US" altLang="zh-TW" sz="1000" b="0" i="0" u="none" strike="noStrike" kern="1200" cap="none" spc="0" normalizeH="0" baseline="0" noProof="0" dirty="0" err="1">
                <a:ln>
                  <a:noFill/>
                </a:ln>
                <a:solidFill>
                  <a:srgbClr val="FF0000"/>
                </a:solidFill>
                <a:effectLst/>
                <a:uLnTx/>
                <a:uFillTx/>
                <a:latin typeface="Times New Roman"/>
                <a:ea typeface="新細明體"/>
                <a:cs typeface="+mn-cs"/>
              </a:rPr>
              <a:t>wxhx</a:t>
            </a:r>
            <a:r>
              <a:rPr kumimoji="0" lang="en-US" altLang="zh-TW" sz="1000" b="0" i="1" u="none" strike="noStrike" kern="1200" cap="none" spc="0" normalizeH="0" baseline="0" noProof="0" dirty="0" err="1">
                <a:ln>
                  <a:noFill/>
                </a:ln>
                <a:solidFill>
                  <a:srgbClr val="FF0000"/>
                </a:solidFill>
                <a:effectLst/>
                <a:uLnTx/>
                <a:uFillTx/>
                <a:latin typeface="Times New Roman"/>
                <a:ea typeface="新細明體"/>
                <a:cs typeface="+mn-cs"/>
              </a:rPr>
              <a:t>Ch</a:t>
            </a:r>
            <a:r>
              <a:rPr kumimoji="0" lang="en-US" altLang="zh-TW" sz="1000" b="0" i="0" u="none" strike="noStrike" kern="1200" cap="none" spc="0" normalizeH="0" baseline="0" noProof="0" dirty="0">
                <a:ln>
                  <a:noFill/>
                </a:ln>
                <a:solidFill>
                  <a:srgbClr val="FF0000"/>
                </a:solidFill>
                <a:effectLst/>
                <a:uLnTx/>
                <a:uFillTx/>
                <a:latin typeface="Times New Roman"/>
                <a:ea typeface="新細明體"/>
                <a:cs typeface="+mn-cs"/>
              </a:rPr>
              <a:t>) x </a:t>
            </a:r>
            <a:r>
              <a:rPr kumimoji="0" lang="en-US" altLang="zh-TW" sz="1000" b="0" i="1" u="none" strike="noStrike" kern="1200" cap="none" spc="0" normalizeH="0" baseline="0" noProof="0" dirty="0">
                <a:ln>
                  <a:noFill/>
                </a:ln>
                <a:solidFill>
                  <a:srgbClr val="FF0000"/>
                </a:solidFill>
                <a:effectLst/>
                <a:uLnTx/>
                <a:uFillTx/>
                <a:latin typeface="Times New Roman"/>
                <a:ea typeface="新細明體"/>
                <a:cs typeface="+mn-cs"/>
              </a:rPr>
              <a:t>m</a:t>
            </a:r>
            <a:r>
              <a:rPr kumimoji="0" lang="en-US" altLang="zh-TW" sz="1000" b="0" i="0" u="none" strike="noStrike" kern="1200" cap="none" spc="0" normalizeH="0" baseline="0" noProof="0" dirty="0">
                <a:ln>
                  <a:noFill/>
                </a:ln>
                <a:solidFill>
                  <a:srgbClr val="FF0000"/>
                </a:solidFill>
                <a:effectLst/>
                <a:uLnTx/>
                <a:uFillTx/>
                <a:latin typeface="Times New Roman"/>
                <a:ea typeface="新細明體"/>
                <a:cs typeface="+mn-cs"/>
              </a:rPr>
              <a:t> filters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F0"/>
                </a:solidFill>
                <a:effectLst/>
                <a:uLnTx/>
                <a:uFillTx/>
                <a:latin typeface="Times New Roman"/>
                <a:ea typeface="新細明體"/>
                <a:cs typeface="+mn-cs"/>
              </a:rPr>
              <a:t>- C</a:t>
            </a:r>
            <a:r>
              <a:rPr kumimoji="0" lang="en-US" altLang="zh-TW" sz="1000" b="0" i="0" u="none" strike="noStrike" kern="1200" cap="none" spc="0" normalizeH="0" baseline="0" noProof="0" dirty="0">
                <a:ln>
                  <a:noFill/>
                </a:ln>
                <a:solidFill>
                  <a:srgbClr val="00B0F0"/>
                </a:solidFill>
                <a:effectLst/>
                <a:uLnTx/>
                <a:uFillTx/>
                <a:latin typeface="Times New Roman"/>
                <a:ea typeface="新細明體"/>
                <a:cs typeface="+mn-cs"/>
                <a:sym typeface="Wingdings" panose="05000000000000000000" pitchFamily="2" charset="2"/>
              </a:rPr>
              <a:t>reates </a:t>
            </a:r>
            <a:r>
              <a:rPr kumimoji="0" lang="en-US" altLang="zh-TW" sz="1000" b="0" i="1" u="none" strike="noStrike" kern="1200" cap="none" spc="0" normalizeH="0" baseline="0" noProof="0" dirty="0">
                <a:ln>
                  <a:noFill/>
                </a:ln>
                <a:solidFill>
                  <a:srgbClr val="00B0F0"/>
                </a:solidFill>
                <a:effectLst/>
                <a:uLnTx/>
                <a:uFillTx/>
                <a:latin typeface="Times New Roman"/>
                <a:ea typeface="新細明體"/>
                <a:cs typeface="+mn-cs"/>
                <a:sym typeface="Wingdings" panose="05000000000000000000" pitchFamily="2" charset="2"/>
              </a:rPr>
              <a:t>m</a:t>
            </a:r>
            <a:r>
              <a:rPr kumimoji="0" lang="en-US" altLang="zh-TW" sz="1000" b="0" i="0" u="none" strike="noStrike" kern="1200" cap="none" spc="0" normalizeH="0" baseline="0" noProof="0" dirty="0">
                <a:ln>
                  <a:noFill/>
                </a:ln>
                <a:solidFill>
                  <a:srgbClr val="00B0F0"/>
                </a:solidFill>
                <a:effectLst/>
                <a:uLnTx/>
                <a:uFillTx/>
                <a:latin typeface="Times New Roman"/>
                <a:ea typeface="新細明體"/>
                <a:cs typeface="+mn-cs"/>
                <a:sym typeface="Wingdings" panose="05000000000000000000" pitchFamily="2" charset="2"/>
              </a:rPr>
              <a:t> feature maps </a:t>
            </a:r>
            <a:endParaRPr kumimoji="0" lang="en-US" altLang="zh-TW" sz="1000" b="0" i="0" u="none" strike="noStrike" kern="1200" cap="none" spc="0" normalizeH="0" baseline="0" noProof="0" dirty="0">
              <a:ln>
                <a:noFill/>
              </a:ln>
              <a:solidFill>
                <a:srgbClr val="00B0F0"/>
              </a:solidFill>
              <a:effectLst/>
              <a:uLnTx/>
              <a:uFillTx/>
              <a:latin typeface="Times New Roman"/>
              <a:ea typeface="新細明體"/>
              <a:cs typeface="+mn-cs"/>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E8C7185-29FC-C248-95E0-E6EC8113A734}"/>
                  </a:ext>
                </a:extLst>
              </p:cNvPr>
              <p:cNvSpPr txBox="1"/>
              <p:nvPr/>
            </p:nvSpPr>
            <p:spPr>
              <a:xfrm>
                <a:off x="6141518" y="319587"/>
                <a:ext cx="221930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F0"/>
                    </a:solidFill>
                    <a:effectLst/>
                    <a:uLnTx/>
                    <a:uFillTx/>
                    <a:latin typeface="Times New Roman"/>
                    <a:ea typeface="新細明體"/>
                    <a:cs typeface="+mn-cs"/>
                  </a:rPr>
                  <a:t>1) At previous layer </a:t>
                </a:r>
                <a:r>
                  <a:rPr kumimoji="0" lang="en-US" altLang="zh-TW" sz="1000" b="0" i="1" u="none" strike="noStrike" kern="1200" cap="none" spc="0" normalizeH="0" baseline="0" noProof="0" dirty="0">
                    <a:ln>
                      <a:noFill/>
                    </a:ln>
                    <a:solidFill>
                      <a:srgbClr val="00B0F0"/>
                    </a:solidFill>
                    <a:effectLst/>
                    <a:uLnTx/>
                    <a:uFillTx/>
                    <a:latin typeface="Times New Roman"/>
                    <a:ea typeface="新細明體"/>
                    <a:cs typeface="+mn-cs"/>
                  </a:rPr>
                  <a:t>l-1 as Input: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F0"/>
                    </a:solidFill>
                    <a:effectLst/>
                    <a:uLnTx/>
                    <a:uFillTx/>
                    <a:latin typeface="Times New Roman"/>
                    <a:ea typeface="新細明體"/>
                    <a:cs typeface="+mn-cs"/>
                  </a:rPr>
                  <a:t>-Batch size </a:t>
                </a:r>
                <a:r>
                  <a:rPr kumimoji="0" lang="en-US" altLang="zh-TW" sz="1000" b="0" i="1" u="none" strike="noStrike" kern="1200" cap="none" spc="0" normalizeH="0" baseline="0" noProof="0" dirty="0">
                    <a:ln>
                      <a:noFill/>
                    </a:ln>
                    <a:solidFill>
                      <a:srgbClr val="00B0F0"/>
                    </a:solidFill>
                    <a:effectLst/>
                    <a:uLnTx/>
                    <a:uFillTx/>
                    <a:latin typeface="Times New Roman"/>
                    <a:ea typeface="新細明體"/>
                    <a:cs typeface="+mn-cs"/>
                  </a:rPr>
                  <a:t>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srgbClr val="00B0F0"/>
                    </a:solidFill>
                    <a:effectLst/>
                    <a:uLnTx/>
                    <a:uFillTx/>
                    <a:latin typeface="Times New Roman"/>
                    <a:ea typeface="新細明體"/>
                    <a:cs typeface="+mn-cs"/>
                  </a:rPr>
                  <a:t>  &gt; One batch has C </a:t>
                </a:r>
                <a:r>
                  <a:rPr kumimoji="0" lang="en-US" altLang="zh-TW" sz="1000" b="0" i="0" u="none" strike="noStrike" kern="1200" cap="none" spc="0" normalizeH="0" baseline="0" noProof="0" dirty="0">
                    <a:ln>
                      <a:noFill/>
                    </a:ln>
                    <a:solidFill>
                      <a:srgbClr val="00B0F0"/>
                    </a:solidFill>
                    <a:effectLst/>
                    <a:uLnTx/>
                    <a:uFillTx/>
                    <a:latin typeface="Times New Roman"/>
                    <a:ea typeface="新細明體"/>
                    <a:cs typeface="+mn-cs"/>
                  </a:rPr>
                  <a:t>feature maps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F0"/>
                    </a:solidFill>
                    <a:effectLst/>
                    <a:uLnTx/>
                    <a:uFillTx/>
                    <a:latin typeface="Times New Roman"/>
                    <a:ea typeface="新細明體"/>
                    <a:cs typeface="+mn-cs"/>
                  </a:rPr>
                  <a:t>- </a:t>
                </a:r>
                <a:r>
                  <a:rPr kumimoji="0" lang="en-US" altLang="zh-TW" sz="1000" b="0" i="1" u="none" strike="noStrike" kern="1200" cap="none" spc="0" normalizeH="0" baseline="0" noProof="0" dirty="0">
                    <a:ln>
                      <a:noFill/>
                    </a:ln>
                    <a:solidFill>
                      <a:srgbClr val="00B0F0"/>
                    </a:solidFill>
                    <a:effectLst/>
                    <a:uLnTx/>
                    <a:uFillTx/>
                    <a:latin typeface="Times New Roman"/>
                    <a:ea typeface="新細明體"/>
                    <a:cs typeface="+mn-cs"/>
                  </a:rPr>
                  <a:t>Ch</a:t>
                </a:r>
                <a:r>
                  <a:rPr kumimoji="0" lang="en-US" altLang="zh-TW" sz="1000" b="0" i="0" u="none" strike="noStrike" kern="1200" cap="none" spc="0" normalizeH="0" baseline="0" noProof="0" dirty="0">
                    <a:ln>
                      <a:noFill/>
                    </a:ln>
                    <a:solidFill>
                      <a:srgbClr val="00B0F0"/>
                    </a:solidFill>
                    <a:effectLst/>
                    <a:uLnTx/>
                    <a:uFillTx/>
                    <a:latin typeface="Times New Roman"/>
                    <a:ea typeface="新細明體"/>
                    <a:cs typeface="+mn-cs"/>
                  </a:rPr>
                  <a:t> feature maps, </a:t>
                </a:r>
                <a14:m>
                  <m:oMath xmlns:m="http://schemas.openxmlformats.org/officeDocument/2006/math">
                    <m:r>
                      <a:rPr kumimoji="0" lang="en-US" altLang="zh-TW" sz="1000" b="0" i="1" u="none" strike="noStrike" kern="1200" cap="none" spc="0" normalizeH="0" baseline="0" noProof="0" smtClean="0">
                        <a:ln>
                          <a:noFill/>
                        </a:ln>
                        <a:solidFill>
                          <a:srgbClr val="00B0F0"/>
                        </a:solidFill>
                        <a:effectLst/>
                        <a:uLnTx/>
                        <a:uFillTx/>
                        <a:latin typeface="Cambria Math" panose="02040503050406030204" pitchFamily="18" charset="0"/>
                        <a:cs typeface="+mn-cs"/>
                      </a:rPr>
                      <m:t>𝐶h</m:t>
                    </m:r>
                    <m:r>
                      <a:rPr kumimoji="0" lang="en-US" altLang="zh-TW" sz="1000" b="0" i="1" u="none" strike="noStrike" kern="1200" cap="none" spc="0" normalizeH="0" baseline="0" noProof="0" smtClean="0">
                        <a:ln>
                          <a:noFill/>
                        </a:ln>
                        <a:solidFill>
                          <a:srgbClr val="00B0F0"/>
                        </a:solidFill>
                        <a:effectLst/>
                        <a:uLnTx/>
                        <a:uFillTx/>
                        <a:latin typeface="Cambria Math" panose="02040503050406030204" pitchFamily="18" charset="0"/>
                        <a:ea typeface="Cambria Math" panose="02040503050406030204" pitchFamily="18" charset="0"/>
                        <a:cs typeface="+mn-cs"/>
                      </a:rPr>
                      <m:t>∈</m:t>
                    </m:r>
                    <m:r>
                      <a:rPr kumimoji="0" lang="en-US" altLang="zh-TW" sz="1000" b="0" i="1" u="none" strike="noStrike" kern="1200" cap="none" spc="0" normalizeH="0" baseline="0" noProof="0" smtClean="0">
                        <a:ln>
                          <a:noFill/>
                        </a:ln>
                        <a:solidFill>
                          <a:srgbClr val="00B0F0"/>
                        </a:solidFill>
                        <a:effectLst/>
                        <a:uLnTx/>
                        <a:uFillTx/>
                        <a:latin typeface="Cambria Math" panose="02040503050406030204" pitchFamily="18" charset="0"/>
                        <a:ea typeface="Cambria Math" panose="02040503050406030204" pitchFamily="18" charset="0"/>
                        <a:cs typeface="+mn-cs"/>
                      </a:rPr>
                      <m:t>𝐶</m:t>
                    </m:r>
                  </m:oMath>
                </a14:m>
                <a:endParaRPr kumimoji="0" lang="en-US" altLang="zh-TW" sz="1000" b="0" i="1" u="none" strike="noStrike" kern="1200" cap="none" spc="0" normalizeH="0" baseline="0" noProof="0" dirty="0">
                  <a:ln>
                    <a:noFill/>
                  </a:ln>
                  <a:solidFill>
                    <a:srgbClr val="00B0F0"/>
                  </a:solidFill>
                  <a:effectLst/>
                  <a:uLnTx/>
                  <a:uFillTx/>
                  <a:latin typeface="Times New Roman"/>
                  <a:ea typeface="新細明體"/>
                  <a:cs typeface="+mn-cs"/>
                </a:endParaRPr>
              </a:p>
            </p:txBody>
          </p:sp>
        </mc:Choice>
        <mc:Fallback xmlns="">
          <p:sp>
            <p:nvSpPr>
              <p:cNvPr id="6" name="文字方塊 5">
                <a:extLst>
                  <a:ext uri="{FF2B5EF4-FFF2-40B4-BE49-F238E27FC236}">
                    <a16:creationId xmlns:a16="http://schemas.microsoft.com/office/drawing/2014/main" id="{0E8C7185-29FC-C248-95E0-E6EC8113A734}"/>
                  </a:ext>
                </a:extLst>
              </p:cNvPr>
              <p:cNvSpPr txBox="1">
                <a:spLocks noRot="1" noChangeAspect="1" noMove="1" noResize="1" noEditPoints="1" noAdjustHandles="1" noChangeArrowheads="1" noChangeShapeType="1" noTextEdit="1"/>
              </p:cNvSpPr>
              <p:nvPr/>
            </p:nvSpPr>
            <p:spPr>
              <a:xfrm>
                <a:off x="6141518" y="319587"/>
                <a:ext cx="2219300" cy="707886"/>
              </a:xfrm>
              <a:prstGeom prst="rect">
                <a:avLst/>
              </a:prstGeom>
              <a:blipFill>
                <a:blip r:embed="rId7"/>
                <a:stretch>
                  <a:fillRect b="-3419"/>
                </a:stretch>
              </a:blipFill>
            </p:spPr>
            <p:txBody>
              <a:bodyPr/>
              <a:lstStyle/>
              <a:p>
                <a:r>
                  <a:rPr lang="zh-TW" altLang="en-US">
                    <a:noFill/>
                  </a:rPr>
                  <a:t> </a:t>
                </a:r>
              </a:p>
            </p:txBody>
          </p:sp>
        </mc:Fallback>
      </mc:AlternateContent>
      <p:sp>
        <p:nvSpPr>
          <p:cNvPr id="8" name="乘號 7">
            <a:extLst>
              <a:ext uri="{FF2B5EF4-FFF2-40B4-BE49-F238E27FC236}">
                <a16:creationId xmlns:a16="http://schemas.microsoft.com/office/drawing/2014/main" id="{CB825FEE-E6D2-0BED-7EBF-5D35DF9EDCC0}"/>
              </a:ext>
            </a:extLst>
          </p:cNvPr>
          <p:cNvSpPr/>
          <p:nvPr/>
        </p:nvSpPr>
        <p:spPr>
          <a:xfrm>
            <a:off x="750439" y="551637"/>
            <a:ext cx="417026" cy="4743855"/>
          </a:xfrm>
          <a:prstGeom prst="mathMultiply">
            <a:avLst>
              <a:gd name="adj1" fmla="val 991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Times New Roman"/>
              <a:ea typeface="新細明體"/>
              <a:cs typeface="+mn-cs"/>
            </a:endParaRPr>
          </a:p>
        </p:txBody>
      </p:sp>
      <p:sp>
        <p:nvSpPr>
          <p:cNvPr id="9" name="文字方塊 8">
            <a:extLst>
              <a:ext uri="{FF2B5EF4-FFF2-40B4-BE49-F238E27FC236}">
                <a16:creationId xmlns:a16="http://schemas.microsoft.com/office/drawing/2014/main" id="{06BE0AC8-E982-C6EF-8150-B57FA4C09025}"/>
              </a:ext>
            </a:extLst>
          </p:cNvPr>
          <p:cNvSpPr txBox="1"/>
          <p:nvPr/>
        </p:nvSpPr>
        <p:spPr>
          <a:xfrm>
            <a:off x="79450" y="1645920"/>
            <a:ext cx="67098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Batch 1</a:t>
            </a:r>
            <a:endParaRPr kumimoji="0" lang="zh-TW" altLang="en-US" sz="12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0" name="文字方塊 9">
            <a:extLst>
              <a:ext uri="{FF2B5EF4-FFF2-40B4-BE49-F238E27FC236}">
                <a16:creationId xmlns:a16="http://schemas.microsoft.com/office/drawing/2014/main" id="{CB57667D-6780-4602-88BE-20C5899B8429}"/>
              </a:ext>
            </a:extLst>
          </p:cNvPr>
          <p:cNvSpPr txBox="1"/>
          <p:nvPr/>
        </p:nvSpPr>
        <p:spPr>
          <a:xfrm>
            <a:off x="79450" y="2637253"/>
            <a:ext cx="67098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Batch 2</a:t>
            </a:r>
            <a:endParaRPr kumimoji="0" lang="zh-TW" altLang="en-US" sz="12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3" name="文字方塊 12">
            <a:extLst>
              <a:ext uri="{FF2B5EF4-FFF2-40B4-BE49-F238E27FC236}">
                <a16:creationId xmlns:a16="http://schemas.microsoft.com/office/drawing/2014/main" id="{6AA9BCD6-1213-D7AF-E2F7-83705C1A4952}"/>
              </a:ext>
            </a:extLst>
          </p:cNvPr>
          <p:cNvSpPr txBox="1"/>
          <p:nvPr/>
        </p:nvSpPr>
        <p:spPr>
          <a:xfrm>
            <a:off x="58716" y="3969532"/>
            <a:ext cx="74847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Batch </a:t>
            </a:r>
            <a:r>
              <a:rPr kumimoji="0" lang="en-US" altLang="zh-TW" sz="1200" b="0" i="1" u="none" strike="noStrike" kern="1200" cap="none" spc="0" normalizeH="0" baseline="0" noProof="0" dirty="0">
                <a:ln>
                  <a:noFill/>
                </a:ln>
                <a:solidFill>
                  <a:prstClr val="black"/>
                </a:solidFill>
                <a:effectLst/>
                <a:uLnTx/>
                <a:uFillTx/>
                <a:latin typeface="Times New Roman"/>
                <a:ea typeface="新細明體"/>
                <a:cs typeface="+mn-cs"/>
              </a:rPr>
              <a:t>N</a:t>
            </a:r>
            <a:endParaRPr kumimoji="0" lang="zh-TW" altLang="en-US" sz="1200" b="0" i="1"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5" name="文字方塊 14">
            <a:extLst>
              <a:ext uri="{FF2B5EF4-FFF2-40B4-BE49-F238E27FC236}">
                <a16:creationId xmlns:a16="http://schemas.microsoft.com/office/drawing/2014/main" id="{F062C69D-5560-CC4A-D55C-23720CA2F455}"/>
              </a:ext>
            </a:extLst>
          </p:cNvPr>
          <p:cNvSpPr txBox="1"/>
          <p:nvPr/>
        </p:nvSpPr>
        <p:spPr>
          <a:xfrm>
            <a:off x="31532" y="1367178"/>
            <a:ext cx="1355834" cy="400110"/>
          </a:xfrm>
          <a:prstGeom prst="rect">
            <a:avLst/>
          </a:prstGeom>
          <a:noFill/>
        </p:spPr>
        <p:txBody>
          <a:bodyPr wrap="square">
            <a:spAutoFit/>
          </a:bodyPr>
          <a:lstStyle/>
          <a:p>
            <a:pPr marL="0" marR="0" lvl="0" indent="0" algn="l" defTabSz="457200" rtl="0" eaLnBrk="1" fontAlgn="auto" latinLnBrk="0" hangingPunct="1">
              <a:lnSpc>
                <a:spcPts val="12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prstClr val="black"/>
                </a:solidFill>
                <a:effectLst/>
                <a:uLnTx/>
                <a:uFillTx/>
                <a:latin typeface="Times New Roman"/>
                <a:ea typeface="新細明體"/>
                <a:cs typeface="+mn-cs"/>
              </a:rPr>
              <a:t>- One batch has C </a:t>
            </a: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feature maps</a:t>
            </a:r>
          </a:p>
        </p:txBody>
      </p:sp>
      <p:sp>
        <p:nvSpPr>
          <p:cNvPr id="16" name="標題 1">
            <a:extLst>
              <a:ext uri="{FF2B5EF4-FFF2-40B4-BE49-F238E27FC236}">
                <a16:creationId xmlns:a16="http://schemas.microsoft.com/office/drawing/2014/main" id="{82B37D9D-6C1F-D18E-3921-57E4A3D15471}"/>
              </a:ext>
            </a:extLst>
          </p:cNvPr>
          <p:cNvSpPr>
            <a:spLocks noGrp="1"/>
          </p:cNvSpPr>
          <p:nvPr>
            <p:ph type="title"/>
          </p:nvPr>
        </p:nvSpPr>
        <p:spPr>
          <a:xfrm>
            <a:off x="0" y="0"/>
            <a:ext cx="9144000" cy="516583"/>
          </a:xfrm>
        </p:spPr>
        <p:txBody>
          <a:bodyPr>
            <a:normAutofit/>
          </a:bodyPr>
          <a:lstStyle/>
          <a:p>
            <a:r>
              <a:rPr lang="en-US" altLang="zh-TW" sz="2000" dirty="0"/>
              <a:t>1.2.3 Related Works [8]: </a:t>
            </a:r>
            <a:r>
              <a:rPr lang="en-US" altLang="zh-TW" sz="2000" dirty="0" err="1"/>
              <a:t>Swin</a:t>
            </a:r>
            <a:r>
              <a:rPr lang="en-US" altLang="zh-TW" sz="2000" dirty="0"/>
              <a:t> Transformer – Layer Normalization (3/3)</a:t>
            </a:r>
            <a:endParaRPr lang="zh-TW" altLang="en-US" sz="2000" dirty="0"/>
          </a:p>
        </p:txBody>
      </p:sp>
    </p:spTree>
    <p:extLst>
      <p:ext uri="{BB962C8B-B14F-4D97-AF65-F5344CB8AC3E}">
        <p14:creationId xmlns:p14="http://schemas.microsoft.com/office/powerpoint/2010/main" val="744497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字方塊 44">
            <a:extLst>
              <a:ext uri="{FF2B5EF4-FFF2-40B4-BE49-F238E27FC236}">
                <a16:creationId xmlns:a16="http://schemas.microsoft.com/office/drawing/2014/main" id="{47F05000-FB34-31AB-4940-15CF2442B779}"/>
              </a:ext>
            </a:extLst>
          </p:cNvPr>
          <p:cNvSpPr txBox="1"/>
          <p:nvPr/>
        </p:nvSpPr>
        <p:spPr>
          <a:xfrm>
            <a:off x="29662" y="3732557"/>
            <a:ext cx="3180393" cy="830997"/>
          </a:xfrm>
          <a:prstGeom prst="rect">
            <a:avLst/>
          </a:prstGeom>
          <a:noFill/>
        </p:spPr>
        <p:txBody>
          <a:bodyPr wrap="square" rtlCol="0">
            <a:spAutoFit/>
          </a:bodyPr>
          <a:lstStyle/>
          <a:p>
            <a:pPr marL="355600" indent="-355600"/>
            <a:r>
              <a:rPr lang="en-US" altLang="zh-CN" sz="1200" dirty="0"/>
              <a:t>1.1.1 </a:t>
            </a:r>
            <a:r>
              <a:rPr lang="en-US" altLang="zh-CN" sz="1200" dirty="0">
                <a:solidFill>
                  <a:srgbClr val="00B0F0"/>
                </a:solidFill>
              </a:rPr>
              <a:t>Patch Partition (Token) Layer:</a:t>
            </a:r>
          </a:p>
          <a:p>
            <a:pPr marL="355600" indent="-355600"/>
            <a:r>
              <a:rPr lang="en-US" altLang="zh-CN" sz="1200" dirty="0"/>
              <a:t>	C</a:t>
            </a:r>
            <a:r>
              <a:rPr lang="en-US" sz="1200" dirty="0"/>
              <a:t>ut i</a:t>
            </a:r>
            <a:r>
              <a:rPr lang="en-US" altLang="zh-CN" sz="1200" dirty="0"/>
              <a:t>mage </a:t>
            </a:r>
            <a:r>
              <a:rPr lang="en-US" sz="1200" dirty="0"/>
              <a:t>into Non-overlapping (</a:t>
            </a:r>
            <a:r>
              <a:rPr lang="en-US" sz="1200" i="1" dirty="0"/>
              <a:t>P x P</a:t>
            </a:r>
            <a:r>
              <a:rPr lang="en-US" sz="1200" dirty="0"/>
              <a:t>) Patches.</a:t>
            </a:r>
          </a:p>
          <a:p>
            <a:pPr marL="355600"/>
            <a:r>
              <a:rPr lang="en-US" sz="1200" dirty="0"/>
              <a:t>patch size (= Token): 4x4x3c (</a:t>
            </a:r>
            <a:r>
              <a:rPr lang="en-US" sz="1200" i="1" dirty="0"/>
              <a:t>P</a:t>
            </a:r>
            <a:r>
              <a:rPr lang="en-US" sz="1200" dirty="0"/>
              <a:t> = 4)</a:t>
            </a:r>
          </a:p>
        </p:txBody>
      </p:sp>
      <p:grpSp>
        <p:nvGrpSpPr>
          <p:cNvPr id="90" name="群組 89">
            <a:extLst>
              <a:ext uri="{FF2B5EF4-FFF2-40B4-BE49-F238E27FC236}">
                <a16:creationId xmlns:a16="http://schemas.microsoft.com/office/drawing/2014/main" id="{BC26D52C-41F1-BA73-CCA7-FA5CF16F2EDC}"/>
              </a:ext>
            </a:extLst>
          </p:cNvPr>
          <p:cNvGrpSpPr/>
          <p:nvPr/>
        </p:nvGrpSpPr>
        <p:grpSpPr>
          <a:xfrm>
            <a:off x="3275589" y="5293064"/>
            <a:ext cx="4121317" cy="1126711"/>
            <a:chOff x="2193280" y="5222845"/>
            <a:chExt cx="4086788" cy="1090926"/>
          </a:xfrm>
        </p:grpSpPr>
        <p:pic>
          <p:nvPicPr>
            <p:cNvPr id="85" name="圖片 84">
              <a:extLst>
                <a:ext uri="{FF2B5EF4-FFF2-40B4-BE49-F238E27FC236}">
                  <a16:creationId xmlns:a16="http://schemas.microsoft.com/office/drawing/2014/main" id="{110FE141-770F-1CC6-4D11-540BA4738415}"/>
                </a:ext>
              </a:extLst>
            </p:cNvPr>
            <p:cNvPicPr>
              <a:picLocks noChangeAspect="1"/>
            </p:cNvPicPr>
            <p:nvPr/>
          </p:nvPicPr>
          <p:blipFill rotWithShape="1">
            <a:blip r:embed="rId3"/>
            <a:srcRect t="83620"/>
            <a:stretch/>
          </p:blipFill>
          <p:spPr>
            <a:xfrm>
              <a:off x="2193280" y="5410818"/>
              <a:ext cx="4086788" cy="902953"/>
            </a:xfrm>
            <a:prstGeom prst="rect">
              <a:avLst/>
            </a:prstGeom>
          </p:spPr>
        </p:pic>
        <p:pic>
          <p:nvPicPr>
            <p:cNvPr id="84" name="圖片 83">
              <a:extLst>
                <a:ext uri="{FF2B5EF4-FFF2-40B4-BE49-F238E27FC236}">
                  <a16:creationId xmlns:a16="http://schemas.microsoft.com/office/drawing/2014/main" id="{E939A262-3CE8-C431-CDA1-133DFD11E8CA}"/>
                </a:ext>
              </a:extLst>
            </p:cNvPr>
            <p:cNvPicPr>
              <a:picLocks noChangeAspect="1"/>
            </p:cNvPicPr>
            <p:nvPr/>
          </p:nvPicPr>
          <p:blipFill rotWithShape="1">
            <a:blip r:embed="rId3"/>
            <a:srcRect l="44548" t="76381" r="51228" b="15589"/>
            <a:stretch/>
          </p:blipFill>
          <p:spPr>
            <a:xfrm>
              <a:off x="4031336" y="5222845"/>
              <a:ext cx="187754" cy="272087"/>
            </a:xfrm>
            <a:prstGeom prst="rect">
              <a:avLst/>
            </a:prstGeom>
          </p:spPr>
        </p:pic>
      </p:grpSp>
      <p:pic>
        <p:nvPicPr>
          <p:cNvPr id="76" name="圖片 75">
            <a:extLst>
              <a:ext uri="{FF2B5EF4-FFF2-40B4-BE49-F238E27FC236}">
                <a16:creationId xmlns:a16="http://schemas.microsoft.com/office/drawing/2014/main" id="{078E156E-D496-FC23-2D2C-7DEA5388ED1F}"/>
              </a:ext>
            </a:extLst>
          </p:cNvPr>
          <p:cNvPicPr>
            <a:picLocks noChangeAspect="1"/>
          </p:cNvPicPr>
          <p:nvPr/>
        </p:nvPicPr>
        <p:blipFill rotWithShape="1">
          <a:blip r:embed="rId3"/>
          <a:srcRect l="335" t="67916" r="-335" b="20680"/>
          <a:stretch/>
        </p:blipFill>
        <p:spPr>
          <a:xfrm>
            <a:off x="3323962" y="4209431"/>
            <a:ext cx="4121317" cy="526617"/>
          </a:xfrm>
          <a:prstGeom prst="rect">
            <a:avLst/>
          </a:prstGeom>
        </p:spPr>
      </p:pic>
      <p:pic>
        <p:nvPicPr>
          <p:cNvPr id="87" name="圖片 86">
            <a:extLst>
              <a:ext uri="{FF2B5EF4-FFF2-40B4-BE49-F238E27FC236}">
                <a16:creationId xmlns:a16="http://schemas.microsoft.com/office/drawing/2014/main" id="{1FA992FC-A07D-C754-7E06-F366ADA3B4A0}"/>
              </a:ext>
            </a:extLst>
          </p:cNvPr>
          <p:cNvPicPr>
            <a:picLocks noChangeAspect="1"/>
          </p:cNvPicPr>
          <p:nvPr/>
        </p:nvPicPr>
        <p:blipFill rotWithShape="1">
          <a:blip r:embed="rId3"/>
          <a:srcRect l="44548" t="76381" r="51228" b="15589"/>
          <a:stretch/>
        </p:blipFill>
        <p:spPr>
          <a:xfrm>
            <a:off x="5070715" y="1432073"/>
            <a:ext cx="298476" cy="683015"/>
          </a:xfrm>
          <a:prstGeom prst="rect">
            <a:avLst/>
          </a:prstGeom>
        </p:spPr>
      </p:pic>
      <p:sp>
        <p:nvSpPr>
          <p:cNvPr id="93" name="文字方塊 92">
            <a:extLst>
              <a:ext uri="{FF2B5EF4-FFF2-40B4-BE49-F238E27FC236}">
                <a16:creationId xmlns:a16="http://schemas.microsoft.com/office/drawing/2014/main" id="{A787E162-51D4-0442-1168-86EF94940AE8}"/>
              </a:ext>
            </a:extLst>
          </p:cNvPr>
          <p:cNvSpPr txBox="1"/>
          <p:nvPr/>
        </p:nvSpPr>
        <p:spPr>
          <a:xfrm>
            <a:off x="3869489" y="5858443"/>
            <a:ext cx="740908" cy="307777"/>
          </a:xfrm>
          <a:prstGeom prst="rect">
            <a:avLst/>
          </a:prstGeom>
          <a:noFill/>
        </p:spPr>
        <p:txBody>
          <a:bodyPr wrap="none" rtlCol="0">
            <a:spAutoFit/>
          </a:bodyPr>
          <a:lstStyle/>
          <a:p>
            <a:r>
              <a:rPr lang="en-US" sz="1400" i="1" dirty="0"/>
              <a:t>H</a:t>
            </a:r>
            <a:r>
              <a:rPr lang="en-US" sz="1400" dirty="0"/>
              <a:t> = 640</a:t>
            </a:r>
          </a:p>
        </p:txBody>
      </p:sp>
      <p:sp>
        <p:nvSpPr>
          <p:cNvPr id="2" name="標題 1">
            <a:extLst>
              <a:ext uri="{FF2B5EF4-FFF2-40B4-BE49-F238E27FC236}">
                <a16:creationId xmlns:a16="http://schemas.microsoft.com/office/drawing/2014/main" id="{A905CFA6-1FD1-4AF8-B710-D31D90638341}"/>
              </a:ext>
            </a:extLst>
          </p:cNvPr>
          <p:cNvSpPr>
            <a:spLocks noGrp="1"/>
          </p:cNvSpPr>
          <p:nvPr>
            <p:ph type="title"/>
          </p:nvPr>
        </p:nvSpPr>
        <p:spPr>
          <a:xfrm>
            <a:off x="-10958" y="128790"/>
            <a:ext cx="9449926" cy="516583"/>
          </a:xfrm>
        </p:spPr>
        <p:txBody>
          <a:bodyPr>
            <a:noAutofit/>
          </a:bodyPr>
          <a:lstStyle/>
          <a:p>
            <a:r>
              <a:rPr lang="en-US" altLang="zh-TW" sz="2400" dirty="0"/>
              <a:t>1.2.4</a:t>
            </a:r>
            <a:r>
              <a:rPr lang="en-US" altLang="zh-CN" sz="2400" dirty="0"/>
              <a:t>-1</a:t>
            </a:r>
            <a:r>
              <a:rPr lang="en-US" altLang="zh-TW" sz="2400" dirty="0"/>
              <a:t> </a:t>
            </a:r>
            <a:r>
              <a:rPr lang="en-US" altLang="zh-TW" sz="2400" dirty="0">
                <a:latin typeface="Times" panose="02020603050405020304" pitchFamily="18" charset="0"/>
                <a:cs typeface="Times" panose="02020603050405020304" pitchFamily="18" charset="0"/>
              </a:rPr>
              <a:t>Token and Reshape:</a:t>
            </a:r>
            <a:br>
              <a:rPr lang="en-US" altLang="zh-TW" sz="2400" dirty="0">
                <a:latin typeface="Times" panose="02020603050405020304" pitchFamily="18" charset="0"/>
                <a:cs typeface="Times" panose="02020603050405020304" pitchFamily="18" charset="0"/>
              </a:rPr>
            </a:br>
            <a:r>
              <a:rPr lang="en-US" altLang="zh-TW" sz="2400" dirty="0">
                <a:latin typeface="Times" panose="02020603050405020304" pitchFamily="18" charset="0"/>
                <a:cs typeface="Times" panose="02020603050405020304" pitchFamily="18" charset="0"/>
              </a:rPr>
              <a:t>            </a:t>
            </a:r>
            <a:r>
              <a:rPr lang="en-US" altLang="zh-TW" sz="2400" dirty="0"/>
              <a:t>Patching (Tokenize) the Image and Linear Embedding (Projection) </a:t>
            </a:r>
            <a:endParaRPr lang="zh-TW" altLang="en-US" sz="2400" dirty="0">
              <a:solidFill>
                <a:srgbClr val="FF0000"/>
              </a:solidFill>
            </a:endParaRPr>
          </a:p>
        </p:txBody>
      </p:sp>
      <p:sp>
        <p:nvSpPr>
          <p:cNvPr id="57" name="投影片編號版面配置區 15">
            <a:extLst>
              <a:ext uri="{FF2B5EF4-FFF2-40B4-BE49-F238E27FC236}">
                <a16:creationId xmlns:a16="http://schemas.microsoft.com/office/drawing/2014/main" id="{FC57D213-1D33-3870-3B56-929BEF333114}"/>
              </a:ext>
            </a:extLst>
          </p:cNvPr>
          <p:cNvSpPr>
            <a:spLocks noGrp="1"/>
          </p:cNvSpPr>
          <p:nvPr>
            <p:ph type="sldNum" sz="quarter" idx="12"/>
          </p:nvPr>
        </p:nvSpPr>
        <p:spPr>
          <a:xfrm>
            <a:off x="7086600" y="6642340"/>
            <a:ext cx="2057400" cy="197089"/>
          </a:xfrm>
        </p:spPr>
        <p:txBody>
          <a:bodyPr/>
          <a:lstStyle/>
          <a:p>
            <a:fld id="{7DCC2DE0-E4D3-4804-B551-C56CE2359C2E}" type="slidenum">
              <a:rPr lang="zh-TW" altLang="en-US" smtClean="0"/>
              <a:pPr/>
              <a:t>28</a:t>
            </a:fld>
            <a:endParaRPr lang="zh-TW" altLang="en-US"/>
          </a:p>
        </p:txBody>
      </p:sp>
      <p:sp>
        <p:nvSpPr>
          <p:cNvPr id="39" name="矩形 38">
            <a:extLst>
              <a:ext uri="{FF2B5EF4-FFF2-40B4-BE49-F238E27FC236}">
                <a16:creationId xmlns:a16="http://schemas.microsoft.com/office/drawing/2014/main" id="{86A2C1B0-5764-31B7-FB93-C250AC6AA602}"/>
              </a:ext>
            </a:extLst>
          </p:cNvPr>
          <p:cNvSpPr/>
          <p:nvPr/>
        </p:nvSpPr>
        <p:spPr>
          <a:xfrm>
            <a:off x="81255" y="5307495"/>
            <a:ext cx="8981490" cy="11020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文字方塊 93">
            <a:extLst>
              <a:ext uri="{FF2B5EF4-FFF2-40B4-BE49-F238E27FC236}">
                <a16:creationId xmlns:a16="http://schemas.microsoft.com/office/drawing/2014/main" id="{66091C28-73A6-DE5E-6155-5DEE8DDEE4AE}"/>
              </a:ext>
            </a:extLst>
          </p:cNvPr>
          <p:cNvSpPr txBox="1"/>
          <p:nvPr/>
        </p:nvSpPr>
        <p:spPr>
          <a:xfrm>
            <a:off x="5573183" y="6163141"/>
            <a:ext cx="788999" cy="307777"/>
          </a:xfrm>
          <a:prstGeom prst="rect">
            <a:avLst/>
          </a:prstGeom>
          <a:noFill/>
        </p:spPr>
        <p:txBody>
          <a:bodyPr wrap="none" rtlCol="0">
            <a:spAutoFit/>
          </a:bodyPr>
          <a:lstStyle/>
          <a:p>
            <a:r>
              <a:rPr lang="en-US" sz="1400" i="1" dirty="0"/>
              <a:t>W</a:t>
            </a:r>
            <a:r>
              <a:rPr lang="en-US" sz="1400" dirty="0"/>
              <a:t> = 480</a:t>
            </a:r>
          </a:p>
        </p:txBody>
      </p:sp>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C0EB2B0E-00E6-3E80-439B-BB8C3BA63D6D}"/>
                  </a:ext>
                </a:extLst>
              </p:cNvPr>
              <p:cNvSpPr txBox="1"/>
              <p:nvPr/>
            </p:nvSpPr>
            <p:spPr>
              <a:xfrm>
                <a:off x="5227277" y="2904635"/>
                <a:ext cx="14487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(160</m:t>
                      </m:r>
                      <m:r>
                        <a:rPr lang="en-US" sz="1400" i="1" dirty="0" smtClean="0">
                          <a:latin typeface="Cambria Math" panose="02040503050406030204" pitchFamily="18" charset="0"/>
                        </a:rPr>
                        <m:t>𝑥</m:t>
                      </m:r>
                      <m:r>
                        <a:rPr lang="en-US" sz="1400" b="0" i="1" dirty="0" smtClean="0">
                          <a:latin typeface="Cambria Math" panose="02040503050406030204" pitchFamily="18" charset="0"/>
                        </a:rPr>
                        <m:t>120)</m:t>
                      </m:r>
                      <m:r>
                        <a:rPr lang="en-US" sz="1400" i="1" dirty="0" smtClean="0">
                          <a:latin typeface="Cambria Math" panose="02040503050406030204" pitchFamily="18" charset="0"/>
                        </a:rPr>
                        <m:t>𝑥</m:t>
                      </m:r>
                      <m:r>
                        <a:rPr lang="en-US" sz="1400" b="0" i="1" dirty="0" smtClean="0">
                          <a:latin typeface="Cambria Math" panose="02040503050406030204" pitchFamily="18" charset="0"/>
                        </a:rPr>
                        <m:t>48</m:t>
                      </m:r>
                      <m:r>
                        <a:rPr lang="en-US" sz="1400" i="1" dirty="0" smtClean="0">
                          <a:latin typeface="Cambria Math" panose="02040503050406030204" pitchFamily="18" charset="0"/>
                        </a:rPr>
                        <m:t>𝑐</m:t>
                      </m:r>
                    </m:oMath>
                  </m:oMathPara>
                </a14:m>
                <a:endParaRPr lang="en-US" sz="1400" dirty="0"/>
              </a:p>
            </p:txBody>
          </p:sp>
        </mc:Choice>
        <mc:Fallback xmlns="">
          <p:sp>
            <p:nvSpPr>
              <p:cNvPr id="91" name="文字方塊 90">
                <a:extLst>
                  <a:ext uri="{FF2B5EF4-FFF2-40B4-BE49-F238E27FC236}">
                    <a16:creationId xmlns:a16="http://schemas.microsoft.com/office/drawing/2014/main" id="{C0EB2B0E-00E6-3E80-439B-BB8C3BA63D6D}"/>
                  </a:ext>
                </a:extLst>
              </p:cNvPr>
              <p:cNvSpPr txBox="1">
                <a:spLocks noRot="1" noChangeAspect="1" noMove="1" noResize="1" noEditPoints="1" noAdjustHandles="1" noChangeArrowheads="1" noChangeShapeType="1" noTextEdit="1"/>
              </p:cNvSpPr>
              <p:nvPr/>
            </p:nvSpPr>
            <p:spPr>
              <a:xfrm>
                <a:off x="5227277" y="2904635"/>
                <a:ext cx="1448730" cy="307777"/>
              </a:xfrm>
              <a:prstGeom prst="rect">
                <a:avLst/>
              </a:prstGeom>
              <a:blipFill>
                <a:blip r:embed="rId4"/>
                <a:stretch>
                  <a:fillRect b="-7843"/>
                </a:stretch>
              </a:blipFill>
            </p:spPr>
            <p:txBody>
              <a:bodyPr/>
              <a:lstStyle/>
              <a:p>
                <a:r>
                  <a:rPr lang="zh-TW" altLang="en-US">
                    <a:noFill/>
                  </a:rPr>
                  <a:t> </a:t>
                </a:r>
              </a:p>
            </p:txBody>
          </p:sp>
        </mc:Fallback>
      </mc:AlternateContent>
      <p:cxnSp>
        <p:nvCxnSpPr>
          <p:cNvPr id="104" name="直線單箭頭接點 103">
            <a:extLst>
              <a:ext uri="{FF2B5EF4-FFF2-40B4-BE49-F238E27FC236}">
                <a16:creationId xmlns:a16="http://schemas.microsoft.com/office/drawing/2014/main" id="{9E993EE1-4C40-3017-0606-AF48D878CE4F}"/>
              </a:ext>
            </a:extLst>
          </p:cNvPr>
          <p:cNvCxnSpPr>
            <a:cxnSpLocks/>
          </p:cNvCxnSpPr>
          <p:nvPr/>
        </p:nvCxnSpPr>
        <p:spPr>
          <a:xfrm flipH="1">
            <a:off x="4962915" y="6878371"/>
            <a:ext cx="2187812"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956E0131-D75C-20C7-CF8E-1A6BC56BB94D}"/>
                  </a:ext>
                </a:extLst>
              </p:cNvPr>
              <p:cNvSpPr txBox="1"/>
              <p:nvPr/>
            </p:nvSpPr>
            <p:spPr>
              <a:xfrm>
                <a:off x="5212692" y="1870003"/>
                <a:ext cx="14487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m:t>
                      </m:r>
                      <m:r>
                        <a:rPr lang="en-US" sz="1400" i="1" dirty="0">
                          <a:latin typeface="Cambria Math" panose="02040503050406030204" pitchFamily="18" charset="0"/>
                        </a:rPr>
                        <m:t>160</m:t>
                      </m:r>
                      <m:r>
                        <a:rPr lang="en-US" sz="1400" i="1" dirty="0">
                          <a:latin typeface="Cambria Math" panose="02040503050406030204" pitchFamily="18" charset="0"/>
                        </a:rPr>
                        <m:t>𝑥</m:t>
                      </m:r>
                      <m:r>
                        <a:rPr lang="en-US" sz="1400" i="1" dirty="0">
                          <a:latin typeface="Cambria Math" panose="02040503050406030204" pitchFamily="18" charset="0"/>
                        </a:rPr>
                        <m:t>120)</m:t>
                      </m:r>
                      <m:r>
                        <a:rPr lang="en-US" sz="1400" i="1" dirty="0" smtClean="0">
                          <a:latin typeface="Cambria Math" panose="02040503050406030204" pitchFamily="18" charset="0"/>
                        </a:rPr>
                        <m:t>𝑥</m:t>
                      </m:r>
                      <m:r>
                        <a:rPr lang="en-US" sz="1400" b="0" i="1" dirty="0" smtClean="0">
                          <a:latin typeface="Cambria Math" panose="02040503050406030204" pitchFamily="18" charset="0"/>
                        </a:rPr>
                        <m:t>96</m:t>
                      </m:r>
                      <m:r>
                        <a:rPr lang="en-US" sz="1400" i="1" dirty="0" smtClean="0">
                          <a:latin typeface="Cambria Math" panose="02040503050406030204" pitchFamily="18" charset="0"/>
                        </a:rPr>
                        <m:t>𝑐</m:t>
                      </m:r>
                    </m:oMath>
                  </m:oMathPara>
                </a14:m>
                <a:endParaRPr lang="en-US" sz="1400" dirty="0"/>
              </a:p>
            </p:txBody>
          </p:sp>
        </mc:Choice>
        <mc:Fallback xmlns="">
          <p:sp>
            <p:nvSpPr>
              <p:cNvPr id="106" name="文字方塊 105">
                <a:extLst>
                  <a:ext uri="{FF2B5EF4-FFF2-40B4-BE49-F238E27FC236}">
                    <a16:creationId xmlns:a16="http://schemas.microsoft.com/office/drawing/2014/main" id="{956E0131-D75C-20C7-CF8E-1A6BC56BB94D}"/>
                  </a:ext>
                </a:extLst>
              </p:cNvPr>
              <p:cNvSpPr txBox="1">
                <a:spLocks noRot="1" noChangeAspect="1" noMove="1" noResize="1" noEditPoints="1" noAdjustHandles="1" noChangeArrowheads="1" noChangeShapeType="1" noTextEdit="1"/>
              </p:cNvSpPr>
              <p:nvPr/>
            </p:nvSpPr>
            <p:spPr>
              <a:xfrm>
                <a:off x="5212692" y="1870003"/>
                <a:ext cx="1448730" cy="307777"/>
              </a:xfrm>
              <a:prstGeom prst="rect">
                <a:avLst/>
              </a:prstGeom>
              <a:blipFill>
                <a:blip r:embed="rId5"/>
                <a:stretch>
                  <a:fillRect b="-10000"/>
                </a:stretch>
              </a:blipFill>
            </p:spPr>
            <p:txBody>
              <a:bodyPr/>
              <a:lstStyle/>
              <a:p>
                <a:r>
                  <a:rPr lang="zh-TW" altLang="en-US">
                    <a:noFill/>
                  </a:rPr>
                  <a:t> </a:t>
                </a:r>
              </a:p>
            </p:txBody>
          </p:sp>
        </mc:Fallback>
      </mc:AlternateContent>
      <p:grpSp>
        <p:nvGrpSpPr>
          <p:cNvPr id="13" name="群組 12">
            <a:extLst>
              <a:ext uri="{FF2B5EF4-FFF2-40B4-BE49-F238E27FC236}">
                <a16:creationId xmlns:a16="http://schemas.microsoft.com/office/drawing/2014/main" id="{F79C2BFE-B857-F7BD-80CB-54CDC356A331}"/>
              </a:ext>
            </a:extLst>
          </p:cNvPr>
          <p:cNvGrpSpPr/>
          <p:nvPr/>
        </p:nvGrpSpPr>
        <p:grpSpPr>
          <a:xfrm>
            <a:off x="2733237" y="4363641"/>
            <a:ext cx="979208" cy="566268"/>
            <a:chOff x="2971753" y="2521567"/>
            <a:chExt cx="979208" cy="566268"/>
          </a:xfrm>
        </p:grpSpPr>
        <p:sp>
          <p:nvSpPr>
            <p:cNvPr id="71" name="文字方塊 70">
              <a:extLst>
                <a:ext uri="{FF2B5EF4-FFF2-40B4-BE49-F238E27FC236}">
                  <a16:creationId xmlns:a16="http://schemas.microsoft.com/office/drawing/2014/main" id="{ED8A5E38-6ECB-72C9-F3E0-7AAE468961E6}"/>
                </a:ext>
              </a:extLst>
            </p:cNvPr>
            <p:cNvSpPr txBox="1"/>
            <p:nvPr/>
          </p:nvSpPr>
          <p:spPr>
            <a:xfrm>
              <a:off x="3492181" y="2780058"/>
              <a:ext cx="458780" cy="307777"/>
            </a:xfrm>
            <a:prstGeom prst="rect">
              <a:avLst/>
            </a:prstGeom>
            <a:noFill/>
            <a:ln>
              <a:noFill/>
            </a:ln>
          </p:spPr>
          <p:txBody>
            <a:bodyPr wrap="none" rtlCol="0">
              <a:spAutoFit/>
            </a:bodyPr>
            <a:lstStyle/>
            <a:p>
              <a:r>
                <a:rPr lang="en-US" sz="1400" i="1" dirty="0"/>
                <a:t>P</a:t>
              </a:r>
              <a:r>
                <a:rPr lang="en-US" sz="1400" dirty="0"/>
                <a:t>=4</a:t>
              </a:r>
            </a:p>
          </p:txBody>
        </p: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137D5E8A-5303-04BE-9ADC-70FB2D23319D}"/>
                    </a:ext>
                  </a:extLst>
                </p:cNvPr>
                <p:cNvSpPr txBox="1"/>
                <p:nvPr/>
              </p:nvSpPr>
              <p:spPr>
                <a:xfrm>
                  <a:off x="2971753" y="2540990"/>
                  <a:ext cx="401720" cy="324384"/>
                </a:xfrm>
                <a:prstGeom prst="rect">
                  <a:avLst/>
                </a:prstGeom>
                <a:noFill/>
                <a:ln>
                  <a:noFill/>
                </a:ln>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𝑝</m:t>
                          </m:r>
                        </m:sub>
                      </m:sSub>
                    </m:oMath>
                  </a14:m>
                  <a:r>
                    <a:rPr lang="en-US" sz="1400" dirty="0"/>
                    <a:t>:</a:t>
                  </a:r>
                </a:p>
              </p:txBody>
            </p:sp>
          </mc:Choice>
          <mc:Fallback xmlns="">
            <p:sp>
              <p:nvSpPr>
                <p:cNvPr id="72" name="文字方塊 71">
                  <a:extLst>
                    <a:ext uri="{FF2B5EF4-FFF2-40B4-BE49-F238E27FC236}">
                      <a16:creationId xmlns:a16="http://schemas.microsoft.com/office/drawing/2014/main" id="{137D5E8A-5303-04BE-9ADC-70FB2D23319D}"/>
                    </a:ext>
                  </a:extLst>
                </p:cNvPr>
                <p:cNvSpPr txBox="1">
                  <a:spLocks noRot="1" noChangeAspect="1" noMove="1" noResize="1" noEditPoints="1" noAdjustHandles="1" noChangeArrowheads="1" noChangeShapeType="1" noTextEdit="1"/>
                </p:cNvSpPr>
                <p:nvPr/>
              </p:nvSpPr>
              <p:spPr>
                <a:xfrm>
                  <a:off x="2971753" y="2540990"/>
                  <a:ext cx="401720" cy="324384"/>
                </a:xfrm>
                <a:prstGeom prst="rect">
                  <a:avLst/>
                </a:prstGeom>
                <a:blipFill>
                  <a:blip r:embed="rId6"/>
                  <a:stretch>
                    <a:fillRect t="-3774" b="-15094"/>
                  </a:stretch>
                </a:blipFill>
                <a:ln>
                  <a:noFill/>
                </a:ln>
              </p:spPr>
              <p:txBody>
                <a:bodyPr/>
                <a:lstStyle/>
                <a:p>
                  <a:r>
                    <a:rPr lang="zh-TW" altLang="en-US">
                      <a:noFill/>
                    </a:rPr>
                    <a:t> </a:t>
                  </a:r>
                </a:p>
              </p:txBody>
            </p:sp>
          </mc:Fallback>
        </mc:AlternateContent>
        <p:sp>
          <p:nvSpPr>
            <p:cNvPr id="73" name="文字方塊 72">
              <a:extLst>
                <a:ext uri="{FF2B5EF4-FFF2-40B4-BE49-F238E27FC236}">
                  <a16:creationId xmlns:a16="http://schemas.microsoft.com/office/drawing/2014/main" id="{5501DD77-9AE2-4B60-E9D7-9F5A1C2F5934}"/>
                </a:ext>
              </a:extLst>
            </p:cNvPr>
            <p:cNvSpPr txBox="1"/>
            <p:nvPr/>
          </p:nvSpPr>
          <p:spPr>
            <a:xfrm>
              <a:off x="3219370" y="2551627"/>
              <a:ext cx="458780" cy="307777"/>
            </a:xfrm>
            <a:prstGeom prst="rect">
              <a:avLst/>
            </a:prstGeom>
            <a:noFill/>
            <a:ln>
              <a:noFill/>
            </a:ln>
          </p:spPr>
          <p:txBody>
            <a:bodyPr wrap="none" rtlCol="0">
              <a:spAutoFit/>
            </a:bodyPr>
            <a:lstStyle/>
            <a:p>
              <a:r>
                <a:rPr lang="en-US" sz="1400" i="1" dirty="0"/>
                <a:t>P</a:t>
              </a:r>
              <a:r>
                <a:rPr lang="en-US" sz="1400" dirty="0"/>
                <a:t>=4</a:t>
              </a:r>
            </a:p>
          </p:txBody>
        </p:sp>
        <p:sp>
          <p:nvSpPr>
            <p:cNvPr id="74" name="矩形 73">
              <a:extLst>
                <a:ext uri="{FF2B5EF4-FFF2-40B4-BE49-F238E27FC236}">
                  <a16:creationId xmlns:a16="http://schemas.microsoft.com/office/drawing/2014/main" id="{288ED372-9529-1224-C08C-759356ACAF0D}"/>
                </a:ext>
              </a:extLst>
            </p:cNvPr>
            <p:cNvSpPr/>
            <p:nvPr/>
          </p:nvSpPr>
          <p:spPr>
            <a:xfrm>
              <a:off x="2971753" y="2521567"/>
              <a:ext cx="979208" cy="482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1CB8249C-1022-E6AC-9249-E6E3669C3DC8}"/>
                  </a:ext>
                </a:extLst>
              </p:cNvPr>
              <p:cNvSpPr txBox="1"/>
              <p:nvPr/>
            </p:nvSpPr>
            <p:spPr>
              <a:xfrm>
                <a:off x="5882886" y="5552928"/>
                <a:ext cx="5058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𝐼</m:t>
                          </m:r>
                        </m:e>
                        <m:sub>
                          <m:r>
                            <m:rPr>
                              <m:sty m:val="p"/>
                            </m:rPr>
                            <a:rPr lang="en-US" altLang="zh-CN" sz="1200" i="1">
                              <a:latin typeface="Cambria Math" panose="02040503050406030204" pitchFamily="18" charset="0"/>
                            </a:rPr>
                            <m:t>RGB</m:t>
                          </m:r>
                        </m:sub>
                      </m:sSub>
                    </m:oMath>
                  </m:oMathPara>
                </a14:m>
                <a:endParaRPr lang="en-US" sz="1200" dirty="0"/>
              </a:p>
            </p:txBody>
          </p:sp>
        </mc:Choice>
        <mc:Fallback xmlns="">
          <p:sp>
            <p:nvSpPr>
              <p:cNvPr id="67" name="文字方塊 66">
                <a:extLst>
                  <a:ext uri="{FF2B5EF4-FFF2-40B4-BE49-F238E27FC236}">
                    <a16:creationId xmlns:a16="http://schemas.microsoft.com/office/drawing/2014/main" id="{1CB8249C-1022-E6AC-9249-E6E3669C3DC8}"/>
                  </a:ext>
                </a:extLst>
              </p:cNvPr>
              <p:cNvSpPr txBox="1">
                <a:spLocks noRot="1" noChangeAspect="1" noMove="1" noResize="1" noEditPoints="1" noAdjustHandles="1" noChangeArrowheads="1" noChangeShapeType="1" noTextEdit="1"/>
              </p:cNvSpPr>
              <p:nvPr/>
            </p:nvSpPr>
            <p:spPr>
              <a:xfrm>
                <a:off x="5882886" y="5552928"/>
                <a:ext cx="505844"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698C4DAB-0675-FD58-255C-7DC2BC8C5779}"/>
                  </a:ext>
                </a:extLst>
              </p:cNvPr>
              <p:cNvSpPr txBox="1"/>
              <p:nvPr/>
            </p:nvSpPr>
            <p:spPr>
              <a:xfrm>
                <a:off x="7252963" y="4036057"/>
                <a:ext cx="2057399" cy="827984"/>
              </a:xfrm>
              <a:prstGeom prst="rect">
                <a:avLst/>
              </a:prstGeom>
              <a:noFill/>
            </p:spPr>
            <p:txBody>
              <a:bodyPr wrap="square">
                <a:spAutoFit/>
              </a:bodyPr>
              <a:lstStyle/>
              <a:p>
                <a:r>
                  <a:rPr lang="en-US" sz="1400" dirty="0"/>
                  <a:t>(</a:t>
                </a:r>
                <a14:m>
                  <m:oMath xmlns:m="http://schemas.openxmlformats.org/officeDocument/2006/math">
                    <m:r>
                      <a:rPr lang="en-US" sz="1400" i="1" dirty="0">
                        <a:latin typeface="Cambria Math" panose="02040503050406030204" pitchFamily="18" charset="0"/>
                      </a:rPr>
                      <m:t>160</m:t>
                    </m:r>
                    <m:r>
                      <a:rPr lang="en-US" sz="1400" i="1" dirty="0">
                        <a:latin typeface="Cambria Math" panose="02040503050406030204" pitchFamily="18" charset="0"/>
                      </a:rPr>
                      <m:t>𝑥</m:t>
                    </m:r>
                    <m:r>
                      <a:rPr lang="en-US" sz="1400" i="1" dirty="0">
                        <a:latin typeface="Cambria Math" panose="02040503050406030204" pitchFamily="18" charset="0"/>
                      </a:rPr>
                      <m:t>120</m:t>
                    </m:r>
                  </m:oMath>
                </a14:m>
                <a:r>
                  <a:rPr lang="en-US" sz="1400" dirty="0"/>
                  <a:t>)</a:t>
                </a:r>
                <a:r>
                  <a:rPr lang="en-US" altLang="zh-TW" sz="1400" dirty="0"/>
                  <a:t> x(4x4x3c) </a:t>
                </a:r>
                <a:endParaRPr lang="en-US" sz="1400" dirty="0"/>
              </a:p>
              <a:p>
                <a:pPr marL="355600" indent="-355600"/>
                <a:r>
                  <a:rPr lang="en-US" sz="1400" dirty="0">
                    <a:sym typeface="Wingdings" panose="05000000000000000000" pitchFamily="2" charset="2"/>
                  </a:rPr>
                  <a:t>   </a:t>
                </a:r>
                <a:r>
                  <a:rPr lang="en-US" sz="1400" dirty="0"/>
                  <a:t> (</a:t>
                </a:r>
                <a14:m>
                  <m:oMath xmlns:m="http://schemas.openxmlformats.org/officeDocument/2006/math">
                    <m:f>
                      <m:fPr>
                        <m:ctrlPr>
                          <a:rPr lang="en-US" sz="1400" i="1" dirty="0">
                            <a:latin typeface="Cambria Math" panose="02040503050406030204" pitchFamily="18" charset="0"/>
                          </a:rPr>
                        </m:ctrlPr>
                      </m:fPr>
                      <m:num>
                        <m:r>
                          <a:rPr lang="en-US" sz="1400" i="1" dirty="0">
                            <a:latin typeface="Cambria Math" panose="02040503050406030204" pitchFamily="18" charset="0"/>
                          </a:rPr>
                          <m:t>𝐻</m:t>
                        </m:r>
                      </m:num>
                      <m:den>
                        <m:r>
                          <a:rPr lang="en-US" sz="1400" i="1" dirty="0">
                            <a:latin typeface="Cambria Math" panose="02040503050406030204" pitchFamily="18" charset="0"/>
                          </a:rPr>
                          <m:t>𝑃</m:t>
                        </m:r>
                      </m:den>
                    </m:f>
                    <m:r>
                      <a:rPr lang="en-US" sz="1400" i="1" dirty="0">
                        <a:latin typeface="Cambria Math" panose="02040503050406030204" pitchFamily="18" charset="0"/>
                      </a:rPr>
                      <m:t>𝑥</m:t>
                    </m:r>
                    <m:f>
                      <m:fPr>
                        <m:ctrlPr>
                          <a:rPr lang="en-US" sz="1400" i="1" dirty="0">
                            <a:latin typeface="Cambria Math" panose="02040503050406030204" pitchFamily="18" charset="0"/>
                          </a:rPr>
                        </m:ctrlPr>
                      </m:fPr>
                      <m:num>
                        <m:r>
                          <a:rPr lang="en-US" sz="1400" i="1" dirty="0">
                            <a:latin typeface="Cambria Math" panose="02040503050406030204" pitchFamily="18" charset="0"/>
                          </a:rPr>
                          <m:t>𝑊</m:t>
                        </m:r>
                      </m:num>
                      <m:den>
                        <m:r>
                          <a:rPr lang="en-US" sz="1400" i="1" dirty="0">
                            <a:latin typeface="Cambria Math" panose="02040503050406030204" pitchFamily="18" charset="0"/>
                          </a:rPr>
                          <m:t>𝑃</m:t>
                        </m:r>
                      </m:den>
                    </m:f>
                  </m:oMath>
                </a14:m>
                <a:r>
                  <a:rPr lang="en-US" sz="1400" dirty="0"/>
                  <a:t>) total patches (token)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𝑜</m:t>
                        </m:r>
                      </m:sub>
                    </m:sSub>
                  </m:oMath>
                </a14:m>
                <a:endParaRPr lang="en-US" sz="1400" dirty="0"/>
              </a:p>
            </p:txBody>
          </p:sp>
        </mc:Choice>
        <mc:Fallback xmlns="">
          <p:sp>
            <p:nvSpPr>
              <p:cNvPr id="68" name="文字方塊 67">
                <a:extLst>
                  <a:ext uri="{FF2B5EF4-FFF2-40B4-BE49-F238E27FC236}">
                    <a16:creationId xmlns:a16="http://schemas.microsoft.com/office/drawing/2014/main" id="{698C4DAB-0675-FD58-255C-7DC2BC8C5779}"/>
                  </a:ext>
                </a:extLst>
              </p:cNvPr>
              <p:cNvSpPr txBox="1">
                <a:spLocks noRot="1" noChangeAspect="1" noMove="1" noResize="1" noEditPoints="1" noAdjustHandles="1" noChangeArrowheads="1" noChangeShapeType="1" noTextEdit="1"/>
              </p:cNvSpPr>
              <p:nvPr/>
            </p:nvSpPr>
            <p:spPr>
              <a:xfrm>
                <a:off x="7252963" y="4036057"/>
                <a:ext cx="2057399" cy="827984"/>
              </a:xfrm>
              <a:prstGeom prst="rect">
                <a:avLst/>
              </a:prstGeom>
              <a:blipFill>
                <a:blip r:embed="rId8"/>
                <a:stretch>
                  <a:fillRect l="-890" t="-1471" r="-297" b="-7353"/>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87CD9E4D-0663-0592-7D6D-55243BC95FD4}"/>
              </a:ext>
            </a:extLst>
          </p:cNvPr>
          <p:cNvSpPr txBox="1"/>
          <p:nvPr/>
        </p:nvSpPr>
        <p:spPr>
          <a:xfrm>
            <a:off x="31840" y="1376424"/>
            <a:ext cx="3243750" cy="646331"/>
          </a:xfrm>
          <a:prstGeom prst="rect">
            <a:avLst/>
          </a:prstGeom>
          <a:noFill/>
        </p:spPr>
        <p:txBody>
          <a:bodyPr wrap="square" rtlCol="0">
            <a:spAutoFit/>
          </a:bodyPr>
          <a:lstStyle/>
          <a:p>
            <a:pPr marL="355600" indent="-355600"/>
            <a:r>
              <a:rPr lang="en-US" sz="1200" dirty="0"/>
              <a:t>1.1.3 </a:t>
            </a:r>
            <a:r>
              <a:rPr lang="en-US" sz="1200" dirty="0">
                <a:solidFill>
                  <a:srgbClr val="00B0F0"/>
                </a:solidFill>
              </a:rPr>
              <a:t>Embedding Layer (Projection to fixed-dim):</a:t>
            </a:r>
          </a:p>
          <a:p>
            <a:pPr marL="355600" indent="-355600"/>
            <a:r>
              <a:rPr lang="en-US" sz="1200" dirty="0"/>
              <a:t>         Project the patch from 1x1x48 channel to </a:t>
            </a:r>
          </a:p>
          <a:p>
            <a:pPr marL="355600"/>
            <a:r>
              <a:rPr lang="en-US" sz="1200" dirty="0"/>
              <a:t>1x1x96 channel in Embedding Layer</a:t>
            </a:r>
          </a:p>
        </p:txBody>
      </p:sp>
      <p:sp>
        <p:nvSpPr>
          <p:cNvPr id="98" name="矩形 97">
            <a:extLst>
              <a:ext uri="{FF2B5EF4-FFF2-40B4-BE49-F238E27FC236}">
                <a16:creationId xmlns:a16="http://schemas.microsoft.com/office/drawing/2014/main" id="{2780CA39-3B80-89DF-0100-AF8D54342987}"/>
              </a:ext>
            </a:extLst>
          </p:cNvPr>
          <p:cNvSpPr/>
          <p:nvPr/>
        </p:nvSpPr>
        <p:spPr>
          <a:xfrm>
            <a:off x="81255" y="1381478"/>
            <a:ext cx="8981490" cy="1372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矩形 11">
            <a:extLst>
              <a:ext uri="{FF2B5EF4-FFF2-40B4-BE49-F238E27FC236}">
                <a16:creationId xmlns:a16="http://schemas.microsoft.com/office/drawing/2014/main" id="{AB2484CA-BF87-22EC-9EAA-6DDC94A25DDA}"/>
              </a:ext>
            </a:extLst>
          </p:cNvPr>
          <p:cNvSpPr/>
          <p:nvPr/>
        </p:nvSpPr>
        <p:spPr>
          <a:xfrm>
            <a:off x="81255" y="3646600"/>
            <a:ext cx="8981490" cy="16608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圖片 14">
            <a:extLst>
              <a:ext uri="{FF2B5EF4-FFF2-40B4-BE49-F238E27FC236}">
                <a16:creationId xmlns:a16="http://schemas.microsoft.com/office/drawing/2014/main" id="{0E177A4A-C842-60E4-2018-79EDA024A666}"/>
              </a:ext>
            </a:extLst>
          </p:cNvPr>
          <p:cNvPicPr>
            <a:picLocks noChangeAspect="1"/>
          </p:cNvPicPr>
          <p:nvPr/>
        </p:nvPicPr>
        <p:blipFill rotWithShape="1">
          <a:blip r:embed="rId3"/>
          <a:srcRect l="44548" t="76381" r="51228" b="15589"/>
          <a:stretch/>
        </p:blipFill>
        <p:spPr>
          <a:xfrm>
            <a:off x="5104169" y="3485290"/>
            <a:ext cx="239351" cy="355236"/>
          </a:xfrm>
          <a:prstGeom prst="rect">
            <a:avLst/>
          </a:prstGeom>
        </p:spPr>
      </p:pic>
      <p:sp>
        <p:nvSpPr>
          <p:cNvPr id="19" name="左大括弧 18">
            <a:extLst>
              <a:ext uri="{FF2B5EF4-FFF2-40B4-BE49-F238E27FC236}">
                <a16:creationId xmlns:a16="http://schemas.microsoft.com/office/drawing/2014/main" id="{7AE8374C-DC69-9739-FD3E-2C8316AA6869}"/>
              </a:ext>
            </a:extLst>
          </p:cNvPr>
          <p:cNvSpPr/>
          <p:nvPr/>
        </p:nvSpPr>
        <p:spPr>
          <a:xfrm rot="5400000">
            <a:off x="5197821" y="1989543"/>
            <a:ext cx="325223" cy="4072943"/>
          </a:xfrm>
          <a:prstGeom prst="leftBrace">
            <a:avLst>
              <a:gd name="adj1" fmla="val 8333"/>
              <a:gd name="adj2" fmla="val 537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文本框 258">
            <a:extLst>
              <a:ext uri="{FF2B5EF4-FFF2-40B4-BE49-F238E27FC236}">
                <a16:creationId xmlns:a16="http://schemas.microsoft.com/office/drawing/2014/main" id="{37902E2F-FDCD-350C-6D9B-9AB21905D74B}"/>
              </a:ext>
            </a:extLst>
          </p:cNvPr>
          <p:cNvSpPr txBox="1"/>
          <p:nvPr/>
        </p:nvSpPr>
        <p:spPr>
          <a:xfrm>
            <a:off x="81255" y="5373485"/>
            <a:ext cx="2291816" cy="276999"/>
          </a:xfrm>
          <a:prstGeom prst="rect">
            <a:avLst/>
          </a:prstGeom>
          <a:noFill/>
        </p:spPr>
        <p:txBody>
          <a:bodyPr wrap="square" rtlCol="0">
            <a:spAutoFit/>
          </a:bodyPr>
          <a:lstStyle/>
          <a:p>
            <a:r>
              <a:rPr lang="en-US" altLang="zh-CN" sz="1200" dirty="0">
                <a:latin typeface="Times" panose="02020603050405020304" pitchFamily="18" charset="0"/>
                <a:ea typeface="標楷體" panose="03000509000000000000" pitchFamily="65" charset="-120"/>
                <a:cs typeface="Times" panose="02020603050405020304" pitchFamily="18" charset="0"/>
              </a:rPr>
              <a:t>0. Input RGB+DDD Images</a:t>
            </a:r>
            <a:endParaRPr lang="zh-CN" altLang="en-US" sz="1200" dirty="0">
              <a:latin typeface="Times" panose="02020603050405020304" pitchFamily="18" charset="0"/>
              <a:ea typeface="標楷體" panose="03000509000000000000" pitchFamily="65" charset="-120"/>
              <a:cs typeface="Times" panose="02020603050405020304" pitchFamily="18" charset="0"/>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CD3EA0A-3AB9-099B-6893-DB58EEEA4DBA}"/>
                  </a:ext>
                </a:extLst>
              </p:cNvPr>
              <p:cNvSpPr txBox="1"/>
              <p:nvPr/>
            </p:nvSpPr>
            <p:spPr>
              <a:xfrm>
                <a:off x="6192733" y="2166179"/>
                <a:ext cx="1787733" cy="307777"/>
              </a:xfrm>
              <a:prstGeom prst="rect">
                <a:avLst/>
              </a:prstGeom>
              <a:noFill/>
            </p:spPr>
            <p:txBody>
              <a:bodyPr wrap="none" rtlCol="0">
                <a:spAutoFit/>
              </a:bodyPr>
              <a:lstStyle/>
              <a:p>
                <a:r>
                  <a:rPr lang="en-US" sz="1400" b="0" dirty="0"/>
                  <a:t>(</a:t>
                </a:r>
                <a14:m>
                  <m:oMath xmlns:m="http://schemas.openxmlformats.org/officeDocument/2006/math">
                    <m:r>
                      <a:rPr lang="en-US" sz="1400" b="0" i="1" dirty="0" smtClean="0">
                        <a:latin typeface="Cambria Math" panose="02040503050406030204" pitchFamily="18" charset="0"/>
                      </a:rPr>
                      <m:t>1</m:t>
                    </m:r>
                    <m:r>
                      <a:rPr lang="en-US" sz="1400" b="0" i="1" dirty="0" smtClean="0">
                        <a:latin typeface="Cambria Math" panose="02040503050406030204" pitchFamily="18" charset="0"/>
                      </a:rPr>
                      <m:t>𝑥</m:t>
                    </m:r>
                    <m:r>
                      <a:rPr lang="en-US" sz="1400" b="0" i="1" dirty="0" smtClean="0">
                        <a:latin typeface="Cambria Math" panose="02040503050406030204" pitchFamily="18" charset="0"/>
                      </a:rPr>
                      <m:t>1</m:t>
                    </m:r>
                    <m:r>
                      <a:rPr lang="en-US" sz="1400" b="0" i="1" dirty="0" smtClean="0">
                        <a:latin typeface="Cambria Math" panose="02040503050406030204" pitchFamily="18" charset="0"/>
                      </a:rPr>
                      <m:t>𝑥</m:t>
                    </m:r>
                    <m:r>
                      <a:rPr lang="en-US" sz="1400" b="0" i="1" dirty="0" smtClean="0">
                        <a:latin typeface="Cambria Math" panose="02040503050406030204" pitchFamily="18" charset="0"/>
                      </a:rPr>
                      <m:t>48</m:t>
                    </m:r>
                    <m:r>
                      <a:rPr lang="en-US" sz="1400" b="0" i="1" dirty="0" smtClean="0">
                        <a:latin typeface="Cambria Math" panose="02040503050406030204" pitchFamily="18" charset="0"/>
                      </a:rPr>
                      <m:t>𝑐</m:t>
                    </m:r>
                    <m:r>
                      <a:rPr lang="en-US" sz="1400" b="0" i="1" dirty="0" smtClean="0">
                        <a:latin typeface="Cambria Math" panose="02040503050406030204" pitchFamily="18" charset="0"/>
                      </a:rPr>
                      <m:t>)</m:t>
                    </m:r>
                    <m:r>
                      <a:rPr lang="en-US" sz="1400" b="0" i="1" dirty="0" smtClean="0">
                        <a:latin typeface="Cambria Math" panose="02040503050406030204" pitchFamily="18" charset="0"/>
                      </a:rPr>
                      <m:t>𝑥</m:t>
                    </m:r>
                    <m:r>
                      <a:rPr lang="en-US" sz="1400" b="0" i="1" dirty="0" smtClean="0">
                        <a:latin typeface="Cambria Math" panose="02040503050406030204" pitchFamily="18" charset="0"/>
                      </a:rPr>
                      <m:t>96 </m:t>
                    </m:r>
                    <m:r>
                      <a:rPr lang="en-US" sz="1400" b="0" i="1" dirty="0" smtClean="0">
                        <a:latin typeface="Cambria Math" panose="02040503050406030204" pitchFamily="18" charset="0"/>
                      </a:rPr>
                      <m:t>𝑓𝑖𝑙𝑡𝑒𝑟</m:t>
                    </m:r>
                  </m:oMath>
                </a14:m>
                <a:endParaRPr lang="en-US" sz="1400" dirty="0"/>
              </a:p>
            </p:txBody>
          </p:sp>
        </mc:Choice>
        <mc:Fallback xmlns="">
          <p:sp>
            <p:nvSpPr>
              <p:cNvPr id="21" name="文字方塊 20">
                <a:extLst>
                  <a:ext uri="{FF2B5EF4-FFF2-40B4-BE49-F238E27FC236}">
                    <a16:creationId xmlns:a16="http://schemas.microsoft.com/office/drawing/2014/main" id="{5CD3EA0A-3AB9-099B-6893-DB58EEEA4DBA}"/>
                  </a:ext>
                </a:extLst>
              </p:cNvPr>
              <p:cNvSpPr txBox="1">
                <a:spLocks noRot="1" noChangeAspect="1" noMove="1" noResize="1" noEditPoints="1" noAdjustHandles="1" noChangeArrowheads="1" noChangeShapeType="1" noTextEdit="1"/>
              </p:cNvSpPr>
              <p:nvPr/>
            </p:nvSpPr>
            <p:spPr>
              <a:xfrm>
                <a:off x="6192733" y="2166179"/>
                <a:ext cx="1787733" cy="307777"/>
              </a:xfrm>
              <a:prstGeom prst="rect">
                <a:avLst/>
              </a:prstGeom>
              <a:blipFill>
                <a:blip r:embed="rId9"/>
                <a:stretch>
                  <a:fillRect l="-1024" t="-1961" b="-19608"/>
                </a:stretch>
              </a:blipFill>
            </p:spPr>
            <p:txBody>
              <a:bodyPr/>
              <a:lstStyle/>
              <a:p>
                <a:r>
                  <a:rPr lang="en-US">
                    <a:noFill/>
                  </a:rPr>
                  <a:t> </a:t>
                </a:r>
              </a:p>
            </p:txBody>
          </p:sp>
        </mc:Fallback>
      </mc:AlternateContent>
      <p:sp>
        <p:nvSpPr>
          <p:cNvPr id="22" name="文字方塊 21">
            <a:extLst>
              <a:ext uri="{FF2B5EF4-FFF2-40B4-BE49-F238E27FC236}">
                <a16:creationId xmlns:a16="http://schemas.microsoft.com/office/drawing/2014/main" id="{E912A34B-4DDF-CECA-5D1D-9B5025BA328F}"/>
              </a:ext>
            </a:extLst>
          </p:cNvPr>
          <p:cNvSpPr txBox="1"/>
          <p:nvPr/>
        </p:nvSpPr>
        <p:spPr>
          <a:xfrm>
            <a:off x="2579472" y="3182699"/>
            <a:ext cx="5535828" cy="307777"/>
          </a:xfrm>
          <a:prstGeom prst="rect">
            <a:avLst/>
          </a:prstGeom>
          <a:solidFill>
            <a:srgbClr val="FFFF00"/>
          </a:solidFill>
          <a:ln>
            <a:solidFill>
              <a:schemeClr val="tx1"/>
            </a:solidFill>
          </a:ln>
        </p:spPr>
        <p:txBody>
          <a:bodyPr wrap="square" rtlCol="0">
            <a:spAutoFit/>
          </a:bodyPr>
          <a:lstStyle/>
          <a:p>
            <a:pPr algn="ctr"/>
            <a:r>
              <a:rPr lang="en-US" sz="1400" dirty="0"/>
              <a:t>(2) Patches Flattening (Reshape 2D</a:t>
            </a:r>
            <a:r>
              <a:rPr lang="en-US" sz="1400" dirty="0">
                <a:sym typeface="Wingdings" panose="05000000000000000000" pitchFamily="2" charset="2"/>
              </a:rPr>
              <a:t>1D</a:t>
            </a:r>
            <a:r>
              <a:rPr lang="en-US" sz="1400" dirty="0"/>
              <a:t>)</a:t>
            </a:r>
          </a:p>
        </p:txBody>
      </p: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255A1E9D-3DB3-61D6-0519-B93BD0FCFBE3}"/>
                  </a:ext>
                </a:extLst>
              </p:cNvPr>
              <p:cNvSpPr txBox="1"/>
              <p:nvPr/>
            </p:nvSpPr>
            <p:spPr>
              <a:xfrm>
                <a:off x="29662" y="2789858"/>
                <a:ext cx="3245927" cy="646331"/>
              </a:xfrm>
              <a:prstGeom prst="rect">
                <a:avLst/>
              </a:prstGeom>
              <a:noFill/>
            </p:spPr>
            <p:txBody>
              <a:bodyPr wrap="square">
                <a:spAutoFit/>
              </a:bodyPr>
              <a:lstStyle/>
              <a:p>
                <a:r>
                  <a:rPr lang="en-US" sz="1200" dirty="0"/>
                  <a:t>1.1.2 </a:t>
                </a:r>
                <a:r>
                  <a:rPr lang="en-US" sz="1200" dirty="0">
                    <a:solidFill>
                      <a:srgbClr val="00B0F0"/>
                    </a:solidFill>
                  </a:rPr>
                  <a:t>Patch Flattening (Reshape 2D </a:t>
                </a:r>
                <a:r>
                  <a:rPr lang="en-US" sz="1200" dirty="0">
                    <a:solidFill>
                      <a:srgbClr val="00B0F0"/>
                    </a:solidFill>
                    <a:sym typeface="Wingdings" panose="05000000000000000000" pitchFamily="2" charset="2"/>
                  </a:rPr>
                  <a:t>1D</a:t>
                </a:r>
                <a:r>
                  <a:rPr lang="en-US" sz="1200" dirty="0">
                    <a:solidFill>
                      <a:srgbClr val="00B0F0"/>
                    </a:solidFill>
                  </a:rPr>
                  <a:t>): </a:t>
                </a:r>
              </a:p>
              <a:p>
                <a:r>
                  <a:rPr lang="en-US" sz="1200" dirty="0"/>
                  <a:t>         </a:t>
                </a:r>
                <a14:m>
                  <m:oMath xmlns:m="http://schemas.openxmlformats.org/officeDocument/2006/math">
                    <m:r>
                      <m:rPr>
                        <m:sty m:val="p"/>
                      </m:rPr>
                      <a:rPr lang="en-US" sz="1200" i="1" dirty="0" smtClean="0">
                        <a:latin typeface="Cambria Math" panose="02040503050406030204" pitchFamily="18" charset="0"/>
                      </a:rPr>
                      <m:t>A</m:t>
                    </m:r>
                    <m:r>
                      <a:rPr lang="en-US" sz="1200" b="0" i="1" dirty="0" smtClean="0">
                        <a:latin typeface="Cambria Math" panose="02040503050406030204" pitchFamily="18" charset="0"/>
                      </a:rPr>
                      <m:t>𝑙𝑙</m:t>
                    </m:r>
                    <m:r>
                      <a:rPr lang="en-US" sz="1200" b="0" i="1" dirty="0" smtClean="0">
                        <a:latin typeface="Cambria Math" panose="02040503050406030204" pitchFamily="18" charset="0"/>
                      </a:rPr>
                      <m:t> 4</m:t>
                    </m:r>
                    <m:r>
                      <a:rPr lang="en-US" sz="1200" b="0" i="1" dirty="0" smtClean="0">
                        <a:latin typeface="Cambria Math" panose="02040503050406030204" pitchFamily="18" charset="0"/>
                      </a:rPr>
                      <m:t>𝑥</m:t>
                    </m:r>
                    <m:r>
                      <a:rPr lang="en-US" sz="1200" b="0" i="1" dirty="0" smtClean="0">
                        <a:latin typeface="Cambria Math" panose="02040503050406030204" pitchFamily="18" charset="0"/>
                      </a:rPr>
                      <m:t>4</m:t>
                    </m:r>
                    <m:r>
                      <a:rPr lang="en-US" sz="1200" b="0" i="1" dirty="0" smtClean="0">
                        <a:latin typeface="Cambria Math" panose="02040503050406030204" pitchFamily="18" charset="0"/>
                      </a:rPr>
                      <m:t>𝑥</m:t>
                    </m:r>
                    <m:r>
                      <a:rPr lang="en-US" sz="1200" b="0" i="1" dirty="0" smtClean="0">
                        <a:latin typeface="Cambria Math" panose="02040503050406030204" pitchFamily="18" charset="0"/>
                      </a:rPr>
                      <m:t>3</m:t>
                    </m:r>
                    <m:r>
                      <a:rPr lang="en-US" sz="1200" b="0" i="1" dirty="0" smtClean="0">
                        <a:latin typeface="Cambria Math" panose="02040503050406030204" pitchFamily="18" charset="0"/>
                      </a:rPr>
                      <m:t>𝑐</m:t>
                    </m:r>
                    <m:r>
                      <a:rPr lang="en-US" sz="1200" b="0" i="1" dirty="0" smtClean="0">
                        <a:latin typeface="Cambria Math" panose="02040503050406030204" pitchFamily="18" charset="0"/>
                      </a:rPr>
                      <m:t> 2</m:t>
                    </m:r>
                    <m:r>
                      <a:rPr lang="en-US" sz="1200" b="0" i="1" dirty="0" smtClean="0">
                        <a:latin typeface="Cambria Math" panose="02040503050406030204" pitchFamily="18" charset="0"/>
                      </a:rPr>
                      <m:t>𝐷</m:t>
                    </m:r>
                    <m:r>
                      <a:rPr lang="en-US" sz="1200" b="0" i="1" dirty="0" smtClean="0">
                        <a:latin typeface="Cambria Math" panose="02040503050406030204" pitchFamily="18" charset="0"/>
                      </a:rPr>
                      <m:t> </m:t>
                    </m:r>
                    <m:r>
                      <a:rPr lang="en-US" sz="1200" b="0" i="1" dirty="0" smtClean="0">
                        <a:latin typeface="Cambria Math" panose="02040503050406030204" pitchFamily="18" charset="0"/>
                      </a:rPr>
                      <m:t>𝑝𝑎𝑡𝑐h</m:t>
                    </m:r>
                    <m:r>
                      <a:rPr lang="en-US" sz="1200" b="0" i="1" dirty="0" smtClean="0">
                        <a:latin typeface="Cambria Math" panose="02040503050406030204" pitchFamily="18" charset="0"/>
                      </a:rPr>
                      <m:t> (</m:t>
                    </m:r>
                    <m:r>
                      <a:rPr lang="en-US" sz="1200" b="0" i="1" dirty="0" smtClean="0">
                        <a:latin typeface="Cambria Math" panose="02040503050406030204" pitchFamily="18" charset="0"/>
                      </a:rPr>
                      <m:t>𝑡𝑜𝑘𝑒𝑛</m:t>
                    </m:r>
                    <m:r>
                      <a:rPr lang="en-US" sz="1200" b="0" i="1" dirty="0" smtClean="0">
                        <a:latin typeface="Cambria Math" panose="02040503050406030204" pitchFamily="18" charset="0"/>
                      </a:rPr>
                      <m:t>)</m:t>
                    </m:r>
                  </m:oMath>
                </a14:m>
                <a:endParaRPr lang="en-US" sz="1200" dirty="0"/>
              </a:p>
              <a:p>
                <a:r>
                  <a:rPr lang="en-US" sz="1200" dirty="0"/>
                  <a:t>         flatten (reshape) to 1x1x48 1D channel</a:t>
                </a:r>
              </a:p>
            </p:txBody>
          </p:sp>
        </mc:Choice>
        <mc:Fallback xmlns="">
          <p:sp>
            <p:nvSpPr>
              <p:cNvPr id="24" name="文字方塊 23">
                <a:extLst>
                  <a:ext uri="{FF2B5EF4-FFF2-40B4-BE49-F238E27FC236}">
                    <a16:creationId xmlns:a16="http://schemas.microsoft.com/office/drawing/2014/main" id="{255A1E9D-3DB3-61D6-0519-B93BD0FCFBE3}"/>
                  </a:ext>
                </a:extLst>
              </p:cNvPr>
              <p:cNvSpPr txBox="1">
                <a:spLocks noRot="1" noChangeAspect="1" noMove="1" noResize="1" noEditPoints="1" noAdjustHandles="1" noChangeArrowheads="1" noChangeShapeType="1" noTextEdit="1"/>
              </p:cNvSpPr>
              <p:nvPr/>
            </p:nvSpPr>
            <p:spPr>
              <a:xfrm>
                <a:off x="29662" y="2789858"/>
                <a:ext cx="3245927" cy="646331"/>
              </a:xfrm>
              <a:prstGeom prst="rect">
                <a:avLst/>
              </a:prstGeom>
              <a:blipFill>
                <a:blip r:embed="rId10"/>
                <a:stretch>
                  <a:fillRect l="-188" t="-943" b="-6604"/>
                </a:stretch>
              </a:blipFill>
            </p:spPr>
            <p:txBody>
              <a:bodyPr/>
              <a:lstStyle/>
              <a:p>
                <a:r>
                  <a:rPr lang="zh-TW" altLang="en-US">
                    <a:noFill/>
                  </a:rPr>
                  <a:t> </a:t>
                </a:r>
              </a:p>
            </p:txBody>
          </p:sp>
        </mc:Fallback>
      </mc:AlternateContent>
      <p:pic>
        <p:nvPicPr>
          <p:cNvPr id="25" name="圖片 24">
            <a:extLst>
              <a:ext uri="{FF2B5EF4-FFF2-40B4-BE49-F238E27FC236}">
                <a16:creationId xmlns:a16="http://schemas.microsoft.com/office/drawing/2014/main" id="{14E0123B-BBBE-7380-E23F-6ACE5BAEA7E6}"/>
              </a:ext>
            </a:extLst>
          </p:cNvPr>
          <p:cNvPicPr>
            <a:picLocks noChangeAspect="1"/>
          </p:cNvPicPr>
          <p:nvPr/>
        </p:nvPicPr>
        <p:blipFill rotWithShape="1">
          <a:blip r:embed="rId3"/>
          <a:srcRect l="44548" t="76381" r="51228" b="15589"/>
          <a:stretch/>
        </p:blipFill>
        <p:spPr>
          <a:xfrm>
            <a:off x="5093017" y="2470560"/>
            <a:ext cx="239351" cy="638596"/>
          </a:xfrm>
          <a:prstGeom prst="rect">
            <a:avLst/>
          </a:prstGeom>
        </p:spPr>
      </p:pic>
      <p:sp>
        <p:nvSpPr>
          <p:cNvPr id="26" name="矩形 25">
            <a:extLst>
              <a:ext uri="{FF2B5EF4-FFF2-40B4-BE49-F238E27FC236}">
                <a16:creationId xmlns:a16="http://schemas.microsoft.com/office/drawing/2014/main" id="{F45C36F3-06E4-EF83-013D-6AA2BCE85A4E}"/>
              </a:ext>
            </a:extLst>
          </p:cNvPr>
          <p:cNvSpPr/>
          <p:nvPr/>
        </p:nvSpPr>
        <p:spPr>
          <a:xfrm>
            <a:off x="81492" y="2759852"/>
            <a:ext cx="8981490" cy="8831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群組 15">
            <a:extLst>
              <a:ext uri="{FF2B5EF4-FFF2-40B4-BE49-F238E27FC236}">
                <a16:creationId xmlns:a16="http://schemas.microsoft.com/office/drawing/2014/main" id="{0AED6E0D-136D-8CD5-BD80-EB0B71F74EE8}"/>
              </a:ext>
            </a:extLst>
          </p:cNvPr>
          <p:cNvGrpSpPr/>
          <p:nvPr/>
        </p:nvGrpSpPr>
        <p:grpSpPr>
          <a:xfrm>
            <a:off x="2579472" y="2174721"/>
            <a:ext cx="5535828" cy="307777"/>
            <a:chOff x="4440624" y="2174721"/>
            <a:chExt cx="1813524" cy="307777"/>
          </a:xfrm>
        </p:grpSpPr>
        <p:sp>
          <p:nvSpPr>
            <p:cNvPr id="17" name="矩形 16">
              <a:extLst>
                <a:ext uri="{FF2B5EF4-FFF2-40B4-BE49-F238E27FC236}">
                  <a16:creationId xmlns:a16="http://schemas.microsoft.com/office/drawing/2014/main" id="{EA9259C3-0758-9B92-95DF-63E84B11C751}"/>
                </a:ext>
              </a:extLst>
            </p:cNvPr>
            <p:cNvSpPr/>
            <p:nvPr/>
          </p:nvSpPr>
          <p:spPr>
            <a:xfrm rot="16200000">
              <a:off x="5216580" y="1400499"/>
              <a:ext cx="261612" cy="181352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panose="02020603050405020304" pitchFamily="18" charset="0"/>
                <a:ea typeface="標楷體" panose="03000509000000000000" pitchFamily="65" charset="-120"/>
                <a:cs typeface="Times" panose="02020603050405020304" pitchFamily="18" charset="0"/>
              </a:endParaRPr>
            </a:p>
          </p:txBody>
        </p:sp>
        <p:sp>
          <p:nvSpPr>
            <p:cNvPr id="18" name="文字方塊 17">
              <a:extLst>
                <a:ext uri="{FF2B5EF4-FFF2-40B4-BE49-F238E27FC236}">
                  <a16:creationId xmlns:a16="http://schemas.microsoft.com/office/drawing/2014/main" id="{D8163F07-2191-7374-B5B6-C96679ABFE09}"/>
                </a:ext>
              </a:extLst>
            </p:cNvPr>
            <p:cNvSpPr txBox="1"/>
            <p:nvPr/>
          </p:nvSpPr>
          <p:spPr>
            <a:xfrm>
              <a:off x="4842428" y="2174721"/>
              <a:ext cx="1236402" cy="307777"/>
            </a:xfrm>
            <a:prstGeom prst="rect">
              <a:avLst/>
            </a:prstGeom>
            <a:noFill/>
          </p:spPr>
          <p:txBody>
            <a:bodyPr wrap="square" rtlCol="0">
              <a:spAutoFit/>
            </a:bodyPr>
            <a:lstStyle/>
            <a:p>
              <a:pPr algn="ctr"/>
              <a:r>
                <a:rPr lang="en-US" sz="1400" dirty="0"/>
                <a:t>(3) Embedding Layer (Projection to fixed-dim)</a:t>
              </a:r>
            </a:p>
          </p:txBody>
        </p:sp>
      </p:grpSp>
      <p:pic>
        <p:nvPicPr>
          <p:cNvPr id="28" name="圖片 27">
            <a:extLst>
              <a:ext uri="{FF2B5EF4-FFF2-40B4-BE49-F238E27FC236}">
                <a16:creationId xmlns:a16="http://schemas.microsoft.com/office/drawing/2014/main" id="{D4FFDA54-8897-DE15-4D0A-6B9E5835168C}"/>
              </a:ext>
            </a:extLst>
          </p:cNvPr>
          <p:cNvPicPr>
            <a:picLocks noChangeAspect="1"/>
          </p:cNvPicPr>
          <p:nvPr/>
        </p:nvPicPr>
        <p:blipFill rotWithShape="1">
          <a:blip r:embed="rId3"/>
          <a:srcRect l="44548" t="76381" r="51228" b="15589"/>
          <a:stretch/>
        </p:blipFill>
        <p:spPr>
          <a:xfrm>
            <a:off x="5107602" y="4626043"/>
            <a:ext cx="239351" cy="355236"/>
          </a:xfrm>
          <a:prstGeom prst="rect">
            <a:avLst/>
          </a:prstGeom>
        </p:spPr>
      </p:pic>
      <p:sp>
        <p:nvSpPr>
          <p:cNvPr id="14" name="矩形 13">
            <a:extLst>
              <a:ext uri="{FF2B5EF4-FFF2-40B4-BE49-F238E27FC236}">
                <a16:creationId xmlns:a16="http://schemas.microsoft.com/office/drawing/2014/main" id="{A8EDE8B6-41B2-3799-3F7B-F40D79656515}"/>
              </a:ext>
            </a:extLst>
          </p:cNvPr>
          <p:cNvSpPr/>
          <p:nvPr/>
        </p:nvSpPr>
        <p:spPr>
          <a:xfrm rot="16200000">
            <a:off x="5195274" y="2268152"/>
            <a:ext cx="316028" cy="552402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panose="02020603050405020304" pitchFamily="18" charset="0"/>
              <a:ea typeface="標楷體" panose="03000509000000000000" pitchFamily="65" charset="-120"/>
              <a:cs typeface="Times" panose="02020603050405020304" pitchFamily="18" charset="0"/>
            </a:endParaRPr>
          </a:p>
        </p:txBody>
      </p:sp>
      <p:sp>
        <p:nvSpPr>
          <p:cNvPr id="23" name="文字方塊 22">
            <a:extLst>
              <a:ext uri="{FF2B5EF4-FFF2-40B4-BE49-F238E27FC236}">
                <a16:creationId xmlns:a16="http://schemas.microsoft.com/office/drawing/2014/main" id="{E023AF61-28F8-9413-6371-C6155C83094F}"/>
              </a:ext>
            </a:extLst>
          </p:cNvPr>
          <p:cNvSpPr txBox="1"/>
          <p:nvPr/>
        </p:nvSpPr>
        <p:spPr>
          <a:xfrm>
            <a:off x="3208837" y="4872939"/>
            <a:ext cx="4243195" cy="307777"/>
          </a:xfrm>
          <a:prstGeom prst="rect">
            <a:avLst/>
          </a:prstGeom>
          <a:noFill/>
        </p:spPr>
        <p:txBody>
          <a:bodyPr wrap="square" rtlCol="0">
            <a:spAutoFit/>
          </a:bodyPr>
          <a:lstStyle/>
          <a:p>
            <a:pPr algn="ctr"/>
            <a:r>
              <a:rPr lang="en-US" sz="1400" dirty="0"/>
              <a:t>(1) Patch Partition Layer (Token)</a:t>
            </a:r>
          </a:p>
        </p:txBody>
      </p:sp>
      <p:sp>
        <p:nvSpPr>
          <p:cNvPr id="4" name="文字方塊 3">
            <a:extLst>
              <a:ext uri="{FF2B5EF4-FFF2-40B4-BE49-F238E27FC236}">
                <a16:creationId xmlns:a16="http://schemas.microsoft.com/office/drawing/2014/main" id="{708F1FB5-19E6-FF4F-84B4-5021EAB29416}"/>
              </a:ext>
            </a:extLst>
          </p:cNvPr>
          <p:cNvSpPr txBox="1"/>
          <p:nvPr/>
        </p:nvSpPr>
        <p:spPr>
          <a:xfrm>
            <a:off x="5196199" y="5227121"/>
            <a:ext cx="1056700" cy="307777"/>
          </a:xfrm>
          <a:prstGeom prst="rect">
            <a:avLst/>
          </a:prstGeom>
          <a:noFill/>
        </p:spPr>
        <p:txBody>
          <a:bodyPr wrap="none" rtlCol="0">
            <a:spAutoFit/>
          </a:bodyPr>
          <a:lstStyle/>
          <a:p>
            <a:r>
              <a:rPr lang="en-US" sz="1400" i="1" dirty="0"/>
              <a:t>640x480x3c</a:t>
            </a:r>
          </a:p>
        </p:txBody>
      </p:sp>
      <p:sp>
        <p:nvSpPr>
          <p:cNvPr id="5" name="文字方塊 4">
            <a:extLst>
              <a:ext uri="{FF2B5EF4-FFF2-40B4-BE49-F238E27FC236}">
                <a16:creationId xmlns:a16="http://schemas.microsoft.com/office/drawing/2014/main" id="{B61F037F-49C2-2258-D4B1-D26E50509993}"/>
              </a:ext>
            </a:extLst>
          </p:cNvPr>
          <p:cNvSpPr txBox="1"/>
          <p:nvPr/>
        </p:nvSpPr>
        <p:spPr>
          <a:xfrm>
            <a:off x="6144350" y="3026211"/>
            <a:ext cx="3166012" cy="276999"/>
          </a:xfrm>
          <a:prstGeom prst="rect">
            <a:avLst/>
          </a:prstGeom>
          <a:noFill/>
        </p:spPr>
        <p:txBody>
          <a:bodyPr wrap="square" rtlCol="0">
            <a:spAutoFit/>
          </a:bodyPr>
          <a:lstStyle/>
          <a:p>
            <a:r>
              <a:rPr lang="en-US" altLang="zh-TW" sz="1200" dirty="0"/>
              <a:t>Reshape from 2D (4x4x3c) to 1D (48c)</a:t>
            </a:r>
            <a:endParaRPr lang="zh-TW" altLang="en-US" sz="1200" dirty="0"/>
          </a:p>
        </p:txBody>
      </p:sp>
      <p:sp>
        <p:nvSpPr>
          <p:cNvPr id="7" name="文字方塊 6">
            <a:extLst>
              <a:ext uri="{FF2B5EF4-FFF2-40B4-BE49-F238E27FC236}">
                <a16:creationId xmlns:a16="http://schemas.microsoft.com/office/drawing/2014/main" id="{4E61B5CB-6533-7DCB-F624-65F09B468014}"/>
              </a:ext>
            </a:extLst>
          </p:cNvPr>
          <p:cNvSpPr txBox="1"/>
          <p:nvPr/>
        </p:nvSpPr>
        <p:spPr>
          <a:xfrm>
            <a:off x="6192733" y="2738614"/>
            <a:ext cx="557368" cy="276999"/>
          </a:xfrm>
          <a:prstGeom prst="rect">
            <a:avLst/>
          </a:prstGeom>
          <a:noFill/>
        </p:spPr>
        <p:txBody>
          <a:bodyPr wrap="square" rtlCol="0">
            <a:spAutoFit/>
          </a:bodyPr>
          <a:lstStyle/>
          <a:p>
            <a:r>
              <a:rPr lang="en-US" altLang="zh-TW" sz="1200" dirty="0"/>
              <a:t>1D</a:t>
            </a:r>
            <a:endParaRPr lang="zh-TW" altLang="en-US" sz="1200" dirty="0"/>
          </a:p>
        </p:txBody>
      </p:sp>
      <p:sp>
        <p:nvSpPr>
          <p:cNvPr id="8" name="文字方塊 7">
            <a:extLst>
              <a:ext uri="{FF2B5EF4-FFF2-40B4-BE49-F238E27FC236}">
                <a16:creationId xmlns:a16="http://schemas.microsoft.com/office/drawing/2014/main" id="{2D982E5D-6DC0-3EE5-2E72-C2ED3AF592BE}"/>
              </a:ext>
            </a:extLst>
          </p:cNvPr>
          <p:cNvSpPr txBox="1"/>
          <p:nvPr/>
        </p:nvSpPr>
        <p:spPr>
          <a:xfrm>
            <a:off x="6192733" y="1724184"/>
            <a:ext cx="557368" cy="276999"/>
          </a:xfrm>
          <a:prstGeom prst="rect">
            <a:avLst/>
          </a:prstGeom>
          <a:noFill/>
        </p:spPr>
        <p:txBody>
          <a:bodyPr wrap="square" rtlCol="0">
            <a:spAutoFit/>
          </a:bodyPr>
          <a:lstStyle/>
          <a:p>
            <a:r>
              <a:rPr lang="en-US" altLang="zh-TW" sz="1200" dirty="0"/>
              <a:t>1D</a:t>
            </a:r>
            <a:endParaRPr lang="zh-TW" altLang="en-US" sz="1200" dirty="0"/>
          </a:p>
        </p:txBody>
      </p:sp>
      <p:sp>
        <p:nvSpPr>
          <p:cNvPr id="9" name="文字方塊 8">
            <a:extLst>
              <a:ext uri="{FF2B5EF4-FFF2-40B4-BE49-F238E27FC236}">
                <a16:creationId xmlns:a16="http://schemas.microsoft.com/office/drawing/2014/main" id="{565DFB1C-01FA-9733-12B1-6E87BA264A9F}"/>
              </a:ext>
            </a:extLst>
          </p:cNvPr>
          <p:cNvSpPr txBox="1"/>
          <p:nvPr/>
        </p:nvSpPr>
        <p:spPr>
          <a:xfrm>
            <a:off x="6609665" y="1738478"/>
            <a:ext cx="24062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Linear Embedding (projection):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a:ea typeface="新細明體"/>
                <a:cs typeface="+mn-cs"/>
              </a:rPr>
              <a:t>邦尉：可看成 </a:t>
            </a: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rPr>
              <a:t>(1x1x48c)x96filters</a:t>
            </a:r>
            <a:endParaRPr kumimoji="0" lang="en-US" sz="12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6" name="文字方塊 5">
            <a:extLst>
              <a:ext uri="{FF2B5EF4-FFF2-40B4-BE49-F238E27FC236}">
                <a16:creationId xmlns:a16="http://schemas.microsoft.com/office/drawing/2014/main" id="{6A67DCE4-8260-7F3B-FC83-3AAD1E4430F1}"/>
              </a:ext>
            </a:extLst>
          </p:cNvPr>
          <p:cNvSpPr txBox="1"/>
          <p:nvPr/>
        </p:nvSpPr>
        <p:spPr>
          <a:xfrm>
            <a:off x="2402516" y="1292771"/>
            <a:ext cx="1309929" cy="215444"/>
          </a:xfrm>
          <a:prstGeom prst="rect">
            <a:avLst/>
          </a:prstGeom>
          <a:noFill/>
        </p:spPr>
        <p:txBody>
          <a:bodyPr wrap="square">
            <a:spAutoFit/>
          </a:bodyPr>
          <a:lstStyle/>
          <a:p>
            <a:r>
              <a:rPr lang="en-US" altLang="zh-TW" sz="800" dirty="0">
                <a:solidFill>
                  <a:srgbClr val="00B0F0"/>
                </a:solidFill>
              </a:rPr>
              <a:t>(E: Embedding vector dim.)</a:t>
            </a:r>
            <a:endParaRPr lang="zh-TW" altLang="en-US" sz="800" dirty="0">
              <a:solidFill>
                <a:srgbClr val="00B0F0"/>
              </a:solidFill>
            </a:endParaRPr>
          </a:p>
        </p:txBody>
      </p:sp>
      <p:sp>
        <p:nvSpPr>
          <p:cNvPr id="10" name="文字方塊 9">
            <a:extLst>
              <a:ext uri="{FF2B5EF4-FFF2-40B4-BE49-F238E27FC236}">
                <a16:creationId xmlns:a16="http://schemas.microsoft.com/office/drawing/2014/main" id="{AC593C85-E9B6-5586-D351-7F100371FA68}"/>
              </a:ext>
            </a:extLst>
          </p:cNvPr>
          <p:cNvSpPr txBox="1"/>
          <p:nvPr/>
        </p:nvSpPr>
        <p:spPr>
          <a:xfrm>
            <a:off x="7287011" y="2227117"/>
            <a:ext cx="94288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(1x1x48C)x96filter</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550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05CFA6-1FD1-4AF8-B710-D31D90638341}"/>
              </a:ext>
            </a:extLst>
          </p:cNvPr>
          <p:cNvSpPr>
            <a:spLocks noGrp="1"/>
          </p:cNvSpPr>
          <p:nvPr>
            <p:ph type="title"/>
          </p:nvPr>
        </p:nvSpPr>
        <p:spPr>
          <a:xfrm>
            <a:off x="0" y="21316"/>
            <a:ext cx="6967488" cy="516583"/>
          </a:xfrm>
        </p:spPr>
        <p:txBody>
          <a:bodyPr>
            <a:noAutofit/>
          </a:bodyPr>
          <a:lstStyle/>
          <a:p>
            <a:r>
              <a:rPr lang="en-US" altLang="zh-TW" sz="2000" dirty="0"/>
              <a:t>1.2.4</a:t>
            </a:r>
            <a:r>
              <a:rPr lang="en-US" altLang="zh-CN" sz="2000" dirty="0"/>
              <a:t>-2</a:t>
            </a:r>
            <a:r>
              <a:rPr lang="en-US" altLang="zh-TW" sz="2000" dirty="0"/>
              <a:t> Related Works: </a:t>
            </a:r>
            <a:r>
              <a:rPr lang="en-US" altLang="zh-TW" sz="2000" dirty="0" err="1"/>
              <a:t>Swin</a:t>
            </a:r>
            <a:r>
              <a:rPr lang="en-US" altLang="zh-TW" sz="2000" dirty="0"/>
              <a:t> Transformer [8]- </a:t>
            </a:r>
            <a:br>
              <a:rPr lang="en-US" altLang="zh-TW" sz="2000" dirty="0"/>
            </a:br>
            <a:r>
              <a:rPr lang="en-US" altLang="zh-TW" sz="2000" dirty="0"/>
              <a:t>            </a:t>
            </a:r>
            <a:r>
              <a:rPr lang="en-US" altLang="zh-TW" sz="2000" dirty="0" err="1"/>
              <a:t>Downsampling</a:t>
            </a:r>
            <a:r>
              <a:rPr lang="en-US" altLang="zh-TW" sz="2000" dirty="0"/>
              <a:t> by Patch Merging </a:t>
            </a:r>
            <a:r>
              <a:rPr lang="en-US" altLang="zh-TW" sz="2000" dirty="0">
                <a:solidFill>
                  <a:srgbClr val="FF0000"/>
                </a:solidFill>
              </a:rPr>
              <a:t>??</a:t>
            </a:r>
            <a:endParaRPr lang="zh-TW" altLang="en-US" sz="2000" dirty="0">
              <a:solidFill>
                <a:srgbClr val="FF0000"/>
              </a:solidFill>
            </a:endParaRPr>
          </a:p>
        </p:txBody>
      </p:sp>
      <p:sp>
        <p:nvSpPr>
          <p:cNvPr id="4" name="投影片編號版面配置區 3">
            <a:extLst>
              <a:ext uri="{FF2B5EF4-FFF2-40B4-BE49-F238E27FC236}">
                <a16:creationId xmlns:a16="http://schemas.microsoft.com/office/drawing/2014/main" id="{60205D2D-1E69-46CF-8CEC-BEC6AF243D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dirty="0">
              <a:ln>
                <a:noFill/>
              </a:ln>
              <a:solidFill>
                <a:prstClr val="black">
                  <a:tint val="75000"/>
                </a:prstClr>
              </a:solidFill>
              <a:effectLst/>
              <a:uLnTx/>
              <a:uFillTx/>
              <a:latin typeface="Times New Roman" panose="02020603050405020304" pitchFamily="18" charset="0"/>
              <a:ea typeface="新細明體"/>
              <a:cs typeface="+mn-cs"/>
            </a:endParaRPr>
          </a:p>
        </p:txBody>
      </p:sp>
      <p:sp>
        <p:nvSpPr>
          <p:cNvPr id="11" name="文字方塊 1">
            <a:extLst>
              <a:ext uri="{FF2B5EF4-FFF2-40B4-BE49-F238E27FC236}">
                <a16:creationId xmlns:a16="http://schemas.microsoft.com/office/drawing/2014/main" id="{6273AA52-BDCC-7480-233D-ABD2EF2DA0F8}"/>
              </a:ext>
            </a:extLst>
          </p:cNvPr>
          <p:cNvSpPr txBox="1"/>
          <p:nvPr/>
        </p:nvSpPr>
        <p:spPr>
          <a:xfrm>
            <a:off x="-23705" y="395213"/>
            <a:ext cx="283365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a:cs typeface="Times New Roman" panose="02020603050405020304" pitchFamily="18" charset="0"/>
              </a:rPr>
              <a:t>Swin Transformer </a:t>
            </a:r>
            <a:r>
              <a:rPr kumimoji="0" lang="en-US" altLang="zh-TW" sz="1800" b="0" i="0" u="none" strike="noStrike" kern="1200" cap="none" spc="0" normalizeH="0" baseline="0" noProof="0" dirty="0">
                <a:ln>
                  <a:noFill/>
                </a:ln>
                <a:solidFill>
                  <a:prstClr val="black"/>
                </a:solidFill>
                <a:effectLst/>
                <a:uLnTx/>
                <a:uFillTx/>
                <a:latin typeface="Times New Roman"/>
                <a:ea typeface="新細明體"/>
                <a:cs typeface="+mn-cs"/>
              </a:rPr>
              <a:t>[8]</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a:cs typeface="Times New Roman" panose="02020603050405020304" pitchFamily="18" charset="0"/>
            </a:endParaRPr>
          </a:p>
        </p:txBody>
      </p:sp>
      <p:pic>
        <p:nvPicPr>
          <p:cNvPr id="5" name="圖片 4">
            <a:extLst>
              <a:ext uri="{FF2B5EF4-FFF2-40B4-BE49-F238E27FC236}">
                <a16:creationId xmlns:a16="http://schemas.microsoft.com/office/drawing/2014/main" id="{4A9154EE-68C6-1CC6-039E-180295C40E88}"/>
              </a:ext>
            </a:extLst>
          </p:cNvPr>
          <p:cNvPicPr>
            <a:picLocks noChangeAspect="1"/>
          </p:cNvPicPr>
          <p:nvPr/>
        </p:nvPicPr>
        <p:blipFill rotWithShape="1">
          <a:blip r:embed="rId3"/>
          <a:srcRect r="27916"/>
          <a:stretch/>
        </p:blipFill>
        <p:spPr>
          <a:xfrm>
            <a:off x="279826" y="685051"/>
            <a:ext cx="7600427" cy="3019476"/>
          </a:xfrm>
          <a:prstGeom prst="rect">
            <a:avLst/>
          </a:prstGeom>
        </p:spPr>
      </p:pic>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CD1034F8-A326-81E8-7C02-D1D364619AC3}"/>
                  </a:ext>
                </a:extLst>
              </p:cNvPr>
              <p:cNvSpPr txBox="1"/>
              <p:nvPr/>
            </p:nvSpPr>
            <p:spPr>
              <a:xfrm>
                <a:off x="0" y="3417518"/>
                <a:ext cx="1396999" cy="722955"/>
              </a:xfrm>
              <a:prstGeom prst="rect">
                <a:avLst/>
              </a:prstGeom>
              <a:noFill/>
            </p:spPr>
            <p:txBody>
              <a:bodyPr wrap="square" rtlCol="0">
                <a:spAutoFit/>
              </a:bodyPr>
              <a:lstStyle/>
              <a:p>
                <a:pPr marL="114300" marR="0" lvl="0" indent="-11430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rPr>
                  <a:t>1. Resize the Image from HxWx3 to </a:t>
                </a:r>
                <a14:m>
                  <m:oMath xmlns:m="http://schemas.openxmlformats.org/officeDocument/2006/math">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𝐻</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𝑊</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48</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oMath>
                </a14:m>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rPr>
                  <a:t> </a:t>
                </a:r>
                <a:endParaRPr kumimoji="0" lang="en-US" sz="12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36" name="文字方塊 35">
                <a:extLst>
                  <a:ext uri="{FF2B5EF4-FFF2-40B4-BE49-F238E27FC236}">
                    <a16:creationId xmlns:a16="http://schemas.microsoft.com/office/drawing/2014/main" id="{CD1034F8-A326-81E8-7C02-D1D364619AC3}"/>
                  </a:ext>
                </a:extLst>
              </p:cNvPr>
              <p:cNvSpPr txBox="1">
                <a:spLocks noRot="1" noChangeAspect="1" noMove="1" noResize="1" noEditPoints="1" noAdjustHandles="1" noChangeArrowheads="1" noChangeShapeType="1" noTextEdit="1"/>
              </p:cNvSpPr>
              <p:nvPr/>
            </p:nvSpPr>
            <p:spPr>
              <a:xfrm>
                <a:off x="0" y="3417518"/>
                <a:ext cx="1396999" cy="722955"/>
              </a:xfrm>
              <a:prstGeom prst="rect">
                <a:avLst/>
              </a:prstGeom>
              <a:blipFill>
                <a:blip r:embed="rId4"/>
                <a:stretch>
                  <a:fillRect t="-847" r="-873"/>
                </a:stretch>
              </a:blipFill>
            </p:spPr>
            <p:txBody>
              <a:bodyPr/>
              <a:lstStyle/>
              <a:p>
                <a:r>
                  <a:rPr lang="en-US">
                    <a:noFill/>
                  </a:rPr>
                  <a:t> </a:t>
                </a:r>
              </a:p>
            </p:txBody>
          </p:sp>
        </mc:Fallback>
      </mc:AlternateContent>
      <p:sp>
        <p:nvSpPr>
          <p:cNvPr id="41" name="矩形 40">
            <a:extLst>
              <a:ext uri="{FF2B5EF4-FFF2-40B4-BE49-F238E27FC236}">
                <a16:creationId xmlns:a16="http://schemas.microsoft.com/office/drawing/2014/main" id="{6D495930-EC19-97CE-CC41-893ABA476E06}"/>
              </a:ext>
            </a:extLst>
          </p:cNvPr>
          <p:cNvSpPr/>
          <p:nvPr/>
        </p:nvSpPr>
        <p:spPr>
          <a:xfrm>
            <a:off x="74605" y="878658"/>
            <a:ext cx="1320800" cy="3290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34" name="文字方塊 33">
            <a:extLst>
              <a:ext uri="{FF2B5EF4-FFF2-40B4-BE49-F238E27FC236}">
                <a16:creationId xmlns:a16="http://schemas.microsoft.com/office/drawing/2014/main" id="{9DC4A1C8-6B88-A083-DB83-309422C28A2E}"/>
              </a:ext>
            </a:extLst>
          </p:cNvPr>
          <p:cNvSpPr txBox="1"/>
          <p:nvPr/>
        </p:nvSpPr>
        <p:spPr>
          <a:xfrm>
            <a:off x="1365302" y="845695"/>
            <a:ext cx="431156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Linear Embedding: </a:t>
            </a:r>
            <a:r>
              <a:rPr kumimoji="0" lang="zh-CN" altLang="en-US" sz="1400" b="0" i="0" u="none" strike="noStrike" kern="1200" cap="none" spc="0" normalizeH="0" baseline="0" noProof="0" dirty="0">
                <a:ln>
                  <a:noFill/>
                </a:ln>
                <a:solidFill>
                  <a:prstClr val="black"/>
                </a:solidFill>
                <a:effectLst/>
                <a:uLnTx/>
                <a:uFillTx/>
                <a:latin typeface="Times New Roman"/>
                <a:ea typeface="新細明體"/>
                <a:cs typeface="+mn-cs"/>
              </a:rPr>
              <a:t>邦尉：可看成 </a:t>
            </a: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(1x1x48c)x96filters</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46" name="文字方塊 45">
            <a:extLst>
              <a:ext uri="{FF2B5EF4-FFF2-40B4-BE49-F238E27FC236}">
                <a16:creationId xmlns:a16="http://schemas.microsoft.com/office/drawing/2014/main" id="{D1A1DD72-E9FA-07AE-BB14-372CA84904F4}"/>
              </a:ext>
            </a:extLst>
          </p:cNvPr>
          <p:cNvSpPr txBox="1"/>
          <p:nvPr/>
        </p:nvSpPr>
        <p:spPr>
          <a:xfrm>
            <a:off x="192936" y="4775268"/>
            <a:ext cx="31917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Patch Merging:</a:t>
            </a: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B627FDA2-6B92-21C1-657A-F52CAF77990A}"/>
                  </a:ext>
                </a:extLst>
              </p:cNvPr>
              <p:cNvSpPr txBox="1"/>
              <p:nvPr/>
            </p:nvSpPr>
            <p:spPr>
              <a:xfrm>
                <a:off x="754836" y="6215220"/>
                <a:ext cx="1115049" cy="436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m:t>
                      </m:r>
                      <m:f>
                        <m:fPr>
                          <m:ctrlP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𝐻</m:t>
                          </m:r>
                        </m:num>
                        <m:den>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4</m:t>
                          </m:r>
                        </m:den>
                      </m:f>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𝑥</m:t>
                      </m:r>
                      <m:f>
                        <m:fPr>
                          <m:ctrlP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𝑊</m:t>
                          </m:r>
                        </m:num>
                        <m:den>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4</m:t>
                          </m:r>
                        </m:den>
                      </m:f>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m:t>
                      </m:r>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𝑥</m:t>
                      </m:r>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 </m:t>
                      </m:r>
                      <m:r>
                        <a:rPr kumimoji="0" lang="en-US" sz="1200" b="0" i="0" u="none" strike="noStrike" kern="1200" cap="none" spc="0" normalizeH="0" baseline="0" noProof="0" dirty="0" smtClean="0">
                          <a:ln>
                            <a:noFill/>
                          </a:ln>
                          <a:solidFill>
                            <a:srgbClr val="C00000"/>
                          </a:solidFill>
                          <a:effectLst/>
                          <a:uLnTx/>
                          <a:uFillTx/>
                          <a:latin typeface="Cambria Math" panose="02040503050406030204" pitchFamily="18" charset="0"/>
                          <a:cs typeface="+mn-cs"/>
                        </a:rPr>
                        <m:t>96</m:t>
                      </m:r>
                      <m:r>
                        <m:rPr>
                          <m:sty m:val="p"/>
                        </m:rPr>
                        <a:rPr kumimoji="0" lang="en-US" sz="1200" b="0" i="0" u="none" strike="noStrike" kern="1200" cap="none" spc="0" normalizeH="0" baseline="0" noProof="0" dirty="0" smtClean="0">
                          <a:ln>
                            <a:noFill/>
                          </a:ln>
                          <a:solidFill>
                            <a:srgbClr val="C00000"/>
                          </a:solidFill>
                          <a:effectLst/>
                          <a:uLnTx/>
                          <a:uFillTx/>
                          <a:latin typeface="Cambria Math" panose="02040503050406030204" pitchFamily="18" charset="0"/>
                          <a:cs typeface="+mn-cs"/>
                        </a:rPr>
                        <m:t>c</m:t>
                      </m:r>
                    </m:oMath>
                  </m:oMathPara>
                </a14:m>
                <a:endParaRPr kumimoji="0" lang="en-US" sz="1200" b="0" i="0" u="none" strike="noStrike" kern="1200" cap="none" spc="0" normalizeH="0" baseline="0" noProof="0" dirty="0">
                  <a:ln>
                    <a:noFill/>
                  </a:ln>
                  <a:solidFill>
                    <a:srgbClr val="C00000"/>
                  </a:solidFill>
                  <a:effectLst/>
                  <a:uLnTx/>
                  <a:uFillTx/>
                  <a:ea typeface="新細明體"/>
                  <a:cs typeface="+mn-cs"/>
                </a:endParaRPr>
              </a:p>
            </p:txBody>
          </p:sp>
        </mc:Choice>
        <mc:Fallback xmlns="">
          <p:sp>
            <p:nvSpPr>
              <p:cNvPr id="49" name="文字方塊 48">
                <a:extLst>
                  <a:ext uri="{FF2B5EF4-FFF2-40B4-BE49-F238E27FC236}">
                    <a16:creationId xmlns:a16="http://schemas.microsoft.com/office/drawing/2014/main" id="{B627FDA2-6B92-21C1-657A-F52CAF77990A}"/>
                  </a:ext>
                </a:extLst>
              </p:cNvPr>
              <p:cNvSpPr txBox="1">
                <a:spLocks noRot="1" noChangeAspect="1" noMove="1" noResize="1" noEditPoints="1" noAdjustHandles="1" noChangeArrowheads="1" noChangeShapeType="1" noTextEdit="1"/>
              </p:cNvSpPr>
              <p:nvPr/>
            </p:nvSpPr>
            <p:spPr>
              <a:xfrm>
                <a:off x="754836" y="6215220"/>
                <a:ext cx="1115049" cy="436851"/>
              </a:xfrm>
              <a:prstGeom prst="rect">
                <a:avLst/>
              </a:prstGeom>
              <a:blipFill>
                <a:blip r:embed="rId5"/>
                <a:stretch>
                  <a:fillRect b="-1408"/>
                </a:stretch>
              </a:blipFill>
            </p:spPr>
            <p:txBody>
              <a:bodyPr/>
              <a:lstStyle/>
              <a:p>
                <a:r>
                  <a:rPr lang="zh-TW" altLang="en-US">
                    <a:noFill/>
                  </a:rPr>
                  <a:t> </a:t>
                </a:r>
              </a:p>
            </p:txBody>
          </p:sp>
        </mc:Fallback>
      </mc:AlternateContent>
      <p:sp>
        <p:nvSpPr>
          <p:cNvPr id="63" name="文字方塊 62">
            <a:extLst>
              <a:ext uri="{FF2B5EF4-FFF2-40B4-BE49-F238E27FC236}">
                <a16:creationId xmlns:a16="http://schemas.microsoft.com/office/drawing/2014/main" id="{9B198534-E95B-2CBA-6477-4B9EC2966CD4}"/>
              </a:ext>
            </a:extLst>
          </p:cNvPr>
          <p:cNvSpPr txBox="1"/>
          <p:nvPr/>
        </p:nvSpPr>
        <p:spPr>
          <a:xfrm>
            <a:off x="3086658" y="1084963"/>
            <a:ext cx="62100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C=96</a:t>
            </a:r>
          </a:p>
        </p:txBody>
      </p: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26FC2795-EAF4-2D3F-F8AB-3ACE8400BF6D}"/>
                  </a:ext>
                </a:extLst>
              </p:cNvPr>
              <p:cNvSpPr txBox="1"/>
              <p:nvPr/>
            </p:nvSpPr>
            <p:spPr>
              <a:xfrm>
                <a:off x="2326868" y="6237144"/>
                <a:ext cx="1115049" cy="436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𝐻</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𝑊</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96</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c</m:t>
                      </m:r>
                    </m:oMath>
                  </m:oMathPara>
                </a14:m>
                <a:endParaRPr kumimoji="0" lang="en-US" sz="1200" b="0" i="0" u="none" strike="noStrike" kern="1200" cap="none" spc="0" normalizeH="0" baseline="0" noProof="0" dirty="0">
                  <a:ln>
                    <a:noFill/>
                  </a:ln>
                  <a:solidFill>
                    <a:prstClr val="black"/>
                  </a:solidFill>
                  <a:effectLst/>
                  <a:uLnTx/>
                  <a:uFillTx/>
                  <a:ea typeface="新細明體"/>
                  <a:cs typeface="+mn-cs"/>
                </a:endParaRPr>
              </a:p>
            </p:txBody>
          </p:sp>
        </mc:Choice>
        <mc:Fallback xmlns="">
          <p:sp>
            <p:nvSpPr>
              <p:cNvPr id="64" name="文字方塊 63">
                <a:extLst>
                  <a:ext uri="{FF2B5EF4-FFF2-40B4-BE49-F238E27FC236}">
                    <a16:creationId xmlns:a16="http://schemas.microsoft.com/office/drawing/2014/main" id="{26FC2795-EAF4-2D3F-F8AB-3ACE8400BF6D}"/>
                  </a:ext>
                </a:extLst>
              </p:cNvPr>
              <p:cNvSpPr txBox="1">
                <a:spLocks noRot="1" noChangeAspect="1" noMove="1" noResize="1" noEditPoints="1" noAdjustHandles="1" noChangeArrowheads="1" noChangeShapeType="1" noTextEdit="1"/>
              </p:cNvSpPr>
              <p:nvPr/>
            </p:nvSpPr>
            <p:spPr>
              <a:xfrm>
                <a:off x="2326868" y="6237144"/>
                <a:ext cx="1115049" cy="436851"/>
              </a:xfrm>
              <a:prstGeom prst="rect">
                <a:avLst/>
              </a:prstGeom>
              <a:blipFill>
                <a:blip r:embed="rId6"/>
                <a:stretch>
                  <a:fillRect b="-1389"/>
                </a:stretch>
              </a:blipFill>
            </p:spPr>
            <p:txBody>
              <a:bodyPr/>
              <a:lstStyle/>
              <a:p>
                <a:r>
                  <a:rPr lang="zh-TW" altLang="en-US">
                    <a:noFill/>
                  </a:rPr>
                  <a:t> </a:t>
                </a:r>
              </a:p>
            </p:txBody>
          </p:sp>
        </mc:Fallback>
      </mc:AlternateContent>
      <p:grpSp>
        <p:nvGrpSpPr>
          <p:cNvPr id="52" name="群組 51">
            <a:extLst>
              <a:ext uri="{FF2B5EF4-FFF2-40B4-BE49-F238E27FC236}">
                <a16:creationId xmlns:a16="http://schemas.microsoft.com/office/drawing/2014/main" id="{6721571C-2157-EED6-0A7A-8A55FCCA5273}"/>
              </a:ext>
            </a:extLst>
          </p:cNvPr>
          <p:cNvGrpSpPr/>
          <p:nvPr/>
        </p:nvGrpSpPr>
        <p:grpSpPr>
          <a:xfrm>
            <a:off x="790564" y="4885457"/>
            <a:ext cx="7228910" cy="1463530"/>
            <a:chOff x="-2778768" y="2394978"/>
            <a:chExt cx="7228910" cy="1463530"/>
          </a:xfrm>
        </p:grpSpPr>
        <p:pic>
          <p:nvPicPr>
            <p:cNvPr id="1036" name="Picture 12" descr="Swin Transformer 详解- 吟风聆叶">
              <a:extLst>
                <a:ext uri="{FF2B5EF4-FFF2-40B4-BE49-F238E27FC236}">
                  <a16:creationId xmlns:a16="http://schemas.microsoft.com/office/drawing/2014/main" id="{9E61541C-ABE9-4A64-67ED-B1B8BBFF9C9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0" t="62185" r="-1"/>
            <a:stretch/>
          </p:blipFill>
          <p:spPr bwMode="auto">
            <a:xfrm>
              <a:off x="1961585" y="2500126"/>
              <a:ext cx="1290887" cy="125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win Transformer 详解- 吟风聆叶">
              <a:extLst>
                <a:ext uri="{FF2B5EF4-FFF2-40B4-BE49-F238E27FC236}">
                  <a16:creationId xmlns:a16="http://schemas.microsoft.com/office/drawing/2014/main" id="{128D9687-C99E-1F4E-90F6-3A0C57AAE3B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1250" t="67863" r="40735"/>
            <a:stretch/>
          </p:blipFill>
          <p:spPr bwMode="auto">
            <a:xfrm>
              <a:off x="3599227" y="2572421"/>
              <a:ext cx="850915" cy="10723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win Transformer 详解- 吟风聆叶">
              <a:extLst>
                <a:ext uri="{FF2B5EF4-FFF2-40B4-BE49-F238E27FC236}">
                  <a16:creationId xmlns:a16="http://schemas.microsoft.com/office/drawing/2014/main" id="{8D9316CD-9B43-4AD7-9763-42ABE0572DA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 r="71498" b="54745"/>
            <a:stretch/>
          </p:blipFill>
          <p:spPr bwMode="auto">
            <a:xfrm>
              <a:off x="-2778768" y="2606927"/>
              <a:ext cx="1037933" cy="11642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win Transformer 详解- 吟风聆叶">
              <a:extLst>
                <a:ext uri="{FF2B5EF4-FFF2-40B4-BE49-F238E27FC236}">
                  <a16:creationId xmlns:a16="http://schemas.microsoft.com/office/drawing/2014/main" id="{DCEFFE75-ED28-1477-A71C-63882F4EF80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7686" b="56139"/>
            <a:stretch/>
          </p:blipFill>
          <p:spPr bwMode="auto">
            <a:xfrm>
              <a:off x="-28640" y="2394978"/>
              <a:ext cx="1526272" cy="14635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Swin Transformer 详解- 吟风聆叶">
              <a:extLst>
                <a:ext uri="{FF2B5EF4-FFF2-40B4-BE49-F238E27FC236}">
                  <a16:creationId xmlns:a16="http://schemas.microsoft.com/office/drawing/2014/main" id="{EF65B592-1CBC-3D95-0951-E0F534F46168}"/>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7686" t="18932" r="24397" b="70535"/>
            <a:stretch/>
          </p:blipFill>
          <p:spPr bwMode="auto">
            <a:xfrm>
              <a:off x="1509835" y="3016504"/>
              <a:ext cx="373926" cy="35143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Swin Transformer 详解- 吟风聆叶">
              <a:extLst>
                <a:ext uri="{FF2B5EF4-FFF2-40B4-BE49-F238E27FC236}">
                  <a16:creationId xmlns:a16="http://schemas.microsoft.com/office/drawing/2014/main" id="{3654F369-8AB1-246B-E2DE-0DBB586318D2}"/>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7686" t="18932" r="24397" b="70535"/>
            <a:stretch/>
          </p:blipFill>
          <p:spPr bwMode="auto">
            <a:xfrm>
              <a:off x="3184316" y="3013336"/>
              <a:ext cx="373926" cy="3514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win Transformer 详解- 吟风聆叶">
              <a:extLst>
                <a:ext uri="{FF2B5EF4-FFF2-40B4-BE49-F238E27FC236}">
                  <a16:creationId xmlns:a16="http://schemas.microsoft.com/office/drawing/2014/main" id="{5565780F-DACF-FC41-A441-EE92FEA85F8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86556" t="46646" b="49999"/>
            <a:stretch/>
          </p:blipFill>
          <p:spPr bwMode="auto">
            <a:xfrm>
              <a:off x="1438388" y="2862676"/>
              <a:ext cx="634992" cy="111938"/>
            </a:xfrm>
            <a:prstGeom prst="rect">
              <a:avLst/>
            </a:prstGeom>
            <a:noFill/>
            <a:extLst>
              <a:ext uri="{909E8E84-426E-40DD-AFC4-6F175D3DCCD1}">
                <a14:hiddenFill xmlns:a14="http://schemas.microsoft.com/office/drawing/2010/main">
                  <a:solidFill>
                    <a:srgbClr val="FFFFFF"/>
                  </a:solidFill>
                </a14:hiddenFill>
              </a:ext>
            </a:extLst>
          </p:spPr>
        </p:pic>
        <p:sp>
          <p:nvSpPr>
            <p:cNvPr id="51" name="文字方塊 50">
              <a:extLst>
                <a:ext uri="{FF2B5EF4-FFF2-40B4-BE49-F238E27FC236}">
                  <a16:creationId xmlns:a16="http://schemas.microsoft.com/office/drawing/2014/main" id="{972EAFF7-B0C4-D39A-04F1-5F4CF0ACCE97}"/>
                </a:ext>
              </a:extLst>
            </p:cNvPr>
            <p:cNvSpPr txBox="1"/>
            <p:nvPr/>
          </p:nvSpPr>
          <p:spPr>
            <a:xfrm>
              <a:off x="-1860411" y="2747397"/>
              <a:ext cx="82035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Rearrange</a:t>
              </a:r>
            </a:p>
          </p:txBody>
        </p:sp>
        <p:pic>
          <p:nvPicPr>
            <p:cNvPr id="67" name="Picture 6" descr="Swin Transformer 详解- 吟风聆叶">
              <a:extLst>
                <a:ext uri="{FF2B5EF4-FFF2-40B4-BE49-F238E27FC236}">
                  <a16:creationId xmlns:a16="http://schemas.microsoft.com/office/drawing/2014/main" id="{7BFA5659-ECB8-EB1F-1A97-11532037BA3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6797" r="33812" b="54745"/>
            <a:stretch/>
          </p:blipFill>
          <p:spPr bwMode="auto">
            <a:xfrm>
              <a:off x="-1151353" y="2590677"/>
              <a:ext cx="1070293" cy="116424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descr="Swin Transformer 详解- 吟风聆叶">
              <a:extLst>
                <a:ext uri="{FF2B5EF4-FFF2-40B4-BE49-F238E27FC236}">
                  <a16:creationId xmlns:a16="http://schemas.microsoft.com/office/drawing/2014/main" id="{30AAE663-37AE-9481-F2AA-CAEE42E830FC}"/>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67686" t="18932" r="24397" b="70535"/>
            <a:stretch/>
          </p:blipFill>
          <p:spPr bwMode="auto">
            <a:xfrm>
              <a:off x="-1699447" y="3060700"/>
              <a:ext cx="513271" cy="35143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81A3BE4D-DE91-192D-8E5C-482F52406B4A}"/>
                  </a:ext>
                </a:extLst>
              </p:cNvPr>
              <p:cNvSpPr txBox="1"/>
              <p:nvPr/>
            </p:nvSpPr>
            <p:spPr>
              <a:xfrm>
                <a:off x="3540692" y="6204271"/>
                <a:ext cx="1560684" cy="4380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𝐻</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𝑊</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(96</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cx</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x</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oMath>
                  </m:oMathPara>
                </a14:m>
                <a:endParaRPr kumimoji="0" lang="en-US" sz="1200" b="0" i="0" u="none" strike="noStrike" kern="1200" cap="none" spc="0" normalizeH="0" baseline="0" noProof="0" dirty="0">
                  <a:ln>
                    <a:noFill/>
                  </a:ln>
                  <a:solidFill>
                    <a:prstClr val="black"/>
                  </a:solidFill>
                  <a:effectLst/>
                  <a:uLnTx/>
                  <a:uFillTx/>
                  <a:ea typeface="新細明體"/>
                  <a:cs typeface="+mn-cs"/>
                </a:endParaRPr>
              </a:p>
            </p:txBody>
          </p:sp>
        </mc:Choice>
        <mc:Fallback xmlns="">
          <p:sp>
            <p:nvSpPr>
              <p:cNvPr id="65" name="文字方塊 64">
                <a:extLst>
                  <a:ext uri="{FF2B5EF4-FFF2-40B4-BE49-F238E27FC236}">
                    <a16:creationId xmlns:a16="http://schemas.microsoft.com/office/drawing/2014/main" id="{81A3BE4D-DE91-192D-8E5C-482F52406B4A}"/>
                  </a:ext>
                </a:extLst>
              </p:cNvPr>
              <p:cNvSpPr txBox="1">
                <a:spLocks noRot="1" noChangeAspect="1" noMove="1" noResize="1" noEditPoints="1" noAdjustHandles="1" noChangeArrowheads="1" noChangeShapeType="1" noTextEdit="1"/>
              </p:cNvSpPr>
              <p:nvPr/>
            </p:nvSpPr>
            <p:spPr>
              <a:xfrm>
                <a:off x="3540692" y="6204271"/>
                <a:ext cx="1560684" cy="438069"/>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CF91E950-4C87-AA8D-AAD7-3CDC6A5ED508}"/>
                  </a:ext>
                </a:extLst>
              </p:cNvPr>
              <p:cNvSpPr txBox="1"/>
              <p:nvPr/>
            </p:nvSpPr>
            <p:spPr>
              <a:xfrm>
                <a:off x="5131396" y="6235733"/>
                <a:ext cx="1560684" cy="4380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𝐻</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𝑊</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(96</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cx</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x</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oMath>
                  </m:oMathPara>
                </a14:m>
                <a:endParaRPr kumimoji="0" lang="en-US" sz="1200" b="0" i="0" u="none" strike="noStrike" kern="1200" cap="none" spc="0" normalizeH="0" baseline="0" noProof="0" dirty="0">
                  <a:ln>
                    <a:noFill/>
                  </a:ln>
                  <a:solidFill>
                    <a:prstClr val="black"/>
                  </a:solidFill>
                  <a:effectLst/>
                  <a:uLnTx/>
                  <a:uFillTx/>
                  <a:ea typeface="新細明體"/>
                  <a:cs typeface="+mn-cs"/>
                </a:endParaRPr>
              </a:p>
            </p:txBody>
          </p:sp>
        </mc:Choice>
        <mc:Fallback xmlns="">
          <p:sp>
            <p:nvSpPr>
              <p:cNvPr id="70" name="文字方塊 69">
                <a:extLst>
                  <a:ext uri="{FF2B5EF4-FFF2-40B4-BE49-F238E27FC236}">
                    <a16:creationId xmlns:a16="http://schemas.microsoft.com/office/drawing/2014/main" id="{CF91E950-4C87-AA8D-AAD7-3CDC6A5ED508}"/>
                  </a:ext>
                </a:extLst>
              </p:cNvPr>
              <p:cNvSpPr txBox="1">
                <a:spLocks noRot="1" noChangeAspect="1" noMove="1" noResize="1" noEditPoints="1" noAdjustHandles="1" noChangeArrowheads="1" noChangeShapeType="1" noTextEdit="1"/>
              </p:cNvSpPr>
              <p:nvPr/>
            </p:nvSpPr>
            <p:spPr>
              <a:xfrm>
                <a:off x="5131396" y="6235733"/>
                <a:ext cx="1560684" cy="438069"/>
              </a:xfrm>
              <a:prstGeom prst="rect">
                <a:avLst/>
              </a:prstGeom>
              <a:blipFill>
                <a:blip r:embed="rId14"/>
                <a:stretch>
                  <a:fillRect/>
                </a:stretch>
              </a:blipFill>
            </p:spPr>
            <p:txBody>
              <a:bodyPr/>
              <a:lstStyle/>
              <a:p>
                <a:r>
                  <a:rPr lang="zh-TW" altLang="en-US">
                    <a:noFill/>
                  </a:rPr>
                  <a:t> </a:t>
                </a:r>
              </a:p>
            </p:txBody>
          </p:sp>
        </mc:Fallback>
      </mc:AlternateContent>
      <p:sp>
        <p:nvSpPr>
          <p:cNvPr id="77" name="矩形 76">
            <a:extLst>
              <a:ext uri="{FF2B5EF4-FFF2-40B4-BE49-F238E27FC236}">
                <a16:creationId xmlns:a16="http://schemas.microsoft.com/office/drawing/2014/main" id="{B071A81B-4D9A-CD5B-60E5-811951898E40}"/>
              </a:ext>
            </a:extLst>
          </p:cNvPr>
          <p:cNvSpPr/>
          <p:nvPr/>
        </p:nvSpPr>
        <p:spPr>
          <a:xfrm>
            <a:off x="1395406" y="878658"/>
            <a:ext cx="6529570" cy="3290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79" name="文字方塊 78">
            <a:extLst>
              <a:ext uri="{FF2B5EF4-FFF2-40B4-BE49-F238E27FC236}">
                <a16:creationId xmlns:a16="http://schemas.microsoft.com/office/drawing/2014/main" id="{CD439852-C4B1-48CF-A3F2-8DF280D9A92B}"/>
              </a:ext>
            </a:extLst>
          </p:cNvPr>
          <p:cNvSpPr txBox="1"/>
          <p:nvPr/>
        </p:nvSpPr>
        <p:spPr>
          <a:xfrm>
            <a:off x="1393123" y="3436076"/>
            <a:ext cx="1396999" cy="276999"/>
          </a:xfrm>
          <a:prstGeom prst="rect">
            <a:avLst/>
          </a:prstGeom>
          <a:noFill/>
        </p:spPr>
        <p:txBody>
          <a:bodyPr wrap="square" rtlCol="0">
            <a:spAutoFit/>
          </a:bodyPr>
          <a:lstStyle/>
          <a:p>
            <a:pPr marL="114300" marR="0" lvl="0" indent="-11430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a:ea typeface="新細明體"/>
                <a:cs typeface="+mn-cs"/>
              </a:rPr>
              <a:t>2. Feature Extract</a:t>
            </a:r>
            <a:endParaRPr kumimoji="0" lang="en-US" sz="12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31" name="文字方塊 30">
            <a:extLst>
              <a:ext uri="{FF2B5EF4-FFF2-40B4-BE49-F238E27FC236}">
                <a16:creationId xmlns:a16="http://schemas.microsoft.com/office/drawing/2014/main" id="{26B83DFA-4CA4-84F0-2493-050982214BB6}"/>
              </a:ext>
            </a:extLst>
          </p:cNvPr>
          <p:cNvSpPr txBox="1"/>
          <p:nvPr/>
        </p:nvSpPr>
        <p:spPr>
          <a:xfrm>
            <a:off x="23246" y="4193985"/>
            <a:ext cx="9075345" cy="338554"/>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a:ea typeface="新細明體"/>
                <a:cs typeface="+mn-cs"/>
              </a:rPr>
              <a:t>Swin Transformer also propose </a:t>
            </a:r>
            <a:r>
              <a:rPr kumimoji="0" lang="en-US" sz="1600" b="0" i="0" u="none" strike="noStrike" kern="1200" cap="none" spc="0" normalizeH="0" baseline="0" noProof="0" dirty="0">
                <a:ln>
                  <a:noFill/>
                </a:ln>
                <a:solidFill>
                  <a:srgbClr val="FF0000"/>
                </a:solidFill>
                <a:effectLst/>
                <a:uLnTx/>
                <a:uFillTx/>
                <a:latin typeface="Times New Roman"/>
                <a:ea typeface="新細明體"/>
                <a:cs typeface="+mn-cs"/>
              </a:rPr>
              <a:t>p</a:t>
            </a:r>
            <a:r>
              <a:rPr kumimoji="0" lang="en-US" altLang="zh-CN" sz="1600" b="0" i="0" u="none" strike="noStrike" kern="1200" cap="none" spc="0" normalizeH="0" baseline="0" noProof="0" dirty="0">
                <a:ln>
                  <a:noFill/>
                </a:ln>
                <a:solidFill>
                  <a:srgbClr val="FF0000"/>
                </a:solidFill>
                <a:effectLst/>
                <a:uLnTx/>
                <a:uFillTx/>
                <a:latin typeface="Times New Roman"/>
                <a:ea typeface="新細明體"/>
                <a:cs typeface="+mn-cs"/>
              </a:rPr>
              <a:t>atch merging </a:t>
            </a:r>
            <a:r>
              <a:rPr kumimoji="0" lang="en-US" altLang="zh-CN" sz="1600" b="0" i="0" u="none" strike="noStrike" kern="1200" cap="none" spc="0" normalizeH="0" baseline="0" noProof="0" dirty="0">
                <a:ln>
                  <a:noFill/>
                </a:ln>
                <a:solidFill>
                  <a:prstClr val="black"/>
                </a:solidFill>
                <a:effectLst/>
                <a:uLnTx/>
                <a:uFillTx/>
                <a:latin typeface="Times New Roman"/>
                <a:ea typeface="新細明體"/>
                <a:cs typeface="+mn-cs"/>
              </a:rPr>
              <a:t>to </a:t>
            </a:r>
            <a:r>
              <a:rPr kumimoji="0" lang="en-US" altLang="zh-CN" sz="1600" b="0" i="0" u="none" strike="noStrike" kern="1200" cap="none" spc="0" normalizeH="0" baseline="0" noProof="0" dirty="0">
                <a:ln>
                  <a:noFill/>
                </a:ln>
                <a:solidFill>
                  <a:srgbClr val="FF0000"/>
                </a:solidFill>
                <a:effectLst/>
                <a:uLnTx/>
                <a:uFillTx/>
                <a:latin typeface="Times New Roman"/>
                <a:ea typeface="新細明體"/>
                <a:cs typeface="+mn-cs"/>
              </a:rPr>
              <a:t>downsampling </a:t>
            </a:r>
            <a:r>
              <a:rPr kumimoji="0" lang="en-US" altLang="zh-CN" sz="1600" b="0" i="0" u="none" strike="noStrike" kern="1200" cap="none" spc="0" normalizeH="0" baseline="0" noProof="0" dirty="0">
                <a:ln>
                  <a:noFill/>
                </a:ln>
                <a:solidFill>
                  <a:prstClr val="black"/>
                </a:solidFill>
                <a:effectLst/>
                <a:uLnTx/>
                <a:uFillTx/>
                <a:latin typeface="Times New Roman"/>
                <a:ea typeface="新細明體"/>
                <a:cs typeface="+mn-cs"/>
              </a:rPr>
              <a:t>the feature map. (Will discuss in next page)</a:t>
            </a:r>
            <a:endParaRPr kumimoji="0" lang="en-US" sz="16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3" name="文字方塊 2">
            <a:extLst>
              <a:ext uri="{FF2B5EF4-FFF2-40B4-BE49-F238E27FC236}">
                <a16:creationId xmlns:a16="http://schemas.microsoft.com/office/drawing/2014/main" id="{CAC591A5-83A6-8243-6B6D-ED1186A040EC}"/>
              </a:ext>
            </a:extLst>
          </p:cNvPr>
          <p:cNvSpPr txBox="1"/>
          <p:nvPr/>
        </p:nvSpPr>
        <p:spPr>
          <a:xfrm>
            <a:off x="5314834" y="4385211"/>
            <a:ext cx="380882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0000"/>
                </a:solidFill>
                <a:effectLst/>
                <a:uLnTx/>
                <a:uFillTx/>
                <a:latin typeface="Times New Roman"/>
                <a:ea typeface="新細明體"/>
                <a:cs typeface="+mn-cs"/>
              </a:rPr>
              <a:t>家銘：</a:t>
            </a:r>
            <a:r>
              <a:rPr kumimoji="0" lang="en-US" altLang="zh-TW" sz="1000" b="0" i="0" u="none" strike="noStrike" kern="1200" cap="none" spc="0" normalizeH="0" baseline="0" noProof="0" dirty="0">
                <a:ln>
                  <a:noFill/>
                </a:ln>
                <a:solidFill>
                  <a:srgbClr val="FF0000"/>
                </a:solidFill>
                <a:effectLst/>
                <a:uLnTx/>
                <a:uFillTx/>
                <a:latin typeface="Times New Roman"/>
                <a:ea typeface="新細明體"/>
                <a:cs typeface="+mn-cs"/>
              </a:rPr>
              <a:t>Patch merge </a:t>
            </a:r>
            <a:r>
              <a:rPr kumimoji="0" lang="zh-TW" altLang="en-US" sz="1000" b="0" i="0" u="none" strike="noStrike" kern="1200" cap="none" spc="0" normalizeH="0" baseline="0" noProof="0" dirty="0">
                <a:ln>
                  <a:noFill/>
                </a:ln>
                <a:solidFill>
                  <a:srgbClr val="FF0000"/>
                </a:solidFill>
                <a:effectLst/>
                <a:uLnTx/>
                <a:uFillTx/>
                <a:latin typeface="Times New Roman"/>
                <a:ea typeface="新細明體"/>
                <a:cs typeface="+mn-cs"/>
              </a:rPr>
              <a:t>在每個</a:t>
            </a:r>
            <a:r>
              <a:rPr kumimoji="0" lang="en-US" altLang="zh-TW" sz="1000" b="0" i="0" u="none" strike="noStrike" kern="1200" cap="none" spc="0" normalizeH="0" baseline="0" noProof="0" dirty="0">
                <a:ln>
                  <a:noFill/>
                </a:ln>
                <a:solidFill>
                  <a:srgbClr val="FF0000"/>
                </a:solidFill>
                <a:effectLst/>
                <a:uLnTx/>
                <a:uFillTx/>
                <a:latin typeface="Times New Roman"/>
                <a:ea typeface="新細明體"/>
                <a:cs typeface="+mn-cs"/>
              </a:rPr>
              <a:t>stage</a:t>
            </a:r>
            <a:r>
              <a:rPr kumimoji="0" lang="zh-TW" altLang="en-US" sz="1000" b="0" i="0" u="none" strike="noStrike" kern="1200" cap="none" spc="0" normalizeH="0" baseline="0" noProof="0" dirty="0">
                <a:ln>
                  <a:noFill/>
                </a:ln>
                <a:solidFill>
                  <a:srgbClr val="FF0000"/>
                </a:solidFill>
                <a:effectLst/>
                <a:uLnTx/>
                <a:uFillTx/>
                <a:latin typeface="Times New Roman"/>
                <a:ea typeface="新細明體"/>
                <a:cs typeface="+mn-cs"/>
              </a:rPr>
              <a:t>之前進行</a:t>
            </a:r>
            <a:r>
              <a:rPr kumimoji="0" lang="en-US" altLang="zh-TW" sz="1000" b="0" i="0" u="none" strike="noStrike" kern="1200" cap="none" spc="0" normalizeH="0" baseline="0" noProof="0" dirty="0" err="1">
                <a:ln>
                  <a:noFill/>
                </a:ln>
                <a:solidFill>
                  <a:srgbClr val="FF0000"/>
                </a:solidFill>
                <a:effectLst/>
                <a:uLnTx/>
                <a:uFillTx/>
                <a:latin typeface="Times New Roman"/>
                <a:ea typeface="新細明體"/>
                <a:cs typeface="+mn-cs"/>
              </a:rPr>
              <a:t>downsampling</a:t>
            </a:r>
            <a:r>
              <a:rPr kumimoji="0" lang="zh-TW" altLang="en-US" sz="1000" b="0" i="0" u="none" strike="noStrike" kern="1200" cap="none" spc="0" normalizeH="0" baseline="0" noProof="0" dirty="0">
                <a:ln>
                  <a:noFill/>
                </a:ln>
                <a:solidFill>
                  <a:srgbClr val="FF0000"/>
                </a:solidFill>
                <a:effectLst/>
                <a:uLnTx/>
                <a:uFillTx/>
                <a:latin typeface="Times New Roman"/>
                <a:ea typeface="新細明體"/>
                <a:cs typeface="+mn-cs"/>
              </a:rPr>
              <a:t>，相比一般</a:t>
            </a:r>
            <a:r>
              <a:rPr kumimoji="0" lang="en-US" altLang="zh-TW" sz="1000" b="0" i="0" u="none" strike="noStrike" kern="1200" cap="none" spc="0" normalizeH="0" baseline="0" noProof="0" dirty="0">
                <a:ln>
                  <a:noFill/>
                </a:ln>
                <a:solidFill>
                  <a:srgbClr val="FF0000"/>
                </a:solidFill>
                <a:effectLst/>
                <a:uLnTx/>
                <a:uFillTx/>
                <a:latin typeface="Times New Roman"/>
                <a:ea typeface="新細明體"/>
                <a:cs typeface="+mn-cs"/>
              </a:rPr>
              <a:t>CNN</a:t>
            </a:r>
            <a:r>
              <a:rPr kumimoji="0" lang="zh-TW" altLang="en-US" sz="1000" b="0" i="0" u="none" strike="noStrike" kern="1200" cap="none" spc="0" normalizeH="0" baseline="0" noProof="0" dirty="0">
                <a:ln>
                  <a:noFill/>
                </a:ln>
                <a:solidFill>
                  <a:srgbClr val="FF0000"/>
                </a:solidFill>
                <a:effectLst/>
                <a:uLnTx/>
                <a:uFillTx/>
                <a:latin typeface="Times New Roman"/>
                <a:ea typeface="新細明體"/>
                <a:cs typeface="+mn-cs"/>
              </a:rPr>
              <a:t> </a:t>
            </a:r>
            <a:r>
              <a:rPr kumimoji="0" lang="en-US" altLang="zh-TW" sz="1000" b="0" i="0" u="none" strike="noStrike" kern="1200" cap="none" spc="0" normalizeH="0" baseline="0" noProof="0" dirty="0" err="1">
                <a:ln>
                  <a:noFill/>
                </a:ln>
                <a:solidFill>
                  <a:srgbClr val="FF0000"/>
                </a:solidFill>
                <a:effectLst/>
                <a:uLnTx/>
                <a:uFillTx/>
                <a:latin typeface="Times New Roman"/>
                <a:ea typeface="新細明體"/>
                <a:cs typeface="+mn-cs"/>
              </a:rPr>
              <a:t>downsampling</a:t>
            </a:r>
            <a:r>
              <a:rPr kumimoji="0" lang="zh-TW" altLang="en-US" sz="1000" b="0" i="0" u="none" strike="noStrike" kern="1200" cap="none" spc="0" normalizeH="0" baseline="0" noProof="0" dirty="0">
                <a:ln>
                  <a:noFill/>
                </a:ln>
                <a:solidFill>
                  <a:srgbClr val="FF0000"/>
                </a:solidFill>
                <a:effectLst/>
                <a:uLnTx/>
                <a:uFillTx/>
                <a:latin typeface="Times New Roman"/>
                <a:ea typeface="新細明體"/>
                <a:cs typeface="+mn-cs"/>
              </a:rPr>
              <a:t>使用</a:t>
            </a:r>
            <a:r>
              <a:rPr kumimoji="0" lang="en-US" altLang="zh-TW" sz="1000" b="0" i="0" u="none" strike="noStrike" kern="1200" cap="none" spc="0" normalizeH="0" baseline="0" noProof="0" dirty="0">
                <a:ln>
                  <a:noFill/>
                </a:ln>
                <a:solidFill>
                  <a:srgbClr val="FF0000"/>
                </a:solidFill>
                <a:effectLst/>
                <a:uLnTx/>
                <a:uFillTx/>
                <a:latin typeface="Times New Roman"/>
                <a:ea typeface="新細明體"/>
                <a:cs typeface="+mn-cs"/>
              </a:rPr>
              <a:t>convolution stride=2</a:t>
            </a:r>
            <a:r>
              <a:rPr kumimoji="0" lang="zh-TW" altLang="en-US" sz="1000" b="0" i="0" u="none" strike="noStrike" kern="1200" cap="none" spc="0" normalizeH="0" baseline="0" noProof="0" dirty="0">
                <a:ln>
                  <a:noFill/>
                </a:ln>
                <a:solidFill>
                  <a:srgbClr val="FF0000"/>
                </a:solidFill>
                <a:effectLst/>
                <a:uLnTx/>
                <a:uFillTx/>
                <a:latin typeface="Times New Roman"/>
                <a:ea typeface="新細明體"/>
                <a:cs typeface="+mn-cs"/>
              </a:rPr>
              <a:t>的方法可以省下計算量，同時又可以保留特徵</a:t>
            </a:r>
            <a:endParaRPr kumimoji="0" lang="en-US" altLang="zh-TW" sz="1000" b="0" i="0" u="none" strike="noStrike" kern="1200" cap="none" spc="0" normalizeH="0" baseline="0" noProof="0" dirty="0">
              <a:ln>
                <a:noFill/>
              </a:ln>
              <a:solidFill>
                <a:srgbClr val="FF0000"/>
              </a:solidFill>
              <a:effectLst/>
              <a:uLnTx/>
              <a:uFillTx/>
              <a:latin typeface="Times New Roman"/>
              <a:ea typeface="新細明體"/>
              <a:cs typeface="+mn-cs"/>
            </a:endParaRPr>
          </a:p>
        </p:txBody>
      </p:sp>
      <p:sp>
        <p:nvSpPr>
          <p:cNvPr id="6" name="文字方塊 5">
            <a:extLst>
              <a:ext uri="{FF2B5EF4-FFF2-40B4-BE49-F238E27FC236}">
                <a16:creationId xmlns:a16="http://schemas.microsoft.com/office/drawing/2014/main" id="{6A6CA37E-918D-B8DC-52B3-3B8E263FA62D}"/>
              </a:ext>
            </a:extLst>
          </p:cNvPr>
          <p:cNvSpPr txBox="1"/>
          <p:nvPr/>
        </p:nvSpPr>
        <p:spPr>
          <a:xfrm>
            <a:off x="6589367" y="4822377"/>
            <a:ext cx="129088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Channel-wise Linear 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a:t>
            </a:r>
            <a:r>
              <a:rPr kumimoji="0" lang="en-US" altLang="zh-CN" sz="12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1x1x4c</a:t>
            </a:r>
            <a:r>
              <a:rPr kumimoji="0" lang="zh-CN" altLang="en-US" sz="12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a:t>
            </a:r>
            <a:r>
              <a:rPr kumimoji="0" lang="en-US" altLang="zh-CN" sz="12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x2filters</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7" name="文字方塊 6">
            <a:extLst>
              <a:ext uri="{FF2B5EF4-FFF2-40B4-BE49-F238E27FC236}">
                <a16:creationId xmlns:a16="http://schemas.microsoft.com/office/drawing/2014/main" id="{84FC850E-216A-3739-49C3-C3C244D54963}"/>
              </a:ext>
            </a:extLst>
          </p:cNvPr>
          <p:cNvSpPr txBox="1"/>
          <p:nvPr/>
        </p:nvSpPr>
        <p:spPr>
          <a:xfrm>
            <a:off x="7535297" y="4800497"/>
            <a:ext cx="1666187" cy="553998"/>
          </a:xfrm>
          <a:prstGeom prst="rect">
            <a:avLst/>
          </a:prstGeom>
          <a:noFill/>
        </p:spPr>
        <p:txBody>
          <a:bodyPr wrap="square" rtlCol="0">
            <a:spAutoFit/>
          </a:bodyPr>
          <a:lstStyle/>
          <a:p>
            <a:r>
              <a:rPr lang="en-US" altLang="zh-TW" sz="1000" dirty="0">
                <a:solidFill>
                  <a:srgbClr val="FF0000"/>
                </a:solidFill>
              </a:rPr>
              <a:t>J: </a:t>
            </a:r>
            <a:r>
              <a:rPr lang="zh-CN" altLang="en-US" sz="1000" dirty="0">
                <a:solidFill>
                  <a:srgbClr val="FF0000"/>
                </a:solidFill>
              </a:rPr>
              <a:t>這個</a:t>
            </a:r>
            <a:r>
              <a:rPr lang="en-US" altLang="zh-CN" sz="1000" dirty="0">
                <a:solidFill>
                  <a:srgbClr val="FF0000"/>
                </a:solidFill>
              </a:rPr>
              <a:t>cross-over channel </a:t>
            </a:r>
            <a:r>
              <a:rPr lang="zh-CN" altLang="en-US" sz="1000" dirty="0">
                <a:solidFill>
                  <a:srgbClr val="FF0000"/>
                </a:solidFill>
              </a:rPr>
              <a:t>的處理好像是</a:t>
            </a:r>
            <a:r>
              <a:rPr lang="en-US" altLang="zh-CN" sz="1000" dirty="0">
                <a:solidFill>
                  <a:srgbClr val="FF0000"/>
                </a:solidFill>
              </a:rPr>
              <a:t>pixel-wise </a:t>
            </a:r>
            <a:r>
              <a:rPr lang="zh-CN" altLang="en-US" sz="1000" dirty="0">
                <a:solidFill>
                  <a:srgbClr val="FF0000"/>
                </a:solidFill>
              </a:rPr>
              <a:t>不是 </a:t>
            </a:r>
            <a:r>
              <a:rPr lang="en-US" altLang="zh-CN" sz="1000" dirty="0">
                <a:solidFill>
                  <a:srgbClr val="FF0000"/>
                </a:solidFill>
              </a:rPr>
              <a:t>channel-wise??</a:t>
            </a:r>
            <a:endParaRPr lang="zh-TW" altLang="en-US" sz="1000" dirty="0">
              <a:solidFill>
                <a:srgbClr val="FF0000"/>
              </a:solidFill>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BFA4659-0652-EAFE-50B5-B55C052481F4}"/>
                  </a:ext>
                </a:extLst>
              </p:cNvPr>
              <p:cNvSpPr txBox="1"/>
              <p:nvPr/>
            </p:nvSpPr>
            <p:spPr>
              <a:xfrm>
                <a:off x="6967488" y="6227054"/>
                <a:ext cx="1401987" cy="4380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m:t>
                      </m:r>
                      <m:f>
                        <m:fPr>
                          <m:ctrlP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𝐻</m:t>
                          </m:r>
                        </m:num>
                        <m:den>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𝑥</m:t>
                      </m:r>
                      <m:f>
                        <m:fPr>
                          <m:ctrlP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𝑊</m:t>
                          </m:r>
                        </m:num>
                        <m:den>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m:t>
                      </m:r>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𝑥</m:t>
                      </m:r>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 </m:t>
                      </m:r>
                      <m:r>
                        <a:rPr kumimoji="0" lang="en-US" sz="1200" b="0" i="0" u="none" strike="noStrike" kern="1200" cap="none" spc="0" normalizeH="0" baseline="0" noProof="0" dirty="0" smtClean="0">
                          <a:ln>
                            <a:noFill/>
                          </a:ln>
                          <a:solidFill>
                            <a:srgbClr val="C00000"/>
                          </a:solidFill>
                          <a:effectLst/>
                          <a:uLnTx/>
                          <a:uFillTx/>
                          <a:latin typeface="Cambria Math" panose="02040503050406030204" pitchFamily="18" charset="0"/>
                          <a:cs typeface="+mn-cs"/>
                        </a:rPr>
                        <m:t>(96</m:t>
                      </m:r>
                      <m:r>
                        <m:rPr>
                          <m:sty m:val="p"/>
                        </m:rPr>
                        <a:rPr kumimoji="0" lang="en-US" sz="1200" b="0" i="0" u="none" strike="noStrike" kern="1200" cap="none" spc="0" normalizeH="0" baseline="0" noProof="0" dirty="0" smtClean="0">
                          <a:ln>
                            <a:noFill/>
                          </a:ln>
                          <a:solidFill>
                            <a:srgbClr val="C00000"/>
                          </a:solidFill>
                          <a:effectLst/>
                          <a:uLnTx/>
                          <a:uFillTx/>
                          <a:latin typeface="Cambria Math" panose="02040503050406030204" pitchFamily="18" charset="0"/>
                          <a:cs typeface="+mn-cs"/>
                        </a:rPr>
                        <m:t>cx</m:t>
                      </m:r>
                      <m:r>
                        <a:rPr kumimoji="0" lang="en-US" sz="1200" b="0" i="0" u="none" strike="noStrike" kern="1200" cap="none" spc="0" normalizeH="0" baseline="0" noProof="0" dirty="0" smtClean="0">
                          <a:ln>
                            <a:noFill/>
                          </a:ln>
                          <a:solidFill>
                            <a:srgbClr val="C00000"/>
                          </a:solidFill>
                          <a:effectLst/>
                          <a:uLnTx/>
                          <a:uFillTx/>
                          <a:latin typeface="Cambria Math" panose="02040503050406030204" pitchFamily="18" charset="0"/>
                          <a:cs typeface="+mn-cs"/>
                        </a:rPr>
                        <m:t>2)</m:t>
                      </m:r>
                    </m:oMath>
                  </m:oMathPara>
                </a14:m>
                <a:endParaRPr kumimoji="0" lang="en-US" sz="1200" b="0" i="0" u="none" strike="noStrike" kern="1200" cap="none" spc="0" normalizeH="0" baseline="0" noProof="0" dirty="0">
                  <a:ln>
                    <a:noFill/>
                  </a:ln>
                  <a:solidFill>
                    <a:srgbClr val="C00000"/>
                  </a:solidFill>
                  <a:effectLst/>
                  <a:uLnTx/>
                  <a:uFillTx/>
                  <a:ea typeface="新細明體"/>
                  <a:cs typeface="+mn-cs"/>
                </a:endParaRPr>
              </a:p>
            </p:txBody>
          </p:sp>
        </mc:Choice>
        <mc:Fallback xmlns="">
          <p:sp>
            <p:nvSpPr>
              <p:cNvPr id="8" name="文字方塊 7">
                <a:extLst>
                  <a:ext uri="{FF2B5EF4-FFF2-40B4-BE49-F238E27FC236}">
                    <a16:creationId xmlns:a16="http://schemas.microsoft.com/office/drawing/2014/main" id="{9BFA4659-0652-EAFE-50B5-B55C052481F4}"/>
                  </a:ext>
                </a:extLst>
              </p:cNvPr>
              <p:cNvSpPr txBox="1">
                <a:spLocks noRot="1" noChangeAspect="1" noMove="1" noResize="1" noEditPoints="1" noAdjustHandles="1" noChangeArrowheads="1" noChangeShapeType="1" noTextEdit="1"/>
              </p:cNvSpPr>
              <p:nvPr/>
            </p:nvSpPr>
            <p:spPr>
              <a:xfrm>
                <a:off x="6967488" y="6227054"/>
                <a:ext cx="1401987" cy="438069"/>
              </a:xfrm>
              <a:prstGeom prst="rect">
                <a:avLst/>
              </a:prstGeom>
              <a:blipFill>
                <a:blip r:embed="rId15"/>
                <a:stretch>
                  <a:fillRect b="-1389"/>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89401FCB-B3E2-A8C8-BF9B-6BF98A08B45A}"/>
              </a:ext>
            </a:extLst>
          </p:cNvPr>
          <p:cNvSpPr txBox="1"/>
          <p:nvPr/>
        </p:nvSpPr>
        <p:spPr>
          <a:xfrm>
            <a:off x="3395008" y="4890113"/>
            <a:ext cx="882175" cy="461665"/>
          </a:xfrm>
          <a:prstGeom prst="rect">
            <a:avLst/>
          </a:prstGeom>
          <a:noFill/>
        </p:spPr>
        <p:txBody>
          <a:bodyPr wrap="square" rtlCol="0">
            <a:spAutoFit/>
          </a:bodyPr>
          <a:lstStyle/>
          <a:p>
            <a:r>
              <a:rPr lang="en-US" altLang="zh-TW" sz="1200" dirty="0">
                <a:solidFill>
                  <a:srgbClr val="00B0F0"/>
                </a:solidFill>
              </a:rPr>
              <a:t>Reshape 1D </a:t>
            </a:r>
            <a:r>
              <a:rPr lang="en-US" altLang="zh-TW" sz="1200" dirty="0">
                <a:solidFill>
                  <a:srgbClr val="00B0F0"/>
                </a:solidFill>
                <a:sym typeface="Wingdings" panose="05000000000000000000" pitchFamily="2" charset="2"/>
              </a:rPr>
              <a:t> 4D</a:t>
            </a:r>
            <a:endParaRPr lang="zh-TW" altLang="en-US" sz="1200" dirty="0">
              <a:solidFill>
                <a:srgbClr val="00B0F0"/>
              </a:solidFill>
            </a:endParaRPr>
          </a:p>
        </p:txBody>
      </p:sp>
      <p:sp>
        <p:nvSpPr>
          <p:cNvPr id="10" name="文字方塊 9">
            <a:extLst>
              <a:ext uri="{FF2B5EF4-FFF2-40B4-BE49-F238E27FC236}">
                <a16:creationId xmlns:a16="http://schemas.microsoft.com/office/drawing/2014/main" id="{A87F95AD-EF39-9906-DD6C-22CEAEE53085}"/>
              </a:ext>
            </a:extLst>
          </p:cNvPr>
          <p:cNvSpPr txBox="1"/>
          <p:nvPr/>
        </p:nvSpPr>
        <p:spPr>
          <a:xfrm>
            <a:off x="7819031" y="2081703"/>
            <a:ext cx="889841" cy="1015663"/>
          </a:xfrm>
          <a:prstGeom prst="rect">
            <a:avLst/>
          </a:prstGeom>
          <a:noFill/>
          <a:ln w="28575">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後面會加上 </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FC/MLP </a:t>
            </a: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來進行分類</a:t>
            </a:r>
            <a:endPar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a:t>
            </a: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或可當成 </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R-CNN</a:t>
            </a:r>
            <a:r>
              <a:rPr kumimoji="0" lang="zh-CN" altLang="en-US" sz="1000" b="0" i="0" u="none" strike="noStrike" kern="1200" cap="none" spc="0" normalizeH="0" baseline="0" noProof="0" dirty="0">
                <a:ln>
                  <a:noFill/>
                </a:ln>
                <a:solidFill>
                  <a:prstClr val="black"/>
                </a:solidFill>
                <a:effectLst/>
                <a:uLnTx/>
                <a:uFillTx/>
                <a:latin typeface="Times New Roman"/>
                <a:ea typeface="新細明體"/>
                <a:cs typeface="+mn-cs"/>
              </a:rPr>
              <a:t>的 </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Backbone)</a:t>
            </a:r>
          </a:p>
        </p:txBody>
      </p:sp>
    </p:spTree>
    <p:extLst>
      <p:ext uri="{BB962C8B-B14F-4D97-AF65-F5344CB8AC3E}">
        <p14:creationId xmlns:p14="http://schemas.microsoft.com/office/powerpoint/2010/main" val="240809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1E9BFBF-2B0A-332E-7502-603E1334B116}"/>
              </a:ext>
            </a:extLst>
          </p:cNvPr>
          <p:cNvSpPr>
            <a:spLocks noGrp="1"/>
          </p:cNvSpPr>
          <p:nvPr>
            <p:ph type="sldNum" sz="quarter" idx="12"/>
          </p:nvPr>
        </p:nvSpPr>
        <p:spPr/>
        <p:txBody>
          <a:bodyPr/>
          <a:lstStyle/>
          <a:p>
            <a:fld id="{234B36A1-F704-41D0-BB5A-162B2F270628}" type="slidenum">
              <a:rPr lang="zh-TW" altLang="en-US" smtClean="0"/>
              <a:t>3</a:t>
            </a:fld>
            <a:endParaRPr lang="zh-TW" altLang="en-US"/>
          </a:p>
        </p:txBody>
      </p:sp>
      <p:sp>
        <p:nvSpPr>
          <p:cNvPr id="5" name="矩形 4">
            <a:extLst>
              <a:ext uri="{FF2B5EF4-FFF2-40B4-BE49-F238E27FC236}">
                <a16:creationId xmlns:a16="http://schemas.microsoft.com/office/drawing/2014/main" id="{9C4C34B8-B27A-BC68-5648-3B2488F40AC0}"/>
              </a:ext>
            </a:extLst>
          </p:cNvPr>
          <p:cNvSpPr/>
          <p:nvPr/>
        </p:nvSpPr>
        <p:spPr>
          <a:xfrm>
            <a:off x="0" y="0"/>
            <a:ext cx="6538200" cy="461665"/>
          </a:xfrm>
          <a:prstGeom prst="rect">
            <a:avLst/>
          </a:prstGeom>
        </p:spPr>
        <p:txBody>
          <a:bodyPr wrap="none">
            <a:spAutoFit/>
          </a:bodyPr>
          <a:lstStyle/>
          <a:p>
            <a:r>
              <a:rPr lang="en-US" altLang="zh-TW" sz="2400" b="1" dirty="0">
                <a:latin typeface="Times New Roman" panose="02020603050405020304" pitchFamily="18" charset="0"/>
                <a:cs typeface="Times New Roman" panose="02020603050405020304" pitchFamily="18" charset="0"/>
              </a:rPr>
              <a:t>1.1 Introduction: Motivation and Objective (1/3)</a:t>
            </a:r>
            <a:endParaRPr lang="en-US" altLang="zh-TW" sz="2400" dirty="0">
              <a:solidFill>
                <a:srgbClr val="FF0000"/>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E3A40F44-74AE-36BF-3F90-37D7A7F0A183}"/>
              </a:ext>
            </a:extLst>
          </p:cNvPr>
          <p:cNvSpPr txBox="1"/>
          <p:nvPr/>
        </p:nvSpPr>
        <p:spPr>
          <a:xfrm>
            <a:off x="8653112" y="46166"/>
            <a:ext cx="415498" cy="369332"/>
          </a:xfrm>
          <a:prstGeom prst="rect">
            <a:avLst/>
          </a:prstGeom>
          <a:noFill/>
        </p:spPr>
        <p:txBody>
          <a:bodyPr wrap="none" rtlCol="0">
            <a:spAutoFit/>
          </a:bodyPr>
          <a:lstStyle/>
          <a:p>
            <a:r>
              <a:rPr lang="zh-TW" altLang="en-US" dirty="0"/>
              <a:t>胡</a:t>
            </a:r>
          </a:p>
        </p:txBody>
      </p:sp>
      <p:sp>
        <p:nvSpPr>
          <p:cNvPr id="9" name="文字方塊 8">
            <a:extLst>
              <a:ext uri="{FF2B5EF4-FFF2-40B4-BE49-F238E27FC236}">
                <a16:creationId xmlns:a16="http://schemas.microsoft.com/office/drawing/2014/main" id="{1B8A18DD-5071-90CD-7EE2-3BA209A2D1FE}"/>
              </a:ext>
            </a:extLst>
          </p:cNvPr>
          <p:cNvSpPr txBox="1"/>
          <p:nvPr/>
        </p:nvSpPr>
        <p:spPr>
          <a:xfrm>
            <a:off x="508460" y="566091"/>
            <a:ext cx="8635540" cy="4524315"/>
          </a:xfrm>
          <a:prstGeom prst="rect">
            <a:avLst/>
          </a:prstGeom>
          <a:noFill/>
        </p:spPr>
        <p:txBody>
          <a:bodyPr wrap="square" rtlCol="0">
            <a:spAutoFit/>
          </a:bodyPr>
          <a:lstStyle/>
          <a:p>
            <a:pPr marL="266700" indent="-266700">
              <a:buSzPct val="90000"/>
            </a:pPr>
            <a:r>
              <a:rPr lang="en-US" altLang="zh-TW" b="1" dirty="0">
                <a:solidFill>
                  <a:schemeClr val="accent5">
                    <a:lumMod val="75000"/>
                  </a:schemeClr>
                </a:solidFill>
                <a:latin typeface="Times New Roman" panose="02020603050405020304" pitchFamily="18" charset="0"/>
                <a:cs typeface="Times New Roman" panose="02020603050405020304" pitchFamily="18" charset="0"/>
              </a:rPr>
              <a:t>1.	Motivation: </a:t>
            </a:r>
          </a:p>
          <a:p>
            <a:pPr marL="266700" lvl="2">
              <a:buSzPct val="90000"/>
            </a:pPr>
            <a:r>
              <a:rPr lang="en-US" altLang="zh-TW" dirty="0"/>
              <a:t>1) The fundamental constraint of </a:t>
            </a:r>
            <a:r>
              <a:rPr lang="en-US" altLang="zh-TW" dirty="0">
                <a:solidFill>
                  <a:srgbClr val="FF0000"/>
                </a:solidFill>
              </a:rPr>
              <a:t>sequential computation:</a:t>
            </a:r>
          </a:p>
          <a:p>
            <a:pPr marL="808038" lvl="2" indent="-268288">
              <a:buSzPct val="90000"/>
            </a:pPr>
            <a:r>
              <a:rPr lang="en-US" altLang="zh-TW" dirty="0"/>
              <a:t>-</a:t>
            </a:r>
            <a:r>
              <a:rPr lang="en-US" altLang="zh-TW" dirty="0">
                <a:solidFill>
                  <a:srgbClr val="FF0000"/>
                </a:solidFill>
              </a:rPr>
              <a:t>   </a:t>
            </a:r>
            <a:r>
              <a:rPr lang="en-US" altLang="zh-TW" dirty="0"/>
              <a:t>Recurrent models typically factor computation along the symbol positions of the input and output sequences. </a:t>
            </a:r>
          </a:p>
          <a:p>
            <a:pPr marL="825500" lvl="2" indent="-285750">
              <a:buSzPct val="90000"/>
              <a:buFontTx/>
              <a:buChar char="-"/>
            </a:pPr>
            <a:r>
              <a:rPr lang="en-US" altLang="zh-TW" dirty="0"/>
              <a:t>Aligning the positions to steps in computation time, they generate a sequence of hidden states </a:t>
            </a:r>
            <a:r>
              <a:rPr lang="en-US" altLang="zh-TW" i="1" dirty="0" err="1"/>
              <a:t>h</a:t>
            </a:r>
            <a:r>
              <a:rPr lang="en-US" altLang="zh-TW" i="1" baseline="-25000" dirty="0" err="1"/>
              <a:t>t</a:t>
            </a:r>
            <a:r>
              <a:rPr lang="en-US" altLang="zh-TW" dirty="0"/>
              <a:t>, as a function of the previous hidden state </a:t>
            </a:r>
            <a:r>
              <a:rPr lang="en-US" altLang="zh-TW" i="1" dirty="0"/>
              <a:t>h</a:t>
            </a:r>
            <a:r>
              <a:rPr lang="en-US" altLang="zh-TW" i="1" baseline="-25000" dirty="0"/>
              <a:t>t−1</a:t>
            </a:r>
            <a:r>
              <a:rPr lang="en-US" altLang="zh-TW" baseline="-25000" dirty="0"/>
              <a:t> </a:t>
            </a:r>
            <a:r>
              <a:rPr lang="en-US" altLang="zh-TW" dirty="0"/>
              <a:t>and the input for position </a:t>
            </a:r>
            <a:r>
              <a:rPr lang="en-US" altLang="zh-TW" i="1" dirty="0"/>
              <a:t>t</a:t>
            </a:r>
            <a:r>
              <a:rPr lang="en-US" altLang="zh-TW" dirty="0"/>
              <a:t>. </a:t>
            </a:r>
          </a:p>
          <a:p>
            <a:pPr marL="825500" lvl="2" indent="-285750">
              <a:buSzPct val="90000"/>
              <a:buFontTx/>
              <a:buChar char="-"/>
            </a:pPr>
            <a:r>
              <a:rPr lang="en-US" altLang="zh-TW" dirty="0"/>
              <a:t>This inherently </a:t>
            </a:r>
            <a:r>
              <a:rPr lang="en-US" altLang="zh-TW" dirty="0">
                <a:solidFill>
                  <a:srgbClr val="00B0F0"/>
                </a:solidFill>
              </a:rPr>
              <a:t>sequential nature precludes parallelization within training examples</a:t>
            </a:r>
            <a:r>
              <a:rPr lang="en-US" altLang="zh-TW" dirty="0"/>
              <a:t>, which becomes critical at longer sequence lengths, as memory constraints limit batching across examples.</a:t>
            </a:r>
          </a:p>
          <a:p>
            <a:pPr marL="266700" lvl="2">
              <a:buSzPct val="90000"/>
            </a:pPr>
            <a:endParaRPr lang="en-US" altLang="zh-TW" dirty="0"/>
          </a:p>
          <a:p>
            <a:pPr marL="625475" lvl="2" indent="-358775">
              <a:buSzPct val="90000"/>
            </a:pPr>
            <a:r>
              <a:rPr lang="en-US" altLang="zh-TW" dirty="0">
                <a:solidFill>
                  <a:srgbClr val="FF0000"/>
                </a:solidFill>
              </a:rPr>
              <a:t>2) Attention mechanisms </a:t>
            </a:r>
            <a:r>
              <a:rPr lang="en-US" altLang="zh-TW" dirty="0"/>
              <a:t>are used in conjunction with a recurrent network:</a:t>
            </a:r>
          </a:p>
          <a:p>
            <a:pPr marL="808038" lvl="2" indent="-268288">
              <a:buSzPct val="90000"/>
            </a:pPr>
            <a:r>
              <a:rPr lang="en-US" altLang="zh-TW" dirty="0">
                <a:solidFill>
                  <a:srgbClr val="FF0000"/>
                </a:solidFill>
              </a:rPr>
              <a:t>-    </a:t>
            </a:r>
            <a:r>
              <a:rPr lang="en-US" altLang="zh-TW" dirty="0"/>
              <a:t>Attention mechanisms have become an integral part of compelling sequence modeling and transduction models in various tasks, </a:t>
            </a:r>
            <a:r>
              <a:rPr lang="en-US" altLang="zh-TW" dirty="0">
                <a:solidFill>
                  <a:srgbClr val="00B0F0"/>
                </a:solidFill>
              </a:rPr>
              <a:t>allowing modeling of dependencies without regard to their distance in the input or output sequences [2, 16]</a:t>
            </a:r>
            <a:r>
              <a:rPr lang="en-US" altLang="zh-TW" dirty="0"/>
              <a:t>. </a:t>
            </a:r>
            <a:endParaRPr lang="en-US" altLang="zh-TW"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6079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8" descr="Swin Transformer 详解- 吟风聆叶">
            <a:extLst>
              <a:ext uri="{FF2B5EF4-FFF2-40B4-BE49-F238E27FC236}">
                <a16:creationId xmlns:a16="http://schemas.microsoft.com/office/drawing/2014/main" id="{0FC9B518-17E5-7CCF-214B-C189E402A87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686" t="18932" r="24397" b="70535"/>
          <a:stretch/>
        </p:blipFill>
        <p:spPr bwMode="auto">
          <a:xfrm>
            <a:off x="4261377" y="4304848"/>
            <a:ext cx="373926" cy="35143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A905CFA6-1FD1-4AF8-B710-D31D90638341}"/>
              </a:ext>
            </a:extLst>
          </p:cNvPr>
          <p:cNvSpPr>
            <a:spLocks noGrp="1"/>
          </p:cNvSpPr>
          <p:nvPr>
            <p:ph type="title"/>
          </p:nvPr>
        </p:nvSpPr>
        <p:spPr>
          <a:xfrm>
            <a:off x="0" y="61399"/>
            <a:ext cx="9144000" cy="516583"/>
          </a:xfrm>
        </p:spPr>
        <p:txBody>
          <a:bodyPr>
            <a:noAutofit/>
          </a:bodyPr>
          <a:lstStyle/>
          <a:p>
            <a:r>
              <a:rPr lang="en-US" altLang="zh-TW" sz="2000" dirty="0"/>
              <a:t>1.2.4</a:t>
            </a:r>
            <a:r>
              <a:rPr lang="en-US" altLang="zh-CN" sz="2000" dirty="0"/>
              <a:t>-2</a:t>
            </a:r>
            <a:r>
              <a:rPr lang="en-US" altLang="zh-TW" sz="2000" dirty="0"/>
              <a:t> Patch Merging   -</a:t>
            </a:r>
            <a:r>
              <a:rPr lang="en-US" altLang="zh-TW" sz="2000" dirty="0" err="1"/>
              <a:t>Downsampling</a:t>
            </a:r>
            <a:r>
              <a:rPr lang="en-US" altLang="zh-TW" sz="2000" dirty="0"/>
              <a:t> and </a:t>
            </a:r>
            <a:br>
              <a:rPr lang="en-US" altLang="zh-TW" sz="2000" dirty="0"/>
            </a:br>
            <a:r>
              <a:rPr lang="en-US" altLang="zh-TW" sz="2000" dirty="0"/>
              <a:t>            Patch Expanding-</a:t>
            </a:r>
            <a:r>
              <a:rPr lang="en-US" altLang="zh-TW" sz="2000" dirty="0" err="1"/>
              <a:t>Upsampling</a:t>
            </a:r>
            <a:r>
              <a:rPr lang="en-US" altLang="zh-TW" sz="2000" dirty="0"/>
              <a:t> </a:t>
            </a:r>
            <a:r>
              <a:rPr lang="en-US" altLang="zh-TW" sz="2000" dirty="0">
                <a:solidFill>
                  <a:srgbClr val="FF0000"/>
                </a:solidFill>
              </a:rPr>
              <a:t>??</a:t>
            </a:r>
            <a:endParaRPr lang="zh-TW" altLang="en-US" sz="2000" dirty="0">
              <a:solidFill>
                <a:srgbClr val="FF0000"/>
              </a:solidFill>
            </a:endParaRPr>
          </a:p>
        </p:txBody>
      </p:sp>
      <p:sp>
        <p:nvSpPr>
          <p:cNvPr id="75" name="投影片編號版面配置區 15">
            <a:extLst>
              <a:ext uri="{FF2B5EF4-FFF2-40B4-BE49-F238E27FC236}">
                <a16:creationId xmlns:a16="http://schemas.microsoft.com/office/drawing/2014/main" id="{F170096B-41EF-0890-DED4-7A59B5F26632}"/>
              </a:ext>
            </a:extLst>
          </p:cNvPr>
          <p:cNvSpPr>
            <a:spLocks noGrp="1"/>
          </p:cNvSpPr>
          <p:nvPr>
            <p:ph type="sldNum" sz="quarter" idx="12"/>
          </p:nvPr>
        </p:nvSpPr>
        <p:spPr>
          <a:xfrm>
            <a:off x="7086600" y="6642340"/>
            <a:ext cx="2057400" cy="1970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74F36A1-D3E5-0323-25C4-E5911552C03B}"/>
              </a:ext>
            </a:extLst>
          </p:cNvPr>
          <p:cNvSpPr txBox="1"/>
          <p:nvPr/>
        </p:nvSpPr>
        <p:spPr>
          <a:xfrm>
            <a:off x="288775" y="767353"/>
            <a:ext cx="31917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 Patch Merging for Downsampling:</a:t>
            </a:r>
          </a:p>
        </p:txBody>
      </p:sp>
      <p:grpSp>
        <p:nvGrpSpPr>
          <p:cNvPr id="41" name="群組 40">
            <a:extLst>
              <a:ext uri="{FF2B5EF4-FFF2-40B4-BE49-F238E27FC236}">
                <a16:creationId xmlns:a16="http://schemas.microsoft.com/office/drawing/2014/main" id="{92494881-072F-5AA3-5EBC-3E1FC5DCDA07}"/>
              </a:ext>
            </a:extLst>
          </p:cNvPr>
          <p:cNvGrpSpPr/>
          <p:nvPr/>
        </p:nvGrpSpPr>
        <p:grpSpPr>
          <a:xfrm>
            <a:off x="1349489" y="980396"/>
            <a:ext cx="7228910" cy="1463530"/>
            <a:chOff x="-2778768" y="2394978"/>
            <a:chExt cx="7228910" cy="1463530"/>
          </a:xfrm>
        </p:grpSpPr>
        <p:pic>
          <p:nvPicPr>
            <p:cNvPr id="42" name="Picture 12" descr="Swin Transformer 详解- 吟风聆叶">
              <a:extLst>
                <a:ext uri="{FF2B5EF4-FFF2-40B4-BE49-F238E27FC236}">
                  <a16:creationId xmlns:a16="http://schemas.microsoft.com/office/drawing/2014/main" id="{CD63B175-6782-8091-979F-4BF14AAC003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670" t="62185" r="-1"/>
            <a:stretch/>
          </p:blipFill>
          <p:spPr bwMode="auto">
            <a:xfrm>
              <a:off x="1961585" y="2500126"/>
              <a:ext cx="1290887" cy="12548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Swin Transformer 详解- 吟风聆叶">
              <a:extLst>
                <a:ext uri="{FF2B5EF4-FFF2-40B4-BE49-F238E27FC236}">
                  <a16:creationId xmlns:a16="http://schemas.microsoft.com/office/drawing/2014/main" id="{59AAE588-FBD4-0564-A425-7813790C682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1250" t="67863" r="40735"/>
            <a:stretch/>
          </p:blipFill>
          <p:spPr bwMode="auto">
            <a:xfrm>
              <a:off x="3599227" y="2572421"/>
              <a:ext cx="850915" cy="107234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Swin Transformer 详解- 吟风聆叶">
              <a:extLst>
                <a:ext uri="{FF2B5EF4-FFF2-40B4-BE49-F238E27FC236}">
                  <a16:creationId xmlns:a16="http://schemas.microsoft.com/office/drawing/2014/main" id="{D2C8DCBE-829C-E730-9D2F-9AC3CACC13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r="71498" b="54745"/>
            <a:stretch/>
          </p:blipFill>
          <p:spPr bwMode="auto">
            <a:xfrm>
              <a:off x="-2778768" y="2606927"/>
              <a:ext cx="1037933" cy="116424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Swin Transformer 详解- 吟风聆叶">
              <a:extLst>
                <a:ext uri="{FF2B5EF4-FFF2-40B4-BE49-F238E27FC236}">
                  <a16:creationId xmlns:a16="http://schemas.microsoft.com/office/drawing/2014/main" id="{6A6FE8DF-7928-C264-F9C4-9E33937D38C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7686" b="56139"/>
            <a:stretch/>
          </p:blipFill>
          <p:spPr bwMode="auto">
            <a:xfrm>
              <a:off x="-28640" y="2394978"/>
              <a:ext cx="1526272" cy="146353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Swin Transformer 详解- 吟风聆叶">
              <a:extLst>
                <a:ext uri="{FF2B5EF4-FFF2-40B4-BE49-F238E27FC236}">
                  <a16:creationId xmlns:a16="http://schemas.microsoft.com/office/drawing/2014/main" id="{E8F4CCA0-0DA3-4C76-9E64-02EDF8B4187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686" t="18932" r="24397" b="70535"/>
            <a:stretch/>
          </p:blipFill>
          <p:spPr bwMode="auto">
            <a:xfrm>
              <a:off x="1509835" y="3016504"/>
              <a:ext cx="373926" cy="35143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Swin Transformer 详解- 吟风聆叶">
              <a:extLst>
                <a:ext uri="{FF2B5EF4-FFF2-40B4-BE49-F238E27FC236}">
                  <a16:creationId xmlns:a16="http://schemas.microsoft.com/office/drawing/2014/main" id="{AB56C58F-2627-8D05-0081-14ECA1A3E99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686" t="18932" r="24397" b="70535"/>
            <a:stretch/>
          </p:blipFill>
          <p:spPr bwMode="auto">
            <a:xfrm>
              <a:off x="3184316" y="3013336"/>
              <a:ext cx="373926" cy="35143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descr="Swin Transformer 详解- 吟风聆叶">
              <a:extLst>
                <a:ext uri="{FF2B5EF4-FFF2-40B4-BE49-F238E27FC236}">
                  <a16:creationId xmlns:a16="http://schemas.microsoft.com/office/drawing/2014/main" id="{6FAFE585-70FB-DB13-70B2-01941885661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6556" t="46646" b="49999"/>
            <a:stretch/>
          </p:blipFill>
          <p:spPr bwMode="auto">
            <a:xfrm>
              <a:off x="1438388" y="2862676"/>
              <a:ext cx="634992" cy="111938"/>
            </a:xfrm>
            <a:prstGeom prst="rect">
              <a:avLst/>
            </a:prstGeom>
            <a:noFill/>
            <a:extLst>
              <a:ext uri="{909E8E84-426E-40DD-AFC4-6F175D3DCCD1}">
                <a14:hiddenFill xmlns:a14="http://schemas.microsoft.com/office/drawing/2010/main">
                  <a:solidFill>
                    <a:srgbClr val="FFFFFF"/>
                  </a:solidFill>
                </a14:hiddenFill>
              </a:ext>
            </a:extLst>
          </p:spPr>
        </p:pic>
        <p:sp>
          <p:nvSpPr>
            <p:cNvPr id="49" name="文字方塊 48">
              <a:extLst>
                <a:ext uri="{FF2B5EF4-FFF2-40B4-BE49-F238E27FC236}">
                  <a16:creationId xmlns:a16="http://schemas.microsoft.com/office/drawing/2014/main" id="{C487E5C6-50CF-FA95-9F28-7FADE89F8E9C}"/>
                </a:ext>
              </a:extLst>
            </p:cNvPr>
            <p:cNvSpPr txBox="1"/>
            <p:nvPr/>
          </p:nvSpPr>
          <p:spPr>
            <a:xfrm>
              <a:off x="-1860411" y="2747397"/>
              <a:ext cx="82035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Rearrange</a:t>
              </a:r>
            </a:p>
          </p:txBody>
        </p:sp>
        <p:pic>
          <p:nvPicPr>
            <p:cNvPr id="50" name="Picture 6" descr="Swin Transformer 详解- 吟风聆叶">
              <a:extLst>
                <a:ext uri="{FF2B5EF4-FFF2-40B4-BE49-F238E27FC236}">
                  <a16:creationId xmlns:a16="http://schemas.microsoft.com/office/drawing/2014/main" id="{B0D63CFF-A57C-5B86-751F-0C1FC1C2808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6797" r="33812" b="54745"/>
            <a:stretch/>
          </p:blipFill>
          <p:spPr bwMode="auto">
            <a:xfrm>
              <a:off x="-1151353" y="2590677"/>
              <a:ext cx="1070293" cy="116424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Swin Transformer 详解- 吟风聆叶">
              <a:extLst>
                <a:ext uri="{FF2B5EF4-FFF2-40B4-BE49-F238E27FC236}">
                  <a16:creationId xmlns:a16="http://schemas.microsoft.com/office/drawing/2014/main" id="{C7BA000E-D1E7-CB5C-FA12-DCB1C89AE7B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7686" t="18932" r="24397" b="70535"/>
            <a:stretch/>
          </p:blipFill>
          <p:spPr bwMode="auto">
            <a:xfrm>
              <a:off x="-1699447" y="3060700"/>
              <a:ext cx="513271" cy="351433"/>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文字方塊 57">
            <a:extLst>
              <a:ext uri="{FF2B5EF4-FFF2-40B4-BE49-F238E27FC236}">
                <a16:creationId xmlns:a16="http://schemas.microsoft.com/office/drawing/2014/main" id="{FD4538D4-5A49-A953-A63E-010DBA5C4D98}"/>
              </a:ext>
            </a:extLst>
          </p:cNvPr>
          <p:cNvSpPr txBox="1"/>
          <p:nvPr/>
        </p:nvSpPr>
        <p:spPr>
          <a:xfrm>
            <a:off x="7061548" y="535816"/>
            <a:ext cx="152627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Channel-wise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Linear 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a:t>
            </a:r>
            <a:r>
              <a:rPr kumimoji="0" lang="en-US" altLang="zh-CN" sz="12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1x1x4c)x2filters</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70" name="文字方塊 69">
            <a:extLst>
              <a:ext uri="{FF2B5EF4-FFF2-40B4-BE49-F238E27FC236}">
                <a16:creationId xmlns:a16="http://schemas.microsoft.com/office/drawing/2014/main" id="{E1A1772C-6265-F571-61BB-CB27FE687035}"/>
              </a:ext>
            </a:extLst>
          </p:cNvPr>
          <p:cNvSpPr txBox="1"/>
          <p:nvPr/>
        </p:nvSpPr>
        <p:spPr>
          <a:xfrm>
            <a:off x="4043000" y="1388894"/>
            <a:ext cx="472347" cy="16483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群組 5">
            <a:extLst>
              <a:ext uri="{FF2B5EF4-FFF2-40B4-BE49-F238E27FC236}">
                <a16:creationId xmlns:a16="http://schemas.microsoft.com/office/drawing/2014/main" id="{496F173A-5A7C-9707-D654-671D2A0C0208}"/>
              </a:ext>
            </a:extLst>
          </p:cNvPr>
          <p:cNvGrpSpPr/>
          <p:nvPr/>
        </p:nvGrpSpPr>
        <p:grpSpPr>
          <a:xfrm>
            <a:off x="1665653" y="4152302"/>
            <a:ext cx="842789" cy="805571"/>
            <a:chOff x="1313068" y="4605417"/>
            <a:chExt cx="842789" cy="805571"/>
          </a:xfrm>
        </p:grpSpPr>
        <p:grpSp>
          <p:nvGrpSpPr>
            <p:cNvPr id="5" name="群組 4">
              <a:extLst>
                <a:ext uri="{FF2B5EF4-FFF2-40B4-BE49-F238E27FC236}">
                  <a16:creationId xmlns:a16="http://schemas.microsoft.com/office/drawing/2014/main" id="{6D172C0A-46A2-3801-4CBE-B092CBCE20DA}"/>
                </a:ext>
              </a:extLst>
            </p:cNvPr>
            <p:cNvGrpSpPr/>
            <p:nvPr/>
          </p:nvGrpSpPr>
          <p:grpSpPr>
            <a:xfrm>
              <a:off x="1467021" y="4605417"/>
              <a:ext cx="688836" cy="693483"/>
              <a:chOff x="8381833" y="2021681"/>
              <a:chExt cx="688836" cy="693483"/>
            </a:xfrm>
          </p:grpSpPr>
          <p:sp>
            <p:nvSpPr>
              <p:cNvPr id="4" name="矩形 3">
                <a:extLst>
                  <a:ext uri="{FF2B5EF4-FFF2-40B4-BE49-F238E27FC236}">
                    <a16:creationId xmlns:a16="http://schemas.microsoft.com/office/drawing/2014/main" id="{1ABE000E-F86B-D489-3836-F20277AD27D9}"/>
                  </a:ext>
                </a:extLst>
              </p:cNvPr>
              <p:cNvSpPr/>
              <p:nvPr/>
            </p:nvSpPr>
            <p:spPr>
              <a:xfrm>
                <a:off x="8384170" y="2021681"/>
                <a:ext cx="342081" cy="346696"/>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矩形 73">
                <a:extLst>
                  <a:ext uri="{FF2B5EF4-FFF2-40B4-BE49-F238E27FC236}">
                    <a16:creationId xmlns:a16="http://schemas.microsoft.com/office/drawing/2014/main" id="{28967483-30AB-E06A-315C-75E4C0605EF3}"/>
                  </a:ext>
                </a:extLst>
              </p:cNvPr>
              <p:cNvSpPr/>
              <p:nvPr/>
            </p:nvSpPr>
            <p:spPr>
              <a:xfrm>
                <a:off x="8381833" y="2368468"/>
                <a:ext cx="342081" cy="346696"/>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矩形 75">
                <a:extLst>
                  <a:ext uri="{FF2B5EF4-FFF2-40B4-BE49-F238E27FC236}">
                    <a16:creationId xmlns:a16="http://schemas.microsoft.com/office/drawing/2014/main" id="{81583B29-D11B-7B86-4B70-8E9A72248532}"/>
                  </a:ext>
                </a:extLst>
              </p:cNvPr>
              <p:cNvSpPr/>
              <p:nvPr/>
            </p:nvSpPr>
            <p:spPr>
              <a:xfrm>
                <a:off x="8728587" y="2368468"/>
                <a:ext cx="342081" cy="346696"/>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矩形 76">
                <a:extLst>
                  <a:ext uri="{FF2B5EF4-FFF2-40B4-BE49-F238E27FC236}">
                    <a16:creationId xmlns:a16="http://schemas.microsoft.com/office/drawing/2014/main" id="{B54E9307-7635-3B6D-0092-87845D874D96}"/>
                  </a:ext>
                </a:extLst>
              </p:cNvPr>
              <p:cNvSpPr/>
              <p:nvPr/>
            </p:nvSpPr>
            <p:spPr>
              <a:xfrm>
                <a:off x="8728588" y="2021681"/>
                <a:ext cx="342081" cy="346696"/>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8" name="群組 77">
              <a:extLst>
                <a:ext uri="{FF2B5EF4-FFF2-40B4-BE49-F238E27FC236}">
                  <a16:creationId xmlns:a16="http://schemas.microsoft.com/office/drawing/2014/main" id="{23F953B8-9880-82D5-6FDA-E488EAAE340F}"/>
                </a:ext>
              </a:extLst>
            </p:cNvPr>
            <p:cNvGrpSpPr/>
            <p:nvPr/>
          </p:nvGrpSpPr>
          <p:grpSpPr>
            <a:xfrm>
              <a:off x="1313068" y="4717505"/>
              <a:ext cx="688836" cy="693483"/>
              <a:chOff x="8381833" y="2021681"/>
              <a:chExt cx="688836" cy="693483"/>
            </a:xfrm>
            <a:solidFill>
              <a:srgbClr val="7030A0"/>
            </a:solidFill>
          </p:grpSpPr>
          <p:sp>
            <p:nvSpPr>
              <p:cNvPr id="79" name="矩形 78">
                <a:extLst>
                  <a:ext uri="{FF2B5EF4-FFF2-40B4-BE49-F238E27FC236}">
                    <a16:creationId xmlns:a16="http://schemas.microsoft.com/office/drawing/2014/main" id="{62FFB0AA-F8CE-637E-0F45-8894DBE1B3D8}"/>
                  </a:ext>
                </a:extLst>
              </p:cNvPr>
              <p:cNvSpPr/>
              <p:nvPr/>
            </p:nvSpPr>
            <p:spPr>
              <a:xfrm>
                <a:off x="8384170" y="2021681"/>
                <a:ext cx="342081" cy="34669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矩形 79">
                <a:extLst>
                  <a:ext uri="{FF2B5EF4-FFF2-40B4-BE49-F238E27FC236}">
                    <a16:creationId xmlns:a16="http://schemas.microsoft.com/office/drawing/2014/main" id="{7B16B097-7626-AE9D-7A42-0B58DDF567B5}"/>
                  </a:ext>
                </a:extLst>
              </p:cNvPr>
              <p:cNvSpPr/>
              <p:nvPr/>
            </p:nvSpPr>
            <p:spPr>
              <a:xfrm>
                <a:off x="8381833" y="2368468"/>
                <a:ext cx="342081" cy="34669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矩形 80">
                <a:extLst>
                  <a:ext uri="{FF2B5EF4-FFF2-40B4-BE49-F238E27FC236}">
                    <a16:creationId xmlns:a16="http://schemas.microsoft.com/office/drawing/2014/main" id="{0E2A217A-C3DE-1E21-7FA4-0325BF8DC23B}"/>
                  </a:ext>
                </a:extLst>
              </p:cNvPr>
              <p:cNvSpPr/>
              <p:nvPr/>
            </p:nvSpPr>
            <p:spPr>
              <a:xfrm>
                <a:off x="8728587" y="2368468"/>
                <a:ext cx="342081" cy="34669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矩形 81">
                <a:extLst>
                  <a:ext uri="{FF2B5EF4-FFF2-40B4-BE49-F238E27FC236}">
                    <a16:creationId xmlns:a16="http://schemas.microsoft.com/office/drawing/2014/main" id="{99F065F4-C61A-2CA3-3974-12F8B0B1D019}"/>
                  </a:ext>
                </a:extLst>
              </p:cNvPr>
              <p:cNvSpPr/>
              <p:nvPr/>
            </p:nvSpPr>
            <p:spPr>
              <a:xfrm>
                <a:off x="8728588" y="2021681"/>
                <a:ext cx="342081" cy="34669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83" name="Picture 8" descr="Swin Transformer 详解- 吟风聆叶">
            <a:extLst>
              <a:ext uri="{FF2B5EF4-FFF2-40B4-BE49-F238E27FC236}">
                <a16:creationId xmlns:a16="http://schemas.microsoft.com/office/drawing/2014/main" id="{13424110-5CE5-E0C7-2BA1-C1AC8C7A51D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7686" b="56139"/>
          <a:stretch/>
        </p:blipFill>
        <p:spPr bwMode="auto">
          <a:xfrm>
            <a:off x="2715255" y="3689278"/>
            <a:ext cx="1526272" cy="1463530"/>
          </a:xfrm>
          <a:prstGeom prst="rect">
            <a:avLst/>
          </a:prstGeom>
          <a:noFill/>
          <a:extLst>
            <a:ext uri="{909E8E84-426E-40DD-AFC4-6F175D3DCCD1}">
              <a14:hiddenFill xmlns:a14="http://schemas.microsoft.com/office/drawing/2010/main">
                <a:solidFill>
                  <a:srgbClr val="FFFFFF"/>
                </a:solidFill>
              </a14:hiddenFill>
            </a:ext>
          </a:extLst>
        </p:spPr>
      </p:pic>
      <p:sp>
        <p:nvSpPr>
          <p:cNvPr id="84" name="文字方塊 83">
            <a:extLst>
              <a:ext uri="{FF2B5EF4-FFF2-40B4-BE49-F238E27FC236}">
                <a16:creationId xmlns:a16="http://schemas.microsoft.com/office/drawing/2014/main" id="{5A72CBE9-5932-CDE1-0DDD-D0B12828AC47}"/>
              </a:ext>
            </a:extLst>
          </p:cNvPr>
          <p:cNvSpPr txBox="1"/>
          <p:nvPr/>
        </p:nvSpPr>
        <p:spPr>
          <a:xfrm>
            <a:off x="2596201" y="4069883"/>
            <a:ext cx="472347" cy="16483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文字方塊 84">
            <a:extLst>
              <a:ext uri="{FF2B5EF4-FFF2-40B4-BE49-F238E27FC236}">
                <a16:creationId xmlns:a16="http://schemas.microsoft.com/office/drawing/2014/main" id="{C47E634D-E5BD-7CEE-D573-5F1AF493F7A7}"/>
              </a:ext>
            </a:extLst>
          </p:cNvPr>
          <p:cNvSpPr txBox="1"/>
          <p:nvPr/>
        </p:nvSpPr>
        <p:spPr>
          <a:xfrm>
            <a:off x="3960691" y="1171872"/>
            <a:ext cx="7234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Calibri" panose="020F0502020204030204"/>
                <a:ea typeface="+mn-ea"/>
                <a:cs typeface="+mn-cs"/>
              </a:rPr>
              <a:t>Reshape 1D</a:t>
            </a:r>
            <a:r>
              <a:rPr kumimoji="0" lang="en-US" sz="1200" b="0" i="0" u="none" strike="noStrike" kern="1200" cap="none" spc="0" normalizeH="0" baseline="0" noProof="0" dirty="0">
                <a:ln>
                  <a:noFill/>
                </a:ln>
                <a:solidFill>
                  <a:srgbClr val="00B0F0"/>
                </a:solidFill>
                <a:effectLst/>
                <a:uLnTx/>
                <a:uFillTx/>
                <a:latin typeface="Calibri" panose="020F0502020204030204"/>
                <a:ea typeface="+mn-ea"/>
                <a:cs typeface="+mn-cs"/>
                <a:sym typeface="Wingdings" panose="05000000000000000000" pitchFamily="2" charset="2"/>
              </a:rPr>
              <a:t>4D</a:t>
            </a:r>
            <a:endParaRPr kumimoji="0" lang="en-US" sz="12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pic>
        <p:nvPicPr>
          <p:cNvPr id="89" name="Picture 6" descr="Swin Transformer 详解- 吟风聆叶">
            <a:extLst>
              <a:ext uri="{FF2B5EF4-FFF2-40B4-BE49-F238E27FC236}">
                <a16:creationId xmlns:a16="http://schemas.microsoft.com/office/drawing/2014/main" id="{F3D205EB-33E2-5843-8F97-DBB7BCA9046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6797" r="33812" b="54745"/>
          <a:stretch/>
        </p:blipFill>
        <p:spPr bwMode="auto">
          <a:xfrm>
            <a:off x="4737308" y="3823708"/>
            <a:ext cx="1070293" cy="116424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Swin Transformer 详解- 吟风聆叶">
            <a:extLst>
              <a:ext uri="{FF2B5EF4-FFF2-40B4-BE49-F238E27FC236}">
                <a16:creationId xmlns:a16="http://schemas.microsoft.com/office/drawing/2014/main" id="{E0D693A4-691F-AF31-F1F2-F549CBA628F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r="71498" b="54745"/>
          <a:stretch/>
        </p:blipFill>
        <p:spPr bwMode="auto">
          <a:xfrm>
            <a:off x="6436251" y="3838918"/>
            <a:ext cx="1037933" cy="1164249"/>
          </a:xfrm>
          <a:prstGeom prst="rect">
            <a:avLst/>
          </a:prstGeom>
          <a:noFill/>
          <a:extLst>
            <a:ext uri="{909E8E84-426E-40DD-AFC4-6F175D3DCCD1}">
              <a14:hiddenFill xmlns:a14="http://schemas.microsoft.com/office/drawing/2010/main">
                <a:solidFill>
                  <a:srgbClr val="FFFFFF"/>
                </a:solidFill>
              </a14:hiddenFill>
            </a:ext>
          </a:extLst>
        </p:spPr>
      </p:pic>
      <p:sp>
        <p:nvSpPr>
          <p:cNvPr id="93" name="文字方塊 92">
            <a:extLst>
              <a:ext uri="{FF2B5EF4-FFF2-40B4-BE49-F238E27FC236}">
                <a16:creationId xmlns:a16="http://schemas.microsoft.com/office/drawing/2014/main" id="{143C4C61-4126-0ADB-326A-10A1152D491D}"/>
              </a:ext>
            </a:extLst>
          </p:cNvPr>
          <p:cNvSpPr txBox="1"/>
          <p:nvPr/>
        </p:nvSpPr>
        <p:spPr>
          <a:xfrm>
            <a:off x="4125556" y="3844792"/>
            <a:ext cx="7234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Calibri" panose="020F0502020204030204"/>
                <a:ea typeface="+mn-ea"/>
                <a:cs typeface="+mn-cs"/>
              </a:rPr>
              <a:t>Reshape 4D</a:t>
            </a:r>
            <a:r>
              <a:rPr kumimoji="0" lang="en-US" sz="1200" b="0" i="0" u="none" strike="noStrike" kern="1200" cap="none" spc="0" normalizeH="0" baseline="0" noProof="0" dirty="0">
                <a:ln>
                  <a:noFill/>
                </a:ln>
                <a:solidFill>
                  <a:srgbClr val="00B0F0"/>
                </a:solidFill>
                <a:effectLst/>
                <a:uLnTx/>
                <a:uFillTx/>
                <a:latin typeface="Calibri" panose="020F0502020204030204"/>
                <a:ea typeface="+mn-ea"/>
                <a:cs typeface="+mn-cs"/>
                <a:sym typeface="Wingdings" panose="05000000000000000000" pitchFamily="2" charset="2"/>
              </a:rPr>
              <a:t>1D</a:t>
            </a:r>
            <a:endParaRPr kumimoji="0" lang="en-US" sz="12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96" name="文字方塊 95">
            <a:extLst>
              <a:ext uri="{FF2B5EF4-FFF2-40B4-BE49-F238E27FC236}">
                <a16:creationId xmlns:a16="http://schemas.microsoft.com/office/drawing/2014/main" id="{5E49AD8B-0756-15DB-D3FD-C8EC7E1EF360}"/>
              </a:ext>
            </a:extLst>
          </p:cNvPr>
          <p:cNvSpPr txBox="1"/>
          <p:nvPr/>
        </p:nvSpPr>
        <p:spPr>
          <a:xfrm>
            <a:off x="2183447" y="3519609"/>
            <a:ext cx="131612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Channel-wise Linear Transform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FF0000"/>
                </a:solidFill>
                <a:latin typeface="Calibri" panose="020F0502020204030204"/>
                <a:ea typeface="宋体" panose="02010600030101010101" pitchFamily="2" charset="-122"/>
              </a:rPr>
              <a:t>(1x1x2c)x4filters</a:t>
            </a:r>
            <a:endParaRPr kumimoji="0" lang="en-US" altLang="zh-CN" sz="12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p:txBody>
      </p:sp>
      <p:pic>
        <p:nvPicPr>
          <p:cNvPr id="97" name="Picture 8" descr="Swin Transformer 详解- 吟风聆叶">
            <a:extLst>
              <a:ext uri="{FF2B5EF4-FFF2-40B4-BE49-F238E27FC236}">
                <a16:creationId xmlns:a16="http://schemas.microsoft.com/office/drawing/2014/main" id="{611FEDBD-5AAE-4291-F3D7-F6096A7011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686" t="18932" r="24397" b="70535"/>
          <a:stretch/>
        </p:blipFill>
        <p:spPr bwMode="auto">
          <a:xfrm>
            <a:off x="5872706" y="4315161"/>
            <a:ext cx="373926" cy="35143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4" descr="Swin Transformer 详解- 吟风聆叶">
            <a:extLst>
              <a:ext uri="{FF2B5EF4-FFF2-40B4-BE49-F238E27FC236}">
                <a16:creationId xmlns:a16="http://schemas.microsoft.com/office/drawing/2014/main" id="{D771D0A1-0409-FDA0-439B-C5390EDD6FDD}"/>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6556" t="46646" b="49999"/>
          <a:stretch/>
        </p:blipFill>
        <p:spPr bwMode="auto">
          <a:xfrm>
            <a:off x="5711750" y="3301957"/>
            <a:ext cx="1166157" cy="2967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A29A0BC4-0DCE-F293-0C77-EA4BE62B596C}"/>
                  </a:ext>
                </a:extLst>
              </p:cNvPr>
              <p:cNvSpPr txBox="1"/>
              <p:nvPr/>
            </p:nvSpPr>
            <p:spPr>
              <a:xfrm>
                <a:off x="1428656" y="4979196"/>
                <a:ext cx="1026178" cy="3985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rgbClr val="C00000"/>
                    </a:solidFill>
                    <a:effectLst/>
                    <a:uLnTx/>
                    <a:uFillTx/>
                    <a:ea typeface="+mn-ea"/>
                    <a:cs typeface="+mn-cs"/>
                  </a:rPr>
                  <a:t>(</a:t>
                </a:r>
                <a14:m>
                  <m:oMath xmlns:m="http://schemas.openxmlformats.org/officeDocument/2006/math">
                    <m:f>
                      <m:fPr>
                        <m:ctrlP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𝐻</m:t>
                        </m:r>
                      </m:num>
                      <m:den>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8</m:t>
                        </m:r>
                      </m:den>
                    </m:f>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𝑥</m:t>
                    </m:r>
                    <m:f>
                      <m:fPr>
                        <m:ctrlP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𝑊</m:t>
                        </m:r>
                      </m:num>
                      <m:den>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8</m:t>
                        </m:r>
                      </m:den>
                    </m:f>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 </m:t>
                    </m:r>
                    <m:r>
                      <a:rPr kumimoji="0" lang="en-US" sz="1400" b="0" i="0"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2</m:t>
                    </m:r>
                    <m:r>
                      <m:rPr>
                        <m:sty m:val="p"/>
                      </m:rPr>
                      <a:rPr kumimoji="0" lang="en-US" sz="1400" b="0" i="0"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c</m:t>
                    </m:r>
                  </m:oMath>
                </a14:m>
                <a:endPar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mc:Choice>
        <mc:Fallback xmlns="">
          <p:sp>
            <p:nvSpPr>
              <p:cNvPr id="100" name="文字方塊 99">
                <a:extLst>
                  <a:ext uri="{FF2B5EF4-FFF2-40B4-BE49-F238E27FC236}">
                    <a16:creationId xmlns:a16="http://schemas.microsoft.com/office/drawing/2014/main" id="{A29A0BC4-0DCE-F293-0C77-EA4BE62B596C}"/>
                  </a:ext>
                </a:extLst>
              </p:cNvPr>
              <p:cNvSpPr txBox="1">
                <a:spLocks noRot="1" noChangeAspect="1" noMove="1" noResize="1" noEditPoints="1" noAdjustHandles="1" noChangeArrowheads="1" noChangeShapeType="1" noTextEdit="1"/>
              </p:cNvSpPr>
              <p:nvPr/>
            </p:nvSpPr>
            <p:spPr>
              <a:xfrm>
                <a:off x="1428656" y="4979196"/>
                <a:ext cx="1026178" cy="398571"/>
              </a:xfrm>
              <a:prstGeom prst="rect">
                <a:avLst/>
              </a:prstGeom>
              <a:blipFill>
                <a:blip r:embed="rId10"/>
                <a:stretch>
                  <a:fillRect l="-1775" b="-46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DAB50083-EB3B-CBDE-8631-21B4172E3F2F}"/>
                  </a:ext>
                </a:extLst>
              </p:cNvPr>
              <p:cNvSpPr txBox="1"/>
              <p:nvPr/>
            </p:nvSpPr>
            <p:spPr>
              <a:xfrm>
                <a:off x="2952139" y="4982801"/>
                <a:ext cx="1361142" cy="3985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prstClr val="black"/>
                    </a:solidFill>
                    <a:effectLst/>
                    <a:uLnTx/>
                    <a:uFillTx/>
                    <a:ea typeface="+mn-ea"/>
                    <a:cs typeface="+mn-cs"/>
                  </a:rPr>
                  <a:t>(</a:t>
                </a:r>
                <a14:m>
                  <m:oMath xmlns:m="http://schemas.openxmlformats.org/officeDocument/2006/math">
                    <m:f>
                      <m:fPr>
                        <m:ctrlP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𝐻</m:t>
                        </m:r>
                      </m:num>
                      <m:den>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8</m:t>
                        </m:r>
                      </m:den>
                    </m:f>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f>
                      <m:fPr>
                        <m:ctrlP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𝑊</m:t>
                        </m:r>
                      </m:num>
                      <m:den>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8</m:t>
                        </m:r>
                      </m:den>
                    </m:f>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d>
                      <m:dPr>
                        <m:ctrlP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r>
                          <a:rPr kumimoji="0" lang="en-US" sz="1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r>
                          <m:rPr>
                            <m:sty m:val="p"/>
                          </m:rPr>
                          <a:rPr kumimoji="0" lang="en-US" sz="1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x</m:t>
                        </m:r>
                        <m:r>
                          <a:rPr kumimoji="0" lang="en-US" sz="1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e>
                    </m:d>
                    <m:r>
                      <m:rPr>
                        <m:sty m:val="p"/>
                      </m:rPr>
                      <a:rPr kumimoji="0" lang="en-US" sz="1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c</m:t>
                    </m:r>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1" name="文字方塊 100">
                <a:extLst>
                  <a:ext uri="{FF2B5EF4-FFF2-40B4-BE49-F238E27FC236}">
                    <a16:creationId xmlns:a16="http://schemas.microsoft.com/office/drawing/2014/main" id="{DAB50083-EB3B-CBDE-8631-21B4172E3F2F}"/>
                  </a:ext>
                </a:extLst>
              </p:cNvPr>
              <p:cNvSpPr txBox="1">
                <a:spLocks noRot="1" noChangeAspect="1" noMove="1" noResize="1" noEditPoints="1" noAdjustHandles="1" noChangeArrowheads="1" noChangeShapeType="1" noTextEdit="1"/>
              </p:cNvSpPr>
              <p:nvPr/>
            </p:nvSpPr>
            <p:spPr>
              <a:xfrm>
                <a:off x="2952139" y="4982801"/>
                <a:ext cx="1361142" cy="398571"/>
              </a:xfrm>
              <a:prstGeom prst="rect">
                <a:avLst/>
              </a:prstGeom>
              <a:blipFill>
                <a:blip r:embed="rId11"/>
                <a:stretch>
                  <a:fillRect l="-1339" b="-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0F815459-8C86-9B5B-8026-8A0B5AE373E1}"/>
                  </a:ext>
                </a:extLst>
              </p:cNvPr>
              <p:cNvSpPr txBox="1"/>
              <p:nvPr/>
            </p:nvSpPr>
            <p:spPr>
              <a:xfrm>
                <a:off x="4867634" y="4979196"/>
                <a:ext cx="1026883" cy="436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𝐻</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𝑊</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c</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2" name="文字方塊 101">
                <a:extLst>
                  <a:ext uri="{FF2B5EF4-FFF2-40B4-BE49-F238E27FC236}">
                    <a16:creationId xmlns:a16="http://schemas.microsoft.com/office/drawing/2014/main" id="{0F815459-8C86-9B5B-8026-8A0B5AE373E1}"/>
                  </a:ext>
                </a:extLst>
              </p:cNvPr>
              <p:cNvSpPr txBox="1">
                <a:spLocks noRot="1" noChangeAspect="1" noMove="1" noResize="1" noEditPoints="1" noAdjustHandles="1" noChangeArrowheads="1" noChangeShapeType="1" noTextEdit="1"/>
              </p:cNvSpPr>
              <p:nvPr/>
            </p:nvSpPr>
            <p:spPr>
              <a:xfrm>
                <a:off x="4867634" y="4979196"/>
                <a:ext cx="1026883" cy="436851"/>
              </a:xfrm>
              <a:prstGeom prst="rect">
                <a:avLst/>
              </a:prstGeom>
              <a:blipFill>
                <a:blip r:embed="rId12"/>
                <a:stretch>
                  <a:fillRect b="-14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7C885A58-5C9D-D9CA-A072-65D5992E25EA}"/>
                  </a:ext>
                </a:extLst>
              </p:cNvPr>
              <p:cNvSpPr txBox="1"/>
              <p:nvPr/>
            </p:nvSpPr>
            <p:spPr>
              <a:xfrm>
                <a:off x="6491821" y="4996789"/>
                <a:ext cx="926792" cy="3970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rgbClr val="C00000"/>
                    </a:solidFill>
                    <a:effectLst/>
                    <a:uLnTx/>
                    <a:uFillTx/>
                    <a:ea typeface="+mn-ea"/>
                    <a:cs typeface="+mn-cs"/>
                  </a:rPr>
                  <a:t>(</a:t>
                </a:r>
                <a14:m>
                  <m:oMath xmlns:m="http://schemas.openxmlformats.org/officeDocument/2006/math">
                    <m:f>
                      <m:fPr>
                        <m:ctrlP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𝐻</m:t>
                        </m:r>
                      </m:num>
                      <m:den>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4</m:t>
                        </m:r>
                      </m:den>
                    </m:f>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𝑥</m:t>
                    </m:r>
                    <m:f>
                      <m:fPr>
                        <m:ctrlP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𝑊</m:t>
                        </m:r>
                      </m:num>
                      <m:den>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4</m:t>
                        </m:r>
                      </m:den>
                    </m:f>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 </m:t>
                    </m:r>
                    <m:r>
                      <m:rPr>
                        <m:sty m:val="p"/>
                      </m:rPr>
                      <a:rPr kumimoji="0" lang="en-US" sz="1400" b="0" i="0"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c</m:t>
                    </m:r>
                  </m:oMath>
                </a14:m>
                <a:endPar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mc:Choice>
        <mc:Fallback xmlns="">
          <p:sp>
            <p:nvSpPr>
              <p:cNvPr id="103" name="文字方塊 102">
                <a:extLst>
                  <a:ext uri="{FF2B5EF4-FFF2-40B4-BE49-F238E27FC236}">
                    <a16:creationId xmlns:a16="http://schemas.microsoft.com/office/drawing/2014/main" id="{7C885A58-5C9D-D9CA-A072-65D5992E25EA}"/>
                  </a:ext>
                </a:extLst>
              </p:cNvPr>
              <p:cNvSpPr txBox="1">
                <a:spLocks noRot="1" noChangeAspect="1" noMove="1" noResize="1" noEditPoints="1" noAdjustHandles="1" noChangeArrowheads="1" noChangeShapeType="1" noTextEdit="1"/>
              </p:cNvSpPr>
              <p:nvPr/>
            </p:nvSpPr>
            <p:spPr>
              <a:xfrm>
                <a:off x="6491821" y="4996789"/>
                <a:ext cx="926792" cy="397096"/>
              </a:xfrm>
              <a:prstGeom prst="rect">
                <a:avLst/>
              </a:prstGeom>
              <a:blipFill>
                <a:blip r:embed="rId13"/>
                <a:stretch>
                  <a:fillRect l="-1974" b="-4615"/>
                </a:stretch>
              </a:blipFill>
            </p:spPr>
            <p:txBody>
              <a:bodyPr/>
              <a:lstStyle/>
              <a:p>
                <a:r>
                  <a:rPr lang="zh-TW" altLang="en-US">
                    <a:noFill/>
                  </a:rPr>
                  <a:t> </a:t>
                </a:r>
              </a:p>
            </p:txBody>
          </p:sp>
        </mc:Fallback>
      </mc:AlternateContent>
      <p:sp>
        <p:nvSpPr>
          <p:cNvPr id="54" name="文字方塊 53">
            <a:extLst>
              <a:ext uri="{FF2B5EF4-FFF2-40B4-BE49-F238E27FC236}">
                <a16:creationId xmlns:a16="http://schemas.microsoft.com/office/drawing/2014/main" id="{8F9B5F26-8C5B-6087-60C1-22C5EE9A395A}"/>
              </a:ext>
            </a:extLst>
          </p:cNvPr>
          <p:cNvSpPr txBox="1"/>
          <p:nvPr/>
        </p:nvSpPr>
        <p:spPr>
          <a:xfrm>
            <a:off x="253857" y="6006758"/>
            <a:ext cx="8299017" cy="738664"/>
          </a:xfrm>
          <a:prstGeom prst="rect">
            <a:avLst/>
          </a:prstGeom>
          <a:solidFill>
            <a:schemeClr val="bg1"/>
          </a:solidFill>
        </p:spPr>
        <p:txBody>
          <a:bodyPr wrap="square">
            <a:spAutoFit/>
          </a:bodyPr>
          <a:lstStyle/>
          <a:p>
            <a:pPr marL="508000" marR="0" lvl="0" indent="-50800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邦尉：</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Channel-wise Linear </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是等價于 </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1x1xC convolution </a:t>
            </a:r>
            <a:r>
              <a:rPr kumimoji="0" lang="en-US" altLang="zh-CN" sz="14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a:t>
            </a:r>
          </a:p>
          <a:p>
            <a:pPr marL="50800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Ex: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Patch Merging) </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Channel-wise Linear == (1x1x</a:t>
            </a:r>
            <a:r>
              <a:rPr lang="en-US" altLang="zh-CN" sz="1400" dirty="0">
                <a:solidFill>
                  <a:prstClr val="black"/>
                </a:solidFill>
                <a:latin typeface="Calibri" panose="020F0502020204030204"/>
                <a:ea typeface="宋体" panose="02010600030101010101" pitchFamily="2" charset="-122"/>
              </a:rPr>
              <a:t>4</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C)x</a:t>
            </a:r>
            <a:r>
              <a:rPr lang="en-US" altLang="zh-CN" sz="1400" dirty="0">
                <a:solidFill>
                  <a:prstClr val="black"/>
                </a:solidFill>
                <a:latin typeface="Calibri" panose="020F0502020204030204"/>
                <a:ea typeface="宋体" panose="02010600030101010101" pitchFamily="2" charset="-122"/>
              </a:rPr>
              <a:t>2</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 filters</a:t>
            </a:r>
          </a:p>
          <a:p>
            <a:pPr marL="508000" marR="0" lvl="0" indent="231775"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Patch Expanding) </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Channel-wise Linear == (1x1x</a:t>
            </a:r>
            <a:r>
              <a:rPr lang="en-US" altLang="zh-CN" sz="1400" dirty="0">
                <a:solidFill>
                  <a:prstClr val="black"/>
                </a:solidFill>
                <a:latin typeface="Calibri" panose="020F0502020204030204"/>
                <a:ea typeface="宋体" panose="02010600030101010101" pitchFamily="2" charset="-122"/>
              </a:rPr>
              <a:t>2</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C)x</a:t>
            </a:r>
            <a:r>
              <a:rPr lang="en-US" altLang="zh-CN" sz="1400" dirty="0">
                <a:solidFill>
                  <a:prstClr val="black"/>
                </a:solidFill>
                <a:latin typeface="Calibri" panose="020F0502020204030204"/>
                <a:ea typeface="宋体" panose="02010600030101010101" pitchFamily="2" charset="-122"/>
              </a:rPr>
              <a:t>4</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 filters</a:t>
            </a: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 name="文字方塊 2">
            <a:extLst>
              <a:ext uri="{FF2B5EF4-FFF2-40B4-BE49-F238E27FC236}">
                <a16:creationId xmlns:a16="http://schemas.microsoft.com/office/drawing/2014/main" id="{C02C4181-728B-C9A7-CF2D-6317BC4A4702}"/>
              </a:ext>
            </a:extLst>
          </p:cNvPr>
          <p:cNvSpPr txBox="1"/>
          <p:nvPr/>
        </p:nvSpPr>
        <p:spPr>
          <a:xfrm>
            <a:off x="7086600" y="59651"/>
            <a:ext cx="1666187" cy="553998"/>
          </a:xfrm>
          <a:prstGeom prst="rect">
            <a:avLst/>
          </a:prstGeom>
          <a:noFill/>
        </p:spPr>
        <p:txBody>
          <a:bodyPr wrap="square" rtlCol="0">
            <a:spAutoFit/>
          </a:bodyPr>
          <a:lstStyle/>
          <a:p>
            <a:r>
              <a:rPr lang="en-US" altLang="zh-TW" sz="1000" dirty="0">
                <a:solidFill>
                  <a:srgbClr val="FF0000"/>
                </a:solidFill>
              </a:rPr>
              <a:t>J: </a:t>
            </a:r>
            <a:r>
              <a:rPr lang="zh-CN" altLang="en-US" sz="1000" dirty="0">
                <a:solidFill>
                  <a:srgbClr val="FF0000"/>
                </a:solidFill>
              </a:rPr>
              <a:t>這個</a:t>
            </a:r>
            <a:r>
              <a:rPr lang="en-US" altLang="zh-CN" sz="1000" dirty="0">
                <a:solidFill>
                  <a:srgbClr val="FF0000"/>
                </a:solidFill>
              </a:rPr>
              <a:t>cross-over channel </a:t>
            </a:r>
            <a:r>
              <a:rPr lang="zh-CN" altLang="en-US" sz="1000" dirty="0">
                <a:solidFill>
                  <a:srgbClr val="FF0000"/>
                </a:solidFill>
              </a:rPr>
              <a:t>的處理好像是</a:t>
            </a:r>
            <a:r>
              <a:rPr lang="en-US" altLang="zh-CN" sz="1000" dirty="0">
                <a:solidFill>
                  <a:srgbClr val="FF0000"/>
                </a:solidFill>
              </a:rPr>
              <a:t>pixel-wise </a:t>
            </a:r>
            <a:r>
              <a:rPr lang="zh-CN" altLang="en-US" sz="1000" dirty="0">
                <a:solidFill>
                  <a:srgbClr val="FF0000"/>
                </a:solidFill>
              </a:rPr>
              <a:t>不是 </a:t>
            </a:r>
            <a:r>
              <a:rPr lang="en-US" altLang="zh-CN" sz="1000" dirty="0">
                <a:solidFill>
                  <a:srgbClr val="FF0000"/>
                </a:solidFill>
              </a:rPr>
              <a:t>channel-wise??</a:t>
            </a:r>
            <a:endParaRPr lang="zh-TW" altLang="en-US" sz="1000" dirty="0">
              <a:solidFill>
                <a:srgbClr val="FF0000"/>
              </a:solidFill>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9F89F062-1BDB-B45E-4CC3-7BD56B7A2F66}"/>
                  </a:ext>
                </a:extLst>
              </p:cNvPr>
              <p:cNvSpPr txBox="1"/>
              <p:nvPr/>
            </p:nvSpPr>
            <p:spPr>
              <a:xfrm>
                <a:off x="1261532" y="2344365"/>
                <a:ext cx="1115049" cy="436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m:t>
                      </m:r>
                      <m:f>
                        <m:fPr>
                          <m:ctrlP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𝐻</m:t>
                          </m:r>
                        </m:num>
                        <m:den>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4</m:t>
                          </m:r>
                        </m:den>
                      </m:f>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𝑥</m:t>
                      </m:r>
                      <m:f>
                        <m:fPr>
                          <m:ctrlP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𝑊</m:t>
                          </m:r>
                        </m:num>
                        <m:den>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4</m:t>
                          </m:r>
                        </m:den>
                      </m:f>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m:t>
                      </m:r>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𝑥</m:t>
                      </m:r>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 </m:t>
                      </m:r>
                      <m:r>
                        <a:rPr kumimoji="0" lang="en-US" sz="1200" b="0" i="0" u="none" strike="noStrike" kern="1200" cap="none" spc="0" normalizeH="0" baseline="0" noProof="0" dirty="0" smtClean="0">
                          <a:ln>
                            <a:noFill/>
                          </a:ln>
                          <a:solidFill>
                            <a:srgbClr val="C00000"/>
                          </a:solidFill>
                          <a:effectLst/>
                          <a:uLnTx/>
                          <a:uFillTx/>
                          <a:latin typeface="Cambria Math" panose="02040503050406030204" pitchFamily="18" charset="0"/>
                          <a:cs typeface="+mn-cs"/>
                        </a:rPr>
                        <m:t>96</m:t>
                      </m:r>
                      <m:r>
                        <m:rPr>
                          <m:sty m:val="p"/>
                        </m:rPr>
                        <a:rPr kumimoji="0" lang="en-US" sz="1200" b="0" i="0" u="none" strike="noStrike" kern="1200" cap="none" spc="0" normalizeH="0" baseline="0" noProof="0" dirty="0" smtClean="0">
                          <a:ln>
                            <a:noFill/>
                          </a:ln>
                          <a:solidFill>
                            <a:srgbClr val="C00000"/>
                          </a:solidFill>
                          <a:effectLst/>
                          <a:uLnTx/>
                          <a:uFillTx/>
                          <a:latin typeface="Cambria Math" panose="02040503050406030204" pitchFamily="18" charset="0"/>
                          <a:cs typeface="+mn-cs"/>
                        </a:rPr>
                        <m:t>c</m:t>
                      </m:r>
                    </m:oMath>
                  </m:oMathPara>
                </a14:m>
                <a:endParaRPr kumimoji="0" lang="en-US" sz="1200" b="0" i="0" u="none" strike="noStrike" kern="1200" cap="none" spc="0" normalizeH="0" baseline="0" noProof="0" dirty="0">
                  <a:ln>
                    <a:noFill/>
                  </a:ln>
                  <a:solidFill>
                    <a:srgbClr val="C00000"/>
                  </a:solidFill>
                  <a:effectLst/>
                  <a:uLnTx/>
                  <a:uFillTx/>
                  <a:ea typeface="新細明體"/>
                  <a:cs typeface="+mn-cs"/>
                </a:endParaRPr>
              </a:p>
            </p:txBody>
          </p:sp>
        </mc:Choice>
        <mc:Fallback xmlns="">
          <p:sp>
            <p:nvSpPr>
              <p:cNvPr id="7" name="文字方塊 6">
                <a:extLst>
                  <a:ext uri="{FF2B5EF4-FFF2-40B4-BE49-F238E27FC236}">
                    <a16:creationId xmlns:a16="http://schemas.microsoft.com/office/drawing/2014/main" id="{9F89F062-1BDB-B45E-4CC3-7BD56B7A2F66}"/>
                  </a:ext>
                </a:extLst>
              </p:cNvPr>
              <p:cNvSpPr txBox="1">
                <a:spLocks noRot="1" noChangeAspect="1" noMove="1" noResize="1" noEditPoints="1" noAdjustHandles="1" noChangeArrowheads="1" noChangeShapeType="1" noTextEdit="1"/>
              </p:cNvSpPr>
              <p:nvPr/>
            </p:nvSpPr>
            <p:spPr>
              <a:xfrm>
                <a:off x="1261532" y="2344365"/>
                <a:ext cx="1115049" cy="436851"/>
              </a:xfrm>
              <a:prstGeom prst="rect">
                <a:avLst/>
              </a:prstGeom>
              <a:blipFill>
                <a:blip r:embed="rId14"/>
                <a:stretch>
                  <a:fillRect b="-14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0C7526D4-23ED-ED93-2575-AFF0BA9CA3AA}"/>
                  </a:ext>
                </a:extLst>
              </p:cNvPr>
              <p:cNvSpPr txBox="1"/>
              <p:nvPr/>
            </p:nvSpPr>
            <p:spPr>
              <a:xfrm>
                <a:off x="2833564" y="2366289"/>
                <a:ext cx="1115049" cy="436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𝐻</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𝑊</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96</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c</m:t>
                      </m:r>
                    </m:oMath>
                  </m:oMathPara>
                </a14:m>
                <a:endParaRPr kumimoji="0" lang="en-US" sz="1200" b="0" i="0" u="none" strike="noStrike" kern="1200" cap="none" spc="0" normalizeH="0" baseline="0" noProof="0" dirty="0">
                  <a:ln>
                    <a:noFill/>
                  </a:ln>
                  <a:solidFill>
                    <a:prstClr val="black"/>
                  </a:solidFill>
                  <a:effectLst/>
                  <a:uLnTx/>
                  <a:uFillTx/>
                  <a:ea typeface="新細明體"/>
                  <a:cs typeface="+mn-cs"/>
                </a:endParaRPr>
              </a:p>
            </p:txBody>
          </p:sp>
        </mc:Choice>
        <mc:Fallback xmlns="">
          <p:sp>
            <p:nvSpPr>
              <p:cNvPr id="8" name="文字方塊 7">
                <a:extLst>
                  <a:ext uri="{FF2B5EF4-FFF2-40B4-BE49-F238E27FC236}">
                    <a16:creationId xmlns:a16="http://schemas.microsoft.com/office/drawing/2014/main" id="{0C7526D4-23ED-ED93-2575-AFF0BA9CA3AA}"/>
                  </a:ext>
                </a:extLst>
              </p:cNvPr>
              <p:cNvSpPr txBox="1">
                <a:spLocks noRot="1" noChangeAspect="1" noMove="1" noResize="1" noEditPoints="1" noAdjustHandles="1" noChangeArrowheads="1" noChangeShapeType="1" noTextEdit="1"/>
              </p:cNvSpPr>
              <p:nvPr/>
            </p:nvSpPr>
            <p:spPr>
              <a:xfrm>
                <a:off x="2833564" y="2366289"/>
                <a:ext cx="1115049" cy="436851"/>
              </a:xfrm>
              <a:prstGeom prst="rect">
                <a:avLst/>
              </a:prstGeom>
              <a:blipFill>
                <a:blip r:embed="rId15"/>
                <a:stretch>
                  <a:fillRect b="-138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9C2F16F5-26FB-01AF-4FAD-F5210A6AA0B0}"/>
                  </a:ext>
                </a:extLst>
              </p:cNvPr>
              <p:cNvSpPr txBox="1"/>
              <p:nvPr/>
            </p:nvSpPr>
            <p:spPr>
              <a:xfrm>
                <a:off x="4047388" y="2333416"/>
                <a:ext cx="1560684" cy="4380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𝐻</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𝑊</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(96</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cx</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x</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oMath>
                  </m:oMathPara>
                </a14:m>
                <a:endParaRPr kumimoji="0" lang="en-US" sz="1200" b="0" i="0" u="none" strike="noStrike" kern="1200" cap="none" spc="0" normalizeH="0" baseline="0" noProof="0" dirty="0">
                  <a:ln>
                    <a:noFill/>
                  </a:ln>
                  <a:solidFill>
                    <a:prstClr val="black"/>
                  </a:solidFill>
                  <a:effectLst/>
                  <a:uLnTx/>
                  <a:uFillTx/>
                  <a:ea typeface="新細明體"/>
                  <a:cs typeface="+mn-cs"/>
                </a:endParaRPr>
              </a:p>
            </p:txBody>
          </p:sp>
        </mc:Choice>
        <mc:Fallback xmlns="">
          <p:sp>
            <p:nvSpPr>
              <p:cNvPr id="9" name="文字方塊 8">
                <a:extLst>
                  <a:ext uri="{FF2B5EF4-FFF2-40B4-BE49-F238E27FC236}">
                    <a16:creationId xmlns:a16="http://schemas.microsoft.com/office/drawing/2014/main" id="{9C2F16F5-26FB-01AF-4FAD-F5210A6AA0B0}"/>
                  </a:ext>
                </a:extLst>
              </p:cNvPr>
              <p:cNvSpPr txBox="1">
                <a:spLocks noRot="1" noChangeAspect="1" noMove="1" noResize="1" noEditPoints="1" noAdjustHandles="1" noChangeArrowheads="1" noChangeShapeType="1" noTextEdit="1"/>
              </p:cNvSpPr>
              <p:nvPr/>
            </p:nvSpPr>
            <p:spPr>
              <a:xfrm>
                <a:off x="4047388" y="2333416"/>
                <a:ext cx="1560684" cy="438069"/>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F38E18FC-DB8E-D4E4-B2B5-7E3D6974F724}"/>
                  </a:ext>
                </a:extLst>
              </p:cNvPr>
              <p:cNvSpPr txBox="1"/>
              <p:nvPr/>
            </p:nvSpPr>
            <p:spPr>
              <a:xfrm>
                <a:off x="5638092" y="2364878"/>
                <a:ext cx="1560684" cy="4380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𝐻</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𝑊</m:t>
                          </m:r>
                        </m:num>
                        <m:den>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(96</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cx</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x</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oMath>
                  </m:oMathPara>
                </a14:m>
                <a:endParaRPr kumimoji="0" lang="en-US" sz="1200" b="0" i="0" u="none" strike="noStrike" kern="1200" cap="none" spc="0" normalizeH="0" baseline="0" noProof="0" dirty="0">
                  <a:ln>
                    <a:noFill/>
                  </a:ln>
                  <a:solidFill>
                    <a:prstClr val="black"/>
                  </a:solidFill>
                  <a:effectLst/>
                  <a:uLnTx/>
                  <a:uFillTx/>
                  <a:ea typeface="新細明體"/>
                  <a:cs typeface="+mn-cs"/>
                </a:endParaRPr>
              </a:p>
            </p:txBody>
          </p:sp>
        </mc:Choice>
        <mc:Fallback xmlns="">
          <p:sp>
            <p:nvSpPr>
              <p:cNvPr id="10" name="文字方塊 9">
                <a:extLst>
                  <a:ext uri="{FF2B5EF4-FFF2-40B4-BE49-F238E27FC236}">
                    <a16:creationId xmlns:a16="http://schemas.microsoft.com/office/drawing/2014/main" id="{F38E18FC-DB8E-D4E4-B2B5-7E3D6974F724}"/>
                  </a:ext>
                </a:extLst>
              </p:cNvPr>
              <p:cNvSpPr txBox="1">
                <a:spLocks noRot="1" noChangeAspect="1" noMove="1" noResize="1" noEditPoints="1" noAdjustHandles="1" noChangeArrowheads="1" noChangeShapeType="1" noTextEdit="1"/>
              </p:cNvSpPr>
              <p:nvPr/>
            </p:nvSpPr>
            <p:spPr>
              <a:xfrm>
                <a:off x="5638092" y="2364878"/>
                <a:ext cx="1560684" cy="438069"/>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013E303E-BF32-6575-C8B7-D267562D9D33}"/>
                  </a:ext>
                </a:extLst>
              </p:cNvPr>
              <p:cNvSpPr txBox="1"/>
              <p:nvPr/>
            </p:nvSpPr>
            <p:spPr>
              <a:xfrm>
                <a:off x="7474184" y="2356199"/>
                <a:ext cx="1401987" cy="4380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m:t>
                      </m:r>
                      <m:f>
                        <m:fPr>
                          <m:ctrlP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𝐻</m:t>
                          </m:r>
                        </m:num>
                        <m:den>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𝑥</m:t>
                      </m:r>
                      <m:f>
                        <m:fPr>
                          <m:ctrlP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ctrlPr>
                        </m:fPr>
                        <m:num>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𝑊</m:t>
                          </m:r>
                        </m:num>
                        <m:den>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8</m:t>
                          </m:r>
                        </m:den>
                      </m:f>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m:t>
                      </m:r>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𝑥</m:t>
                      </m:r>
                      <m:r>
                        <a:rPr kumimoji="0" lang="en-US" sz="12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 </m:t>
                      </m:r>
                      <m:r>
                        <a:rPr kumimoji="0" lang="en-US" sz="1200" b="0" i="0" u="none" strike="noStrike" kern="1200" cap="none" spc="0" normalizeH="0" baseline="0" noProof="0" dirty="0" smtClean="0">
                          <a:ln>
                            <a:noFill/>
                          </a:ln>
                          <a:solidFill>
                            <a:srgbClr val="C00000"/>
                          </a:solidFill>
                          <a:effectLst/>
                          <a:uLnTx/>
                          <a:uFillTx/>
                          <a:latin typeface="Cambria Math" panose="02040503050406030204" pitchFamily="18" charset="0"/>
                          <a:cs typeface="+mn-cs"/>
                        </a:rPr>
                        <m:t>(96</m:t>
                      </m:r>
                      <m:r>
                        <m:rPr>
                          <m:sty m:val="p"/>
                        </m:rPr>
                        <a:rPr kumimoji="0" lang="en-US" sz="1200" b="0" i="0" u="none" strike="noStrike" kern="1200" cap="none" spc="0" normalizeH="0" baseline="0" noProof="0" dirty="0" smtClean="0">
                          <a:ln>
                            <a:noFill/>
                          </a:ln>
                          <a:solidFill>
                            <a:srgbClr val="C00000"/>
                          </a:solidFill>
                          <a:effectLst/>
                          <a:uLnTx/>
                          <a:uFillTx/>
                          <a:latin typeface="Cambria Math" panose="02040503050406030204" pitchFamily="18" charset="0"/>
                          <a:cs typeface="+mn-cs"/>
                        </a:rPr>
                        <m:t>cx</m:t>
                      </m:r>
                      <m:r>
                        <a:rPr kumimoji="0" lang="en-US" sz="1200" b="0" i="0" u="none" strike="noStrike" kern="1200" cap="none" spc="0" normalizeH="0" baseline="0" noProof="0" dirty="0" smtClean="0">
                          <a:ln>
                            <a:noFill/>
                          </a:ln>
                          <a:solidFill>
                            <a:srgbClr val="C00000"/>
                          </a:solidFill>
                          <a:effectLst/>
                          <a:uLnTx/>
                          <a:uFillTx/>
                          <a:latin typeface="Cambria Math" panose="02040503050406030204" pitchFamily="18" charset="0"/>
                          <a:cs typeface="+mn-cs"/>
                        </a:rPr>
                        <m:t>2)</m:t>
                      </m:r>
                    </m:oMath>
                  </m:oMathPara>
                </a14:m>
                <a:endParaRPr kumimoji="0" lang="en-US" sz="1200" b="0" i="0" u="none" strike="noStrike" kern="1200" cap="none" spc="0" normalizeH="0" baseline="0" noProof="0" dirty="0">
                  <a:ln>
                    <a:noFill/>
                  </a:ln>
                  <a:solidFill>
                    <a:srgbClr val="C00000"/>
                  </a:solidFill>
                  <a:effectLst/>
                  <a:uLnTx/>
                  <a:uFillTx/>
                  <a:ea typeface="新細明體"/>
                  <a:cs typeface="+mn-cs"/>
                </a:endParaRPr>
              </a:p>
            </p:txBody>
          </p:sp>
        </mc:Choice>
        <mc:Fallback xmlns="">
          <p:sp>
            <p:nvSpPr>
              <p:cNvPr id="11" name="文字方塊 10">
                <a:extLst>
                  <a:ext uri="{FF2B5EF4-FFF2-40B4-BE49-F238E27FC236}">
                    <a16:creationId xmlns:a16="http://schemas.microsoft.com/office/drawing/2014/main" id="{013E303E-BF32-6575-C8B7-D267562D9D33}"/>
                  </a:ext>
                </a:extLst>
              </p:cNvPr>
              <p:cNvSpPr txBox="1">
                <a:spLocks noRot="1" noChangeAspect="1" noMove="1" noResize="1" noEditPoints="1" noAdjustHandles="1" noChangeArrowheads="1" noChangeShapeType="1" noTextEdit="1"/>
              </p:cNvSpPr>
              <p:nvPr/>
            </p:nvSpPr>
            <p:spPr>
              <a:xfrm>
                <a:off x="7474184" y="2356199"/>
                <a:ext cx="1401987" cy="438069"/>
              </a:xfrm>
              <a:prstGeom prst="rect">
                <a:avLst/>
              </a:prstGeom>
              <a:blipFill>
                <a:blip r:embed="rId17"/>
                <a:stretch>
                  <a:fillRect b="-1408"/>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EE6DA70F-0E0D-522C-D549-8C34C6D41027}"/>
              </a:ext>
            </a:extLst>
          </p:cNvPr>
          <p:cNvSpPr txBox="1"/>
          <p:nvPr/>
        </p:nvSpPr>
        <p:spPr>
          <a:xfrm>
            <a:off x="288775" y="3228542"/>
            <a:ext cx="31917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2</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Patch Expanding for U</a:t>
            </a:r>
            <a:r>
              <a:rPr lang="en-US" sz="1400" dirty="0">
                <a:solidFill>
                  <a:prstClr val="black"/>
                </a:solidFill>
                <a:latin typeface="Calibri" panose="020F0502020204030204"/>
              </a:rPr>
              <a:t>p</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sampling:</a:t>
            </a:r>
          </a:p>
        </p:txBody>
      </p:sp>
      <p:sp>
        <p:nvSpPr>
          <p:cNvPr id="13" name="文字方塊 12">
            <a:extLst>
              <a:ext uri="{FF2B5EF4-FFF2-40B4-BE49-F238E27FC236}">
                <a16:creationId xmlns:a16="http://schemas.microsoft.com/office/drawing/2014/main" id="{A5079340-B49C-E6B7-1704-245D7F075ACC}"/>
              </a:ext>
            </a:extLst>
          </p:cNvPr>
          <p:cNvSpPr txBox="1"/>
          <p:nvPr/>
        </p:nvSpPr>
        <p:spPr>
          <a:xfrm>
            <a:off x="5711750" y="4046755"/>
            <a:ext cx="82035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Rearrange</a:t>
            </a:r>
          </a:p>
        </p:txBody>
      </p:sp>
      <p:sp>
        <p:nvSpPr>
          <p:cNvPr id="14" name="文字方塊 13">
            <a:extLst>
              <a:ext uri="{FF2B5EF4-FFF2-40B4-BE49-F238E27FC236}">
                <a16:creationId xmlns:a16="http://schemas.microsoft.com/office/drawing/2014/main" id="{A164C374-F85D-462B-0599-2D96775A577D}"/>
              </a:ext>
            </a:extLst>
          </p:cNvPr>
          <p:cNvSpPr txBox="1"/>
          <p:nvPr/>
        </p:nvSpPr>
        <p:spPr>
          <a:xfrm>
            <a:off x="5579397" y="3525950"/>
            <a:ext cx="187589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latin typeface="Calibri" panose="020F0502020204030204"/>
              </a:rPr>
              <a:t>?? Do it does Layer norm??</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705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913AF344-592E-43F1-B758-49042FB9930D}"/>
              </a:ext>
            </a:extLst>
          </p:cNvPr>
          <p:cNvSpPr>
            <a:spLocks noGrp="1"/>
          </p:cNvSpPr>
          <p:nvPr>
            <p:ph type="body" sz="quarter" idx="13"/>
          </p:nvPr>
        </p:nvSpPr>
        <p:spPr>
          <a:xfrm>
            <a:off x="161827" y="436755"/>
            <a:ext cx="8820345" cy="5683922"/>
          </a:xfrm>
        </p:spPr>
        <p:txBody>
          <a:bodyPr>
            <a:normAutofit/>
          </a:bodyPr>
          <a:lstStyle/>
          <a:p>
            <a:pPr marL="266700" indent="-266700"/>
            <a:r>
              <a:rPr lang="en-US" altLang="zh-TW" sz="1800" dirty="0">
                <a:latin typeface="+mj-lt"/>
              </a:rPr>
              <a:t>Motivation</a:t>
            </a:r>
            <a:r>
              <a:rPr lang="en-US" altLang="zh-TW" sz="1800" dirty="0">
                <a:solidFill>
                  <a:srgbClr val="00B0F0"/>
                </a:solidFill>
                <a:latin typeface="+mj-lt"/>
              </a:rPr>
              <a:t>:</a:t>
            </a:r>
            <a:r>
              <a:rPr lang="en-US" altLang="zh-TW" sz="1800" dirty="0">
                <a:latin typeface="+mj-lt"/>
              </a:rPr>
              <a:t> </a:t>
            </a:r>
            <a:endParaRPr lang="en-US" altLang="zh-TW" dirty="0">
              <a:solidFill>
                <a:srgbClr val="00B0F0"/>
              </a:solidFill>
              <a:latin typeface="+mj-lt"/>
            </a:endParaRPr>
          </a:p>
          <a:p>
            <a:pPr marL="538163" lvl="1" indent="-269875"/>
            <a:r>
              <a:rPr lang="en-US" sz="1600" dirty="0">
                <a:solidFill>
                  <a:srgbClr val="FF0000"/>
                </a:solidFill>
                <a:latin typeface="+mj-lt"/>
              </a:rPr>
              <a:t>H</a:t>
            </a:r>
            <a:r>
              <a:rPr lang="en-US" sz="1600" b="0" i="0" u="none" strike="noStrike" baseline="0" dirty="0">
                <a:solidFill>
                  <a:srgbClr val="FF0000"/>
                </a:solidFill>
                <a:latin typeface="+mj-lt"/>
              </a:rPr>
              <a:t>igher image resolution </a:t>
            </a:r>
            <a:r>
              <a:rPr lang="en-US" sz="1600" b="0" i="0" u="none" strike="noStrike" baseline="0" dirty="0">
                <a:latin typeface="+mj-lt"/>
              </a:rPr>
              <a:t>results in a quadratic </a:t>
            </a:r>
            <a:r>
              <a:rPr lang="en-US" sz="1600" b="0" i="0" u="none" strike="noStrike" baseline="0" dirty="0">
                <a:solidFill>
                  <a:srgbClr val="FF0000"/>
                </a:solidFill>
                <a:latin typeface="+mj-lt"/>
              </a:rPr>
              <a:t>increase in complexity and memory usage </a:t>
            </a:r>
            <a:r>
              <a:rPr lang="en-US" sz="1600" b="0" i="0" u="none" strike="noStrike" baseline="0" dirty="0">
                <a:latin typeface="+mj-lt"/>
              </a:rPr>
              <a:t>in models strictly using self-attention, such as </a:t>
            </a:r>
            <a:r>
              <a:rPr lang="en-US" sz="1600" b="0" i="0" u="none" strike="noStrike" baseline="0" dirty="0" err="1">
                <a:latin typeface="+mj-lt"/>
              </a:rPr>
              <a:t>ViT</a:t>
            </a:r>
            <a:r>
              <a:rPr lang="en-US" sz="1600" b="0" i="0" u="none" strike="noStrike" baseline="0" dirty="0">
                <a:latin typeface="+mj-lt"/>
              </a:rPr>
              <a:t>.</a:t>
            </a:r>
          </a:p>
          <a:p>
            <a:pPr marL="628650" lvl="1" indent="-363538">
              <a:buNone/>
            </a:pPr>
            <a:r>
              <a:rPr lang="en-US" dirty="0">
                <a:solidFill>
                  <a:srgbClr val="FF0000"/>
                </a:solidFill>
                <a:latin typeface="+mj-lt"/>
              </a:rPr>
              <a:t>2.2) C</a:t>
            </a:r>
            <a:r>
              <a:rPr lang="en-US" sz="1600" b="0" i="0" u="none" strike="noStrike" baseline="0" dirty="0">
                <a:solidFill>
                  <a:srgbClr val="FF0000"/>
                </a:solidFill>
                <a:latin typeface="+mj-lt"/>
              </a:rPr>
              <a:t>onvolutions</a:t>
            </a:r>
            <a:r>
              <a:rPr lang="en-US" sz="1600" b="0" i="0" u="none" strike="noStrike" baseline="0" dirty="0">
                <a:latin typeface="+mj-lt"/>
              </a:rPr>
              <a:t> (neighborhood attention) benefit from inductive biases such as </a:t>
            </a:r>
            <a:r>
              <a:rPr lang="en-US" sz="1600" b="0" i="0" u="none" strike="noStrike" baseline="0" dirty="0">
                <a:solidFill>
                  <a:srgbClr val="00B0F0"/>
                </a:solidFill>
                <a:latin typeface="+mj-lt"/>
              </a:rPr>
              <a:t>locality,</a:t>
            </a:r>
            <a:r>
              <a:rPr lang="en-US" sz="1600" b="0" i="0" u="none" strike="noStrike" baseline="0" dirty="0">
                <a:latin typeface="+mj-lt"/>
              </a:rPr>
              <a:t> translational equivariance, and </a:t>
            </a:r>
            <a:r>
              <a:rPr lang="en-US" sz="1600" b="0" i="0" u="none" strike="noStrike" baseline="0" dirty="0">
                <a:solidFill>
                  <a:srgbClr val="FF0000"/>
                </a:solidFill>
                <a:latin typeface="+mj-lt"/>
              </a:rPr>
              <a:t>2-dimensional neighborhood structure</a:t>
            </a:r>
            <a:r>
              <a:rPr lang="en-US" sz="1600" b="0" i="0" u="none" strike="noStrike" baseline="0" dirty="0">
                <a:latin typeface="+mj-lt"/>
              </a:rPr>
              <a:t>, </a:t>
            </a:r>
          </a:p>
          <a:p>
            <a:pPr marL="628650" lvl="1" indent="-363538">
              <a:buNone/>
            </a:pPr>
            <a:r>
              <a:rPr lang="en-US" sz="1600" dirty="0">
                <a:latin typeface="+mj-lt"/>
              </a:rPr>
              <a:t>2.1) </a:t>
            </a:r>
            <a:r>
              <a:rPr lang="en-US" sz="1600" b="0" i="0" u="none" strike="noStrike" baseline="0" dirty="0">
                <a:latin typeface="+mj-lt"/>
              </a:rPr>
              <a:t>while </a:t>
            </a:r>
            <a:r>
              <a:rPr lang="en-US" sz="1600" b="0" i="0" u="none" strike="noStrike" baseline="0" dirty="0">
                <a:solidFill>
                  <a:srgbClr val="FF0000"/>
                </a:solidFill>
                <a:latin typeface="+mj-lt"/>
              </a:rPr>
              <a:t>dot-product self attention </a:t>
            </a:r>
            <a:r>
              <a:rPr lang="en-US" sz="1600" b="0" i="0" u="none" strike="noStrike" baseline="0" dirty="0">
                <a:latin typeface="+mj-lt"/>
              </a:rPr>
              <a:t>is a </a:t>
            </a:r>
            <a:r>
              <a:rPr lang="en-US" sz="1600" b="0" i="0" u="none" strike="noStrike" baseline="0" dirty="0">
                <a:solidFill>
                  <a:srgbClr val="00B0F0"/>
                </a:solidFill>
                <a:latin typeface="+mj-lt"/>
              </a:rPr>
              <a:t>global </a:t>
            </a:r>
            <a:r>
              <a:rPr lang="en-US" sz="1600" b="0" i="0" u="none" strike="noStrike" baseline="0" dirty="0">
                <a:solidFill>
                  <a:srgbClr val="FF0000"/>
                </a:solidFill>
                <a:latin typeface="+mj-lt"/>
              </a:rPr>
              <a:t>1-dimensional operation</a:t>
            </a:r>
            <a:r>
              <a:rPr lang="en-US" sz="1600" b="0" i="0" u="none" strike="noStrike" baseline="0" dirty="0">
                <a:latin typeface="+mj-lt"/>
              </a:rPr>
              <a:t> by definition.</a:t>
            </a:r>
          </a:p>
          <a:p>
            <a:pPr marL="538163" lvl="1" indent="-273050">
              <a:buNone/>
            </a:pPr>
            <a:r>
              <a:rPr lang="en-US" sz="1600" b="0" i="0" u="none" strike="noStrike" baseline="0" dirty="0">
                <a:solidFill>
                  <a:srgbClr val="000000"/>
                </a:solidFill>
                <a:latin typeface="+mj-lt"/>
              </a:rPr>
              <a:t>3) Local attention modules were therefore applied to alleviate this issue. </a:t>
            </a:r>
            <a:r>
              <a:rPr lang="en-US" sz="1600" b="0" i="0" u="none" strike="noStrike" baseline="0" dirty="0" err="1">
                <a:solidFill>
                  <a:srgbClr val="FF0000"/>
                </a:solidFill>
                <a:latin typeface="+mj-lt"/>
              </a:rPr>
              <a:t>Swin</a:t>
            </a:r>
            <a:r>
              <a:rPr lang="en-US" sz="1600" b="0" i="0" u="none" strike="noStrike" baseline="0" dirty="0">
                <a:solidFill>
                  <a:srgbClr val="FF0000"/>
                </a:solidFill>
                <a:latin typeface="+mj-lt"/>
              </a:rPr>
              <a:t> </a:t>
            </a:r>
            <a:r>
              <a:rPr lang="en-US" sz="1600" b="0" i="0" u="none" strike="noStrike" baseline="0" dirty="0">
                <a:latin typeface="+mj-lt"/>
              </a:rPr>
              <a:t>was one of the first</a:t>
            </a:r>
            <a:r>
              <a:rPr lang="en-US" sz="1600" b="0" i="0" u="none" strike="noStrike" baseline="0" dirty="0">
                <a:solidFill>
                  <a:srgbClr val="FF0000"/>
                </a:solidFill>
                <a:latin typeface="+mj-lt"/>
              </a:rPr>
              <a:t> hierarchical vision transformers </a:t>
            </a:r>
            <a:r>
              <a:rPr lang="en-US" sz="1600" b="0" i="0" u="none" strike="noStrike" baseline="0" dirty="0">
                <a:latin typeface="+mj-lt"/>
              </a:rPr>
              <a:t>based on </a:t>
            </a:r>
            <a:r>
              <a:rPr lang="en-US" sz="1600" b="0" i="0" u="none" strike="noStrike" baseline="0" dirty="0">
                <a:solidFill>
                  <a:srgbClr val="00B0F0"/>
                </a:solidFill>
                <a:latin typeface="+mj-lt"/>
              </a:rPr>
              <a:t>local</a:t>
            </a:r>
            <a:r>
              <a:rPr lang="en-US" sz="1600" b="0" i="0" u="none" strike="noStrike" baseline="0" dirty="0">
                <a:solidFill>
                  <a:srgbClr val="FF0000"/>
                </a:solidFill>
                <a:latin typeface="+mj-lt"/>
              </a:rPr>
              <a:t> self attention</a:t>
            </a:r>
            <a:r>
              <a:rPr lang="en-US" sz="1600" b="0" i="0" u="none" strike="noStrike" baseline="0" dirty="0">
                <a:solidFill>
                  <a:srgbClr val="000000"/>
                </a:solidFill>
                <a:latin typeface="+mj-lt"/>
              </a:rPr>
              <a:t>.</a:t>
            </a:r>
          </a:p>
          <a:p>
            <a:pPr marL="719138" lvl="3"/>
            <a:r>
              <a:rPr lang="en-US" dirty="0">
                <a:latin typeface="+mj-lt"/>
              </a:rPr>
              <a:t>Performing self attention using fix location attention windows and only shift windows once after passing through. Cause the receptive field </a:t>
            </a:r>
            <a:r>
              <a:rPr lang="en-US" dirty="0">
                <a:solidFill>
                  <a:srgbClr val="FF0000"/>
                </a:solidFill>
                <a:latin typeface="+mj-lt"/>
              </a:rPr>
              <a:t>imbalance (?? </a:t>
            </a:r>
            <a:r>
              <a:rPr lang="en-US" dirty="0" err="1">
                <a:solidFill>
                  <a:srgbClr val="FF0000"/>
                </a:solidFill>
                <a:latin typeface="+mj-lt"/>
              </a:rPr>
              <a:t>Swin</a:t>
            </a:r>
            <a:r>
              <a:rPr lang="en-US" dirty="0">
                <a:solidFill>
                  <a:srgbClr val="FF0000"/>
                </a:solidFill>
                <a:latin typeface="+mj-lt"/>
              </a:rPr>
              <a:t> problem??).</a:t>
            </a:r>
            <a:endParaRPr lang="en-US" altLang="zh-TW" sz="1800" dirty="0">
              <a:solidFill>
                <a:srgbClr val="FF0000"/>
              </a:solidFill>
              <a:latin typeface="+mj-lt"/>
            </a:endParaRPr>
          </a:p>
          <a:p>
            <a:pPr marL="290513" indent="-290513" algn="l"/>
            <a:r>
              <a:rPr lang="en-US" altLang="zh-TW" sz="1800" dirty="0">
                <a:latin typeface="+mj-lt"/>
              </a:rPr>
              <a:t>Objective:</a:t>
            </a:r>
          </a:p>
          <a:p>
            <a:pPr marL="538163" lvl="1" indent="-269875"/>
            <a:r>
              <a:rPr lang="en-US" altLang="zh-TW" dirty="0"/>
              <a:t>The sliding-window pattern allows NA’s receptive field to grow </a:t>
            </a:r>
            <a:r>
              <a:rPr lang="en-US" altLang="zh-TW" dirty="0">
                <a:solidFill>
                  <a:srgbClr val="FF0000"/>
                </a:solidFill>
              </a:rPr>
              <a:t>without needing extra pixel shifts, and preserves translational equivariance</a:t>
            </a:r>
            <a:r>
              <a:rPr lang="en-US" altLang="zh-TW" dirty="0"/>
              <a:t>, unlike </a:t>
            </a:r>
            <a:r>
              <a:rPr lang="en-US" altLang="zh-TW" dirty="0" err="1"/>
              <a:t>Swin</a:t>
            </a:r>
            <a:r>
              <a:rPr lang="en-US" altLang="zh-TW" dirty="0"/>
              <a:t> Transformer’s Window Self Attention (WSA)</a:t>
            </a:r>
            <a:r>
              <a:rPr lang="en-US" b="0" i="0" u="none" strike="noStrike" baseline="0" dirty="0">
                <a:latin typeface="+mj-lt"/>
              </a:rPr>
              <a:t>.</a:t>
            </a:r>
          </a:p>
        </p:txBody>
      </p:sp>
      <p:sp>
        <p:nvSpPr>
          <p:cNvPr id="16" name="投影片編號版面配置區 1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新細明體"/>
              <a:cs typeface="+mn-cs"/>
            </a:endParaRPr>
          </a:p>
        </p:txBody>
      </p:sp>
      <p:sp>
        <p:nvSpPr>
          <p:cNvPr id="4" name="文字方塊 3">
            <a:extLst>
              <a:ext uri="{FF2B5EF4-FFF2-40B4-BE49-F238E27FC236}">
                <a16:creationId xmlns:a16="http://schemas.microsoft.com/office/drawing/2014/main" id="{9579FB05-3CC9-79E8-0929-AAB6DFEDF6D0}"/>
              </a:ext>
            </a:extLst>
          </p:cNvPr>
          <p:cNvSpPr txBox="1"/>
          <p:nvPr/>
        </p:nvSpPr>
        <p:spPr>
          <a:xfrm>
            <a:off x="7386918" y="2761130"/>
            <a:ext cx="175708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FF0000"/>
                </a:solidFill>
                <a:effectLst/>
                <a:uLnTx/>
                <a:uFillTx/>
                <a:latin typeface="Times New Roman"/>
                <a:ea typeface="新細明體"/>
                <a:cs typeface="+mn-cs"/>
              </a:rPr>
              <a:t>銘：這篇主要是想跟</a:t>
            </a:r>
            <a:r>
              <a:rPr kumimoji="0" lang="en-US" altLang="zh-TW" sz="1100" b="0" i="0" u="none" strike="noStrike" kern="1200" cap="none" spc="0" normalizeH="0" baseline="0" noProof="0" dirty="0" err="1">
                <a:ln>
                  <a:noFill/>
                </a:ln>
                <a:solidFill>
                  <a:srgbClr val="FF0000"/>
                </a:solidFill>
                <a:effectLst/>
                <a:uLnTx/>
                <a:uFillTx/>
                <a:latin typeface="Times New Roman"/>
                <a:ea typeface="新細明體"/>
                <a:cs typeface="+mn-cs"/>
              </a:rPr>
              <a:t>Swin</a:t>
            </a:r>
            <a:r>
              <a:rPr kumimoji="0" lang="en-US" altLang="zh-TW" sz="1100" b="0" i="0" u="none" strike="noStrike" kern="1200" cap="none" spc="0" normalizeH="0" baseline="0" noProof="0" dirty="0">
                <a:ln>
                  <a:noFill/>
                </a:ln>
                <a:solidFill>
                  <a:srgbClr val="FF0000"/>
                </a:solidFill>
                <a:effectLst/>
                <a:uLnTx/>
                <a:uFillTx/>
                <a:latin typeface="Times New Roman"/>
                <a:ea typeface="新細明體"/>
                <a:cs typeface="+mn-cs"/>
              </a:rPr>
              <a:t>-Transformer</a:t>
            </a:r>
            <a:r>
              <a:rPr kumimoji="0" lang="zh-TW" altLang="en-US" sz="1100" b="0" i="0" u="none" strike="noStrike" kern="1200" cap="none" spc="0" normalizeH="0" baseline="0" noProof="0" dirty="0">
                <a:ln>
                  <a:noFill/>
                </a:ln>
                <a:solidFill>
                  <a:srgbClr val="FF0000"/>
                </a:solidFill>
                <a:effectLst/>
                <a:uLnTx/>
                <a:uFillTx/>
                <a:latin typeface="Times New Roman"/>
                <a:ea typeface="新細明體"/>
                <a:cs typeface="+mn-cs"/>
              </a:rPr>
              <a:t>來比較</a:t>
            </a:r>
          </a:p>
        </p:txBody>
      </p:sp>
      <p:pic>
        <p:nvPicPr>
          <p:cNvPr id="6" name="圖片 5">
            <a:extLst>
              <a:ext uri="{FF2B5EF4-FFF2-40B4-BE49-F238E27FC236}">
                <a16:creationId xmlns:a16="http://schemas.microsoft.com/office/drawing/2014/main" id="{9C3F89D3-C01D-599D-5652-CDF19E71AE65}"/>
              </a:ext>
            </a:extLst>
          </p:cNvPr>
          <p:cNvPicPr>
            <a:picLocks noChangeAspect="1"/>
          </p:cNvPicPr>
          <p:nvPr/>
        </p:nvPicPr>
        <p:blipFill>
          <a:blip r:embed="rId3"/>
          <a:stretch>
            <a:fillRect/>
          </a:stretch>
        </p:blipFill>
        <p:spPr>
          <a:xfrm>
            <a:off x="2577" y="4338918"/>
            <a:ext cx="3887890" cy="2500511"/>
          </a:xfrm>
          <a:prstGeom prst="rect">
            <a:avLst/>
          </a:prstGeom>
        </p:spPr>
      </p:pic>
      <p:sp>
        <p:nvSpPr>
          <p:cNvPr id="8" name="文字方塊 7">
            <a:extLst>
              <a:ext uri="{FF2B5EF4-FFF2-40B4-BE49-F238E27FC236}">
                <a16:creationId xmlns:a16="http://schemas.microsoft.com/office/drawing/2014/main" id="{9D85E2BB-6A6F-FAAD-F0A2-5920A6A27B19}"/>
              </a:ext>
            </a:extLst>
          </p:cNvPr>
          <p:cNvSpPr txBox="1"/>
          <p:nvPr/>
        </p:nvSpPr>
        <p:spPr>
          <a:xfrm>
            <a:off x="4284522" y="5471159"/>
            <a:ext cx="4856900" cy="138499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Figure 2. Illustration of the query-key-value (QKV) structure of </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Neighborhood Attention (NA) vs Self Attention (SA)</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for a single pixel.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SA allows each pixel to attend to every other pixel,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whereas NA localizes attention for each pixel to a neighborhood around itself.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Therefore, each pixel’s attention span is usually different from the next.</a:t>
            </a:r>
            <a:endParaRPr kumimoji="0" lang="zh-TW" altLang="en-US" sz="12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5" name="矩形 4">
            <a:extLst>
              <a:ext uri="{FF2B5EF4-FFF2-40B4-BE49-F238E27FC236}">
                <a16:creationId xmlns:a16="http://schemas.microsoft.com/office/drawing/2014/main" id="{AA120B29-4094-39AB-7E32-5C7EA9FA5C5E}"/>
              </a:ext>
            </a:extLst>
          </p:cNvPr>
          <p:cNvSpPr/>
          <p:nvPr/>
        </p:nvSpPr>
        <p:spPr>
          <a:xfrm>
            <a:off x="4284522" y="3902524"/>
            <a:ext cx="3137397" cy="1477328"/>
          </a:xfrm>
          <a:prstGeom prst="rect">
            <a:avLst/>
          </a:prstGeom>
        </p:spPr>
        <p:txBody>
          <a:bodyPr wrap="none">
            <a:spAutoFit/>
          </a:bodyPr>
          <a:lstStyle/>
          <a:p>
            <a:pPr marL="180975" marR="0" lvl="0" indent="-180975"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TW" sz="10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0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query </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(self as </a:t>
            </a:r>
            <a:r>
              <a:rPr kumimoji="0" lang="en-US" altLang="zh-TW" sz="10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template</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    </a:t>
            </a:r>
            <a:r>
              <a:rPr kumimoji="0" lang="zh-TW" altLang="en-US" sz="1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為了去匹配其他人</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en-US" altLang="zh-TW" sz="10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219075"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q</a:t>
            </a:r>
            <a:r>
              <a:rPr kumimoji="0" lang="en-US" altLang="zh-TW" sz="1000" b="0" i="1" u="none" strike="noStrike" kern="1200" cap="none" spc="0" normalizeH="0" baseline="3000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0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000" b="0" i="1" u="none" strike="noStrike" kern="1200" cap="none" spc="0" normalizeH="0" baseline="0" noProof="0" dirty="0" err="1">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1" u="none" strike="noStrike" kern="1200" cap="none" spc="0" normalizeH="0" baseline="-25000" noProof="0" dirty="0" err="1">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000" b="0" i="1" u="none" strike="noStrike" kern="1200" cap="none" spc="0" normalizeH="0" baseline="-2500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err="1">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a:t>
            </a:r>
            <a:r>
              <a:rPr kumimoji="0" lang="en-US" altLang="zh-TW" sz="1000" b="0" i="1" u="none" strike="noStrike" kern="1200" cap="none" spc="0" normalizeH="0" baseline="30000" noProof="0" dirty="0" err="1">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endParaRPr kumimoji="0" lang="en-US" altLang="zh-TW" sz="1000" b="0" i="1" u="none" strike="noStrike" kern="1200" cap="none" spc="0" normalizeH="0" baseline="3000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 </a:t>
            </a: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key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(as </a:t>
            </a:r>
            <a:r>
              <a:rPr kumimoji="0" lang="en-US" altLang="zh-TW" sz="1000" b="0" i="0" u="sng"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patch</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within search region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zh-TW" altLang="en-US" sz="1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ahoma" panose="020B0604030504040204" pitchFamily="34" charset="0"/>
              </a:rPr>
              <a:t>為了被匹配</a:t>
            </a:r>
            <a:r>
              <a:rPr kumimoji="0" lang="en-US" altLang="zh-TW" sz="1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ahoma" panose="020B0604030504040204" pitchFamily="34" charset="0"/>
              </a:rPr>
              <a:t>)</a:t>
            </a:r>
          </a:p>
          <a:p>
            <a:pPr marL="0" marR="0" lvl="0" indent="207963"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30000" noProof="0" dirty="0">
                <a:ln>
                  <a:noFill/>
                </a:ln>
                <a:solidFill>
                  <a:srgbClr val="333333"/>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000" b="0" i="1" u="none" strike="noStrike" kern="1200" cap="none" spc="0" normalizeH="0" baseline="30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0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0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a:t>
            </a:r>
            <a:r>
              <a:rPr kumimoji="0" lang="en-US" altLang="zh-TW" sz="1000" b="0" i="1" u="none" strike="noStrike" kern="1200" cap="none" spc="0" normalizeH="0" baseline="30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endParaRPr kumimoji="0" lang="en-US" altLang="zh-TW" sz="1000" b="0" i="1" u="none" strike="noStrike" kern="1200" cap="none" spc="0" normalizeH="0" baseline="30000" noProof="0" dirty="0">
              <a:ln>
                <a:noFill/>
              </a:ln>
              <a:solidFill>
                <a:srgbClr val="333333"/>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value (</a:t>
            </a:r>
            <a:r>
              <a:rPr kumimoji="0" lang="zh-TW" altLang="en-US" sz="1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被抽取出來的資訊</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179388"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en-US" altLang="zh-TW" sz="10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0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en-US" altLang="zh-TW" sz="10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a:t>
            </a:r>
            <a:r>
              <a:rPr kumimoji="0" lang="en-US" altLang="zh-TW" sz="1000" b="0" i="1" u="none" strike="noStrike" kern="1200" cap="none" spc="0" normalizeH="0" baseline="30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endParaRPr kumimoji="0" lang="en-US" altLang="zh-TW" sz="10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Weight (</a:t>
            </a:r>
            <a:r>
              <a:rPr kumimoji="0" lang="en-US" altLang="zh-TW" sz="10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0"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0"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0"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trained and initialized randomly.</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5FC14690-8FCD-0BCD-F10C-57673D0B52D0}"/>
              </a:ext>
            </a:extLst>
          </p:cNvPr>
          <p:cNvSpPr txBox="1"/>
          <p:nvPr/>
        </p:nvSpPr>
        <p:spPr>
          <a:xfrm>
            <a:off x="1312269" y="4518046"/>
            <a:ext cx="69103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a:ea typeface="新細明體"/>
                <a:cs typeface="+mn-cs"/>
              </a:rPr>
              <a:t>THWx512d</a:t>
            </a:r>
            <a:endParaRPr kumimoji="0" lang="zh-TW" altLang="en-US" sz="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9" name="文字方塊 8">
            <a:extLst>
              <a:ext uri="{FF2B5EF4-FFF2-40B4-BE49-F238E27FC236}">
                <a16:creationId xmlns:a16="http://schemas.microsoft.com/office/drawing/2014/main" id="{701D6579-31C8-6AA5-8A86-75049999C8C7}"/>
              </a:ext>
            </a:extLst>
          </p:cNvPr>
          <p:cNvSpPr txBox="1"/>
          <p:nvPr/>
        </p:nvSpPr>
        <p:spPr>
          <a:xfrm>
            <a:off x="2117794" y="4518046"/>
            <a:ext cx="69103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a:ea typeface="新細明體"/>
                <a:cs typeface="+mn-cs"/>
              </a:rPr>
              <a:t>THWx512d</a:t>
            </a:r>
            <a:endParaRPr kumimoji="0" lang="zh-TW" altLang="en-US" sz="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0" name="文字方塊 9">
            <a:extLst>
              <a:ext uri="{FF2B5EF4-FFF2-40B4-BE49-F238E27FC236}">
                <a16:creationId xmlns:a16="http://schemas.microsoft.com/office/drawing/2014/main" id="{3F46881D-0F45-5A0F-9BE5-C23D99127B02}"/>
              </a:ext>
            </a:extLst>
          </p:cNvPr>
          <p:cNvSpPr txBox="1"/>
          <p:nvPr/>
        </p:nvSpPr>
        <p:spPr>
          <a:xfrm>
            <a:off x="1798591" y="5336512"/>
            <a:ext cx="854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a:ea typeface="新細明體"/>
                <a:cs typeface="+mn-cs"/>
              </a:rPr>
              <a:t>THWxTHW</a:t>
            </a:r>
            <a:endParaRPr kumimoji="0" lang="zh-TW" altLang="en-US" sz="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1" name="文字方塊 10">
            <a:extLst>
              <a:ext uri="{FF2B5EF4-FFF2-40B4-BE49-F238E27FC236}">
                <a16:creationId xmlns:a16="http://schemas.microsoft.com/office/drawing/2014/main" id="{5CE0A60D-8782-A067-E09E-273DF3AC925D}"/>
              </a:ext>
            </a:extLst>
          </p:cNvPr>
          <p:cNvSpPr txBox="1"/>
          <p:nvPr/>
        </p:nvSpPr>
        <p:spPr>
          <a:xfrm>
            <a:off x="2687236" y="4525026"/>
            <a:ext cx="69103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a:ea typeface="新細明體"/>
                <a:cs typeface="+mn-cs"/>
              </a:rPr>
              <a:t>THWx512d</a:t>
            </a:r>
            <a:endParaRPr kumimoji="0" lang="zh-TW" altLang="en-US" sz="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2" name="文字方塊 11">
            <a:extLst>
              <a:ext uri="{FF2B5EF4-FFF2-40B4-BE49-F238E27FC236}">
                <a16:creationId xmlns:a16="http://schemas.microsoft.com/office/drawing/2014/main" id="{315E8C78-E860-591B-2463-09FDA222C115}"/>
              </a:ext>
            </a:extLst>
          </p:cNvPr>
          <p:cNvSpPr txBox="1"/>
          <p:nvPr/>
        </p:nvSpPr>
        <p:spPr>
          <a:xfrm>
            <a:off x="3256677" y="4605174"/>
            <a:ext cx="69103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a:ea typeface="新細明體"/>
                <a:cs typeface="+mn-cs"/>
              </a:rPr>
              <a:t>THWx512d</a:t>
            </a:r>
            <a:endParaRPr kumimoji="0" lang="zh-TW" altLang="en-US" sz="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3" name="文字方塊 12">
            <a:extLst>
              <a:ext uri="{FF2B5EF4-FFF2-40B4-BE49-F238E27FC236}">
                <a16:creationId xmlns:a16="http://schemas.microsoft.com/office/drawing/2014/main" id="{9FD10CFE-C8F4-73E8-997E-B7C536F75C9F}"/>
              </a:ext>
            </a:extLst>
          </p:cNvPr>
          <p:cNvSpPr txBox="1"/>
          <p:nvPr/>
        </p:nvSpPr>
        <p:spPr>
          <a:xfrm>
            <a:off x="2193495" y="5149020"/>
            <a:ext cx="9327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7030A0"/>
                </a:solidFill>
                <a:effectLst/>
                <a:uLnTx/>
                <a:uFillTx/>
                <a:latin typeface="Calibri" panose="020F0502020204030204"/>
                <a:ea typeface="新細明體" panose="02020500000000000000" pitchFamily="18" charset="-120"/>
                <a:cs typeface="+mn-cs"/>
              </a:rPr>
              <a:t>Pixel-wise self-attention similarity weight</a:t>
            </a:r>
            <a:endParaRPr kumimoji="0" lang="zh-TW" altLang="en-US" sz="800" b="0" i="0" u="none" strike="noStrike" kern="1200" cap="none" spc="0" normalizeH="0" baseline="0" noProof="0" dirty="0">
              <a:ln>
                <a:noFill/>
              </a:ln>
              <a:solidFill>
                <a:srgbClr val="7030A0"/>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E9B11250-7FAA-8260-6FE8-FD91EB6DD464}"/>
              </a:ext>
            </a:extLst>
          </p:cNvPr>
          <p:cNvSpPr txBox="1"/>
          <p:nvPr/>
        </p:nvSpPr>
        <p:spPr>
          <a:xfrm>
            <a:off x="64751" y="4274893"/>
            <a:ext cx="106223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1) dot-product self-attention: 1D, Global</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5" name="文字方塊 14">
            <a:extLst>
              <a:ext uri="{FF2B5EF4-FFF2-40B4-BE49-F238E27FC236}">
                <a16:creationId xmlns:a16="http://schemas.microsoft.com/office/drawing/2014/main" id="{9EC2FBA9-DEB2-58DB-4CC9-ABB80202C1B1}"/>
              </a:ext>
            </a:extLst>
          </p:cNvPr>
          <p:cNvSpPr txBox="1"/>
          <p:nvPr/>
        </p:nvSpPr>
        <p:spPr>
          <a:xfrm>
            <a:off x="1872648" y="4786383"/>
            <a:ext cx="6416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dot-product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7" name="文字方塊 16">
            <a:extLst>
              <a:ext uri="{FF2B5EF4-FFF2-40B4-BE49-F238E27FC236}">
                <a16:creationId xmlns:a16="http://schemas.microsoft.com/office/drawing/2014/main" id="{6E06A7F0-FE06-319D-7DD5-779D795CBC61}"/>
              </a:ext>
            </a:extLst>
          </p:cNvPr>
          <p:cNvSpPr txBox="1"/>
          <p:nvPr/>
        </p:nvSpPr>
        <p:spPr>
          <a:xfrm>
            <a:off x="1888446" y="6078192"/>
            <a:ext cx="45869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Conv.</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8" name="文字方塊 17">
            <a:extLst>
              <a:ext uri="{FF2B5EF4-FFF2-40B4-BE49-F238E27FC236}">
                <a16:creationId xmlns:a16="http://schemas.microsoft.com/office/drawing/2014/main" id="{E61D693C-9306-051A-85D3-67C1B30021CE}"/>
              </a:ext>
            </a:extLst>
          </p:cNvPr>
          <p:cNvSpPr txBox="1"/>
          <p:nvPr/>
        </p:nvSpPr>
        <p:spPr>
          <a:xfrm>
            <a:off x="39924" y="5513959"/>
            <a:ext cx="114670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2) Convolutional neighbor attention: 2D, Locality</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1" name="標題 1">
            <a:extLst>
              <a:ext uri="{FF2B5EF4-FFF2-40B4-BE49-F238E27FC236}">
                <a16:creationId xmlns:a16="http://schemas.microsoft.com/office/drawing/2014/main" id="{E2F9E2BF-4BF7-00BD-8E85-3816AC306464}"/>
              </a:ext>
            </a:extLst>
          </p:cNvPr>
          <p:cNvSpPr>
            <a:spLocks noGrp="1"/>
          </p:cNvSpPr>
          <p:nvPr>
            <p:ph type="title"/>
          </p:nvPr>
        </p:nvSpPr>
        <p:spPr>
          <a:xfrm>
            <a:off x="0" y="0"/>
            <a:ext cx="9141422" cy="553999"/>
          </a:xfrm>
        </p:spPr>
        <p:txBody>
          <a:bodyPr>
            <a:normAutofit fontScale="90000"/>
          </a:bodyPr>
          <a:lstStyle/>
          <a:p>
            <a:r>
              <a:rPr lang="en-US" altLang="zh-TW" sz="2700" dirty="0"/>
              <a:t>1.2.5 Related Works: Neighborhood Attention Transformer (NAT) </a:t>
            </a:r>
            <a:r>
              <a:rPr lang="en-US" altLang="zh-TW" sz="1300" dirty="0"/>
              <a:t>arXiv2022 </a:t>
            </a:r>
            <a:br>
              <a:rPr lang="en-US" altLang="zh-TW" sz="1300" dirty="0"/>
            </a:br>
            <a:r>
              <a:rPr lang="en-US" altLang="zh-TW" sz="1800" dirty="0"/>
              <a:t>Introduction: Motivation &amp; Objective</a:t>
            </a:r>
            <a:endParaRPr lang="zh-TW" altLang="en-US" sz="1800" dirty="0">
              <a:solidFill>
                <a:srgbClr val="FF0000"/>
              </a:solidFill>
            </a:endParaRPr>
          </a:p>
        </p:txBody>
      </p:sp>
    </p:spTree>
    <p:extLst>
      <p:ext uri="{BB962C8B-B14F-4D97-AF65-F5344CB8AC3E}">
        <p14:creationId xmlns:p14="http://schemas.microsoft.com/office/powerpoint/2010/main" val="3559711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圖片 61">
            <a:extLst>
              <a:ext uri="{FF2B5EF4-FFF2-40B4-BE49-F238E27FC236}">
                <a16:creationId xmlns:a16="http://schemas.microsoft.com/office/drawing/2014/main" id="{DFBB1C4A-DAEB-4145-BAD9-346967F8609F}"/>
              </a:ext>
            </a:extLst>
          </p:cNvPr>
          <p:cNvPicPr>
            <a:picLocks noChangeAspect="1"/>
          </p:cNvPicPr>
          <p:nvPr/>
        </p:nvPicPr>
        <p:blipFill rotWithShape="1">
          <a:blip r:embed="rId2"/>
          <a:srcRect l="87083" t="1011" b="3234"/>
          <a:stretch/>
        </p:blipFill>
        <p:spPr>
          <a:xfrm>
            <a:off x="3094866" y="4304175"/>
            <a:ext cx="1358107" cy="2467879"/>
          </a:xfrm>
          <a:prstGeom prst="rect">
            <a:avLst/>
          </a:prstGeom>
        </p:spPr>
      </p:pic>
      <p:pic>
        <p:nvPicPr>
          <p:cNvPr id="61" name="圖片 60">
            <a:extLst>
              <a:ext uri="{FF2B5EF4-FFF2-40B4-BE49-F238E27FC236}">
                <a16:creationId xmlns:a16="http://schemas.microsoft.com/office/drawing/2014/main" id="{FF943202-D307-449D-B491-495244EF4771}"/>
              </a:ext>
            </a:extLst>
          </p:cNvPr>
          <p:cNvPicPr>
            <a:picLocks noChangeAspect="1"/>
          </p:cNvPicPr>
          <p:nvPr/>
        </p:nvPicPr>
        <p:blipFill rotWithShape="1">
          <a:blip r:embed="rId2"/>
          <a:srcRect l="87083" t="1011" b="3234"/>
          <a:stretch/>
        </p:blipFill>
        <p:spPr>
          <a:xfrm>
            <a:off x="1769280" y="4297826"/>
            <a:ext cx="1358107" cy="2467879"/>
          </a:xfrm>
          <a:prstGeom prst="rect">
            <a:avLst/>
          </a:prstGeom>
        </p:spPr>
      </p:pic>
      <p:pic>
        <p:nvPicPr>
          <p:cNvPr id="58" name="圖片 57">
            <a:extLst>
              <a:ext uri="{FF2B5EF4-FFF2-40B4-BE49-F238E27FC236}">
                <a16:creationId xmlns:a16="http://schemas.microsoft.com/office/drawing/2014/main" id="{19B11B89-2C1A-41EC-A9C0-B4A869BDEEFB}"/>
              </a:ext>
            </a:extLst>
          </p:cNvPr>
          <p:cNvPicPr>
            <a:picLocks noChangeAspect="1"/>
          </p:cNvPicPr>
          <p:nvPr/>
        </p:nvPicPr>
        <p:blipFill rotWithShape="1">
          <a:blip r:embed="rId2"/>
          <a:srcRect l="87083" t="1011" b="3234"/>
          <a:stretch/>
        </p:blipFill>
        <p:spPr>
          <a:xfrm>
            <a:off x="430366" y="4308420"/>
            <a:ext cx="1333750" cy="2423619"/>
          </a:xfrm>
          <a:prstGeom prst="rect">
            <a:avLst/>
          </a:prstGeom>
        </p:spPr>
      </p:pic>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6B63E350-0019-AF1F-79E9-1DA08BEA6C82}"/>
                  </a:ext>
                </a:extLst>
              </p:cNvPr>
              <p:cNvSpPr txBox="1"/>
              <p:nvPr/>
            </p:nvSpPr>
            <p:spPr>
              <a:xfrm>
                <a:off x="5986092" y="3138468"/>
                <a:ext cx="2927698" cy="1953868"/>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Q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Wingdings" panose="05000000000000000000" pitchFamily="2" charset="2"/>
                  </a:rPr>
                  <a:t>: 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Wingdings" panose="05000000000000000000" pitchFamily="2" charset="2"/>
                  </a:rPr>
                  <a:t>K         : Key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Wingdings" panose="05000000000000000000" pitchFamily="2" charset="2"/>
                  </a:rPr>
                  <a:t>V         :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Wingdings" panose="05000000000000000000" pitchFamily="2" charset="2"/>
                  </a:rPr>
                  <a:t>d         : Embedded dimension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sym typeface="Wingdings" panose="05000000000000000000" pitchFamily="2" charset="2"/>
                  </a:rPr>
                  <a:t>i</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Wingdings" panose="05000000000000000000" pitchFamily="2" charset="2"/>
                  </a:rPr>
                  <a:t>          : i-th token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k         : Neighborhood (kernel) size</a:t>
                </a:r>
              </a:p>
              <a:p>
                <a:pPr marL="450850" marR="0" lvl="0" indent="-45085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Token i’s j-th nearest neighbor value </a:t>
                </a:r>
                <a14:m>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Wingdings" panose="05000000000000000000" pitchFamily="2" charset="2"/>
                      </a:rPr>
                      <m:t>𝑗</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Wingdings" panose="05000000000000000000" pitchFamily="2" charset="2"/>
                      </a:rPr>
                      <m:t>∈[1, </m:t>
                    </m:r>
                    <m:r>
                      <m:rPr>
                        <m:sty m:val="p"/>
                      </m:rP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Wingdings" panose="05000000000000000000" pitchFamily="2" charset="2"/>
                      </a:rPr>
                      <m:t>k</m:t>
                    </m:r>
                    <m:r>
                      <a:rPr kumimoji="0" lang="en-US" sz="12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Wingdings" panose="05000000000000000000" pitchFamily="2" charset="2"/>
                      </a:rPr>
                      <m:t>]</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896938" marR="0" lvl="0" indent="-896938"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j)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Bias of pixel (i, j)</a:t>
                </a:r>
              </a:p>
              <a:p>
                <a:pPr marL="896938" marR="0" lvl="0" indent="-896938"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Transverse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文字方塊 39">
                <a:extLst>
                  <a:ext uri="{FF2B5EF4-FFF2-40B4-BE49-F238E27FC236}">
                    <a16:creationId xmlns:a16="http://schemas.microsoft.com/office/drawing/2014/main" id="{6B63E350-0019-AF1F-79E9-1DA08BEA6C82}"/>
                  </a:ext>
                </a:extLst>
              </p:cNvPr>
              <p:cNvSpPr txBox="1">
                <a:spLocks noRot="1" noChangeAspect="1" noMove="1" noResize="1" noEditPoints="1" noAdjustHandles="1" noChangeArrowheads="1" noChangeShapeType="1" noTextEdit="1"/>
              </p:cNvSpPr>
              <p:nvPr/>
            </p:nvSpPr>
            <p:spPr>
              <a:xfrm>
                <a:off x="5986092" y="3138468"/>
                <a:ext cx="2927698" cy="1953868"/>
              </a:xfrm>
              <a:prstGeom prst="rect">
                <a:avLst/>
              </a:prstGeom>
              <a:blipFill>
                <a:blip r:embed="rId3"/>
                <a:stretch>
                  <a:fillRect l="-208" t="-313" b="-18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9B4E39EF-A9A3-E1DB-5E5A-AFF83D35D313}"/>
                  </a:ext>
                </a:extLst>
              </p:cNvPr>
              <p:cNvSpPr txBox="1"/>
              <p:nvPr/>
            </p:nvSpPr>
            <p:spPr>
              <a:xfrm>
                <a:off x="4840797" y="1265122"/>
                <a:ext cx="2954270" cy="50058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b>
                      </m:sSub>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𝑠𝑜𝑓𝑡𝑚𝑎𝑥</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p>
                              </m:sSubSup>
                            </m:num>
                            <m:den>
                              <m:rad>
                                <m:radPr>
                                  <m:degHide m:val="on"/>
                                  <m:ctrlPr>
                                    <a:rPr kumimoji="0" lang="en-US" sz="1400" b="0" i="1" u="none" strike="noStrike" kern="1200" cap="none" spc="0" normalizeH="0" baseline="0" noProof="0" dirty="0" smtClean="0">
                                      <a:ln>
                                        <a:noFill/>
                                      </a:ln>
                                      <a:solidFill>
                                        <a:srgbClr val="836967"/>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𝑑</m:t>
                                  </m:r>
                                </m:e>
                              </m:rad>
                            </m:den>
                          </m:f>
                        </m:e>
                      </m:d>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V</m:t>
                          </m:r>
                        </m:e>
                        <m:sub>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m:t>
                          </m:r>
                        </m:sub>
                        <m:sup>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k</m:t>
                          </m:r>
                        </m:sup>
                      </m:sSubSup>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文字方塊 41">
                <a:extLst>
                  <a:ext uri="{FF2B5EF4-FFF2-40B4-BE49-F238E27FC236}">
                    <a16:creationId xmlns:a16="http://schemas.microsoft.com/office/drawing/2014/main" id="{9B4E39EF-A9A3-E1DB-5E5A-AFF83D35D313}"/>
                  </a:ext>
                </a:extLst>
              </p:cNvPr>
              <p:cNvSpPr txBox="1">
                <a:spLocks noRot="1" noChangeAspect="1" noMove="1" noResize="1" noEditPoints="1" noAdjustHandles="1" noChangeArrowheads="1" noChangeShapeType="1" noTextEdit="1"/>
              </p:cNvSpPr>
              <p:nvPr/>
            </p:nvSpPr>
            <p:spPr>
              <a:xfrm>
                <a:off x="4840797" y="1265122"/>
                <a:ext cx="2954270" cy="500586"/>
              </a:xfrm>
              <a:prstGeom prst="rect">
                <a:avLst/>
              </a:prstGeom>
              <a:blipFill>
                <a:blip r:embed="rId4"/>
                <a:stretch>
                  <a:fillRect/>
                </a:stretch>
              </a:blipFill>
            </p:spPr>
            <p:txBody>
              <a:bodyPr/>
              <a:lstStyle/>
              <a:p>
                <a:r>
                  <a:rPr lang="zh-TW" altLang="en-US">
                    <a:noFill/>
                  </a:rPr>
                  <a:t> </a:t>
                </a:r>
              </a:p>
            </p:txBody>
          </p:sp>
        </mc:Fallback>
      </mc:AlternateContent>
      <p:pic>
        <p:nvPicPr>
          <p:cNvPr id="47" name="圖片 46">
            <a:extLst>
              <a:ext uri="{FF2B5EF4-FFF2-40B4-BE49-F238E27FC236}">
                <a16:creationId xmlns:a16="http://schemas.microsoft.com/office/drawing/2014/main" id="{60BFD216-8534-5A63-EDA8-CB0854C50F79}"/>
              </a:ext>
            </a:extLst>
          </p:cNvPr>
          <p:cNvPicPr>
            <a:picLocks noChangeAspect="1"/>
          </p:cNvPicPr>
          <p:nvPr/>
        </p:nvPicPr>
        <p:blipFill>
          <a:blip r:embed="rId5"/>
          <a:stretch>
            <a:fillRect/>
          </a:stretch>
        </p:blipFill>
        <p:spPr>
          <a:xfrm>
            <a:off x="5553712" y="1713307"/>
            <a:ext cx="2142740" cy="1051686"/>
          </a:xfrm>
          <a:prstGeom prst="rect">
            <a:avLst/>
          </a:prstGeom>
        </p:spPr>
      </p:pic>
      <p:pic>
        <p:nvPicPr>
          <p:cNvPr id="49" name="圖片 48">
            <a:extLst>
              <a:ext uri="{FF2B5EF4-FFF2-40B4-BE49-F238E27FC236}">
                <a16:creationId xmlns:a16="http://schemas.microsoft.com/office/drawing/2014/main" id="{7C7B85EB-B640-DBC0-F01A-D72D5FEBB2CB}"/>
              </a:ext>
            </a:extLst>
          </p:cNvPr>
          <p:cNvPicPr>
            <a:picLocks noChangeAspect="1"/>
          </p:cNvPicPr>
          <p:nvPr/>
        </p:nvPicPr>
        <p:blipFill>
          <a:blip r:embed="rId6"/>
          <a:stretch>
            <a:fillRect/>
          </a:stretch>
        </p:blipFill>
        <p:spPr>
          <a:xfrm>
            <a:off x="5543868" y="2746419"/>
            <a:ext cx="2696970" cy="396612"/>
          </a:xfrm>
          <a:prstGeom prst="rect">
            <a:avLst/>
          </a:prstGeom>
        </p:spPr>
      </p:pic>
      <p:sp>
        <p:nvSpPr>
          <p:cNvPr id="3" name="投影片編號版面配置區 2">
            <a:extLst>
              <a:ext uri="{FF2B5EF4-FFF2-40B4-BE49-F238E27FC236}">
                <a16:creationId xmlns:a16="http://schemas.microsoft.com/office/drawing/2014/main" id="{9DF32747-A1AA-2C09-5411-AA0C324D05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dirty="0">
              <a:ln>
                <a:noFill/>
              </a:ln>
              <a:solidFill>
                <a:prstClr val="black">
                  <a:tint val="75000"/>
                </a:prstClr>
              </a:solidFill>
              <a:effectLst/>
              <a:uLnTx/>
              <a:uFillTx/>
              <a:latin typeface="Times New Roman" panose="02020603050405020304" pitchFamily="18" charset="0"/>
              <a:ea typeface="新細明體" panose="02020500000000000000" pitchFamily="18" charset="-120"/>
              <a:cs typeface="+mn-cs"/>
            </a:endParaRPr>
          </a:p>
        </p:txBody>
      </p:sp>
      <p:pic>
        <p:nvPicPr>
          <p:cNvPr id="1026" name="Picture 2" descr="SHI Labs">
            <a:extLst>
              <a:ext uri="{FF2B5EF4-FFF2-40B4-BE49-F238E27FC236}">
                <a16:creationId xmlns:a16="http://schemas.microsoft.com/office/drawing/2014/main" id="{4A631303-594B-BC6D-F2B4-885CFB35F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476" t="3413" r="6999" b="6655"/>
          <a:stretch/>
        </p:blipFill>
        <p:spPr bwMode="auto">
          <a:xfrm>
            <a:off x="21578" y="444167"/>
            <a:ext cx="4849338" cy="30194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1823E620-7E25-8D2F-00C9-5B055252DAD4}"/>
                  </a:ext>
                </a:extLst>
              </p:cNvPr>
              <p:cNvSpPr txBox="1"/>
              <p:nvPr/>
            </p:nvSpPr>
            <p:spPr>
              <a:xfrm>
                <a:off x="5046912" y="545901"/>
                <a:ext cx="3459793" cy="48577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𝐴𝑡𝑡𝑒𝑛𝑡𝑖𝑜𝑛</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𝑄</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𝑠𝑜𝑓𝑡𝑚𝑎𝑥</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𝑄</m:t>
                              </m:r>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p>
                              </m:sSup>
                            </m:num>
                            <m:den>
                              <m:rad>
                                <m:radPr>
                                  <m:degHide m:val="on"/>
                                  <m:ctrlPr>
                                    <a:rPr kumimoji="0" lang="en-US" sz="1400" b="0" i="1" u="none" strike="noStrike" kern="1200" cap="none" spc="0" normalizeH="0" baseline="0" noProof="0" dirty="0" smtClean="0">
                                      <a:ln>
                                        <a:noFill/>
                                      </a:ln>
                                      <a:solidFill>
                                        <a:srgbClr val="836967"/>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𝑑</m:t>
                                  </m:r>
                                </m:e>
                              </m:rad>
                            </m:den>
                          </m:f>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𝐵</m:t>
                          </m:r>
                        </m:e>
                      </m:d>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𝑉</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文字方塊 3">
                <a:extLst>
                  <a:ext uri="{FF2B5EF4-FFF2-40B4-BE49-F238E27FC236}">
                    <a16:creationId xmlns:a16="http://schemas.microsoft.com/office/drawing/2014/main" id="{1823E620-7E25-8D2F-00C9-5B055252DAD4}"/>
                  </a:ext>
                </a:extLst>
              </p:cNvPr>
              <p:cNvSpPr txBox="1">
                <a:spLocks noRot="1" noChangeAspect="1" noMove="1" noResize="1" noEditPoints="1" noAdjustHandles="1" noChangeArrowheads="1" noChangeShapeType="1" noTextEdit="1"/>
              </p:cNvSpPr>
              <p:nvPr/>
            </p:nvSpPr>
            <p:spPr>
              <a:xfrm>
                <a:off x="5046912" y="545901"/>
                <a:ext cx="3459793" cy="485774"/>
              </a:xfrm>
              <a:prstGeom prst="rect">
                <a:avLst/>
              </a:prstGeom>
              <a:blipFill>
                <a:blip r:embed="rId8"/>
                <a:stretch>
                  <a:fillRect l="-882" r="-529" b="-7595"/>
                </a:stretch>
              </a:blipFill>
            </p:spPr>
            <p:txBody>
              <a:bodyPr/>
              <a:lstStyle/>
              <a:p>
                <a:r>
                  <a:rPr lang="zh-TW" altLang="en-US">
                    <a:noFill/>
                  </a:rPr>
                  <a:t> </a:t>
                </a:r>
              </a:p>
            </p:txBody>
          </p:sp>
        </mc:Fallback>
      </mc:AlternateContent>
      <p:sp>
        <p:nvSpPr>
          <p:cNvPr id="6" name="文字方塊 5">
            <a:extLst>
              <a:ext uri="{FF2B5EF4-FFF2-40B4-BE49-F238E27FC236}">
                <a16:creationId xmlns:a16="http://schemas.microsoft.com/office/drawing/2014/main" id="{C93EABE6-6D95-2902-204C-DFE6AEA4D279}"/>
              </a:ext>
            </a:extLst>
          </p:cNvPr>
          <p:cNvSpPr txBox="1"/>
          <p:nvPr/>
        </p:nvSpPr>
        <p:spPr>
          <a:xfrm>
            <a:off x="4800169" y="414031"/>
            <a:ext cx="121719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Self attention:</a:t>
            </a:r>
          </a:p>
        </p:txBody>
      </p:sp>
      <p:sp>
        <p:nvSpPr>
          <p:cNvPr id="7" name="文字方塊 6">
            <a:extLst>
              <a:ext uri="{FF2B5EF4-FFF2-40B4-BE49-F238E27FC236}">
                <a16:creationId xmlns:a16="http://schemas.microsoft.com/office/drawing/2014/main" id="{A7EDDC4F-D313-266C-5131-E28E6ED0A997}"/>
              </a:ext>
            </a:extLst>
          </p:cNvPr>
          <p:cNvSpPr txBox="1"/>
          <p:nvPr/>
        </p:nvSpPr>
        <p:spPr>
          <a:xfrm>
            <a:off x="4819219" y="1080360"/>
            <a:ext cx="20058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Neighborhood attention:</a:t>
            </a: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763FBA77-639A-0C3E-B4BD-D0CCC34399F8}"/>
                  </a:ext>
                </a:extLst>
              </p:cNvPr>
              <p:cNvSpPr txBox="1"/>
              <p:nvPr/>
            </p:nvSpPr>
            <p:spPr>
              <a:xfrm>
                <a:off x="2423110" y="3162922"/>
                <a:ext cx="431904" cy="3250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p>
                      </m:sSubSup>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文字方塊 10">
                <a:extLst>
                  <a:ext uri="{FF2B5EF4-FFF2-40B4-BE49-F238E27FC236}">
                    <a16:creationId xmlns:a16="http://schemas.microsoft.com/office/drawing/2014/main" id="{763FBA77-639A-0C3E-B4BD-D0CCC34399F8}"/>
                  </a:ext>
                </a:extLst>
              </p:cNvPr>
              <p:cNvSpPr txBox="1">
                <a:spLocks noRot="1" noChangeAspect="1" noMove="1" noResize="1" noEditPoints="1" noAdjustHandles="1" noChangeArrowheads="1" noChangeShapeType="1" noTextEdit="1"/>
              </p:cNvSpPr>
              <p:nvPr/>
            </p:nvSpPr>
            <p:spPr>
              <a:xfrm>
                <a:off x="2423110" y="3162922"/>
                <a:ext cx="431904" cy="325025"/>
              </a:xfrm>
              <a:prstGeom prst="rect">
                <a:avLst/>
              </a:prstGeom>
              <a:blipFill>
                <a:blip r:embed="rId9"/>
                <a:stretch>
                  <a:fillRect/>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5C2F8DCA-5DDD-9595-D54D-3E4F2796AF28}"/>
              </a:ext>
            </a:extLst>
          </p:cNvPr>
          <p:cNvSpPr txBox="1"/>
          <p:nvPr/>
        </p:nvSpPr>
        <p:spPr>
          <a:xfrm>
            <a:off x="1694026" y="2236171"/>
            <a:ext cx="29718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𝑖</a:t>
            </a: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29846A60-5381-7289-BB26-93A632FB63D3}"/>
                  </a:ext>
                </a:extLst>
              </p:cNvPr>
              <p:cNvSpPr txBox="1"/>
              <p:nvPr/>
            </p:nvSpPr>
            <p:spPr>
              <a:xfrm>
                <a:off x="2036060" y="2164244"/>
                <a:ext cx="43190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𝑄</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文字方塊 14">
                <a:extLst>
                  <a:ext uri="{FF2B5EF4-FFF2-40B4-BE49-F238E27FC236}">
                    <a16:creationId xmlns:a16="http://schemas.microsoft.com/office/drawing/2014/main" id="{29846A60-5381-7289-BB26-93A632FB63D3}"/>
                  </a:ext>
                </a:extLst>
              </p:cNvPr>
              <p:cNvSpPr txBox="1">
                <a:spLocks noRot="1" noChangeAspect="1" noMove="1" noResize="1" noEditPoints="1" noAdjustHandles="1" noChangeArrowheads="1" noChangeShapeType="1" noTextEdit="1"/>
              </p:cNvSpPr>
              <p:nvPr/>
            </p:nvSpPr>
            <p:spPr>
              <a:xfrm>
                <a:off x="2036060" y="2164244"/>
                <a:ext cx="431904" cy="307777"/>
              </a:xfrm>
              <a:prstGeom prst="rect">
                <a:avLst/>
              </a:prstGeom>
              <a:blipFill>
                <a:blip r:embed="rId10"/>
                <a:stretch>
                  <a:fillRect b="-58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07BEA5DD-4EA2-6D46-A9A3-D83D6740C0D0}"/>
                  </a:ext>
                </a:extLst>
              </p:cNvPr>
              <p:cNvSpPr txBox="1"/>
              <p:nvPr/>
            </p:nvSpPr>
            <p:spPr>
              <a:xfrm>
                <a:off x="2695484" y="2161806"/>
                <a:ext cx="431904" cy="3250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p>
                      </m:sSubSup>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文字方塊 16">
                <a:extLst>
                  <a:ext uri="{FF2B5EF4-FFF2-40B4-BE49-F238E27FC236}">
                    <a16:creationId xmlns:a16="http://schemas.microsoft.com/office/drawing/2014/main" id="{07BEA5DD-4EA2-6D46-A9A3-D83D6740C0D0}"/>
                  </a:ext>
                </a:extLst>
              </p:cNvPr>
              <p:cNvSpPr txBox="1">
                <a:spLocks noRot="1" noChangeAspect="1" noMove="1" noResize="1" noEditPoints="1" noAdjustHandles="1" noChangeArrowheads="1" noChangeShapeType="1" noTextEdit="1"/>
              </p:cNvSpPr>
              <p:nvPr/>
            </p:nvSpPr>
            <p:spPr>
              <a:xfrm>
                <a:off x="2695484" y="2161806"/>
                <a:ext cx="431904" cy="325025"/>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FEE0132-E4D4-7A45-E79E-976A2D1093BD}"/>
                  </a:ext>
                </a:extLst>
              </p:cNvPr>
              <p:cNvSpPr txBox="1"/>
              <p:nvPr/>
            </p:nvSpPr>
            <p:spPr>
              <a:xfrm>
                <a:off x="1367896" y="3127661"/>
                <a:ext cx="1032077" cy="3250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9" name="文字方塊 18">
                <a:extLst>
                  <a:ext uri="{FF2B5EF4-FFF2-40B4-BE49-F238E27FC236}">
                    <a16:creationId xmlns:a16="http://schemas.microsoft.com/office/drawing/2014/main" id="{DFEE0132-E4D4-7A45-E79E-976A2D1093BD}"/>
                  </a:ext>
                </a:extLst>
              </p:cNvPr>
              <p:cNvSpPr txBox="1">
                <a:spLocks noRot="1" noChangeAspect="1" noMove="1" noResize="1" noEditPoints="1" noAdjustHandles="1" noChangeArrowheads="1" noChangeShapeType="1" noTextEdit="1"/>
              </p:cNvSpPr>
              <p:nvPr/>
            </p:nvSpPr>
            <p:spPr>
              <a:xfrm>
                <a:off x="1367896" y="3127661"/>
                <a:ext cx="1032077" cy="325089"/>
              </a:xfrm>
              <a:prstGeom prst="rect">
                <a:avLst/>
              </a:prstGeom>
              <a:blipFill>
                <a:blip r:embed="rId12"/>
                <a:stretch>
                  <a:fillRect b="-37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76EF24DC-74F1-8663-818E-45949813E0ED}"/>
                  </a:ext>
                </a:extLst>
              </p:cNvPr>
              <p:cNvSpPr txBox="1"/>
              <p:nvPr/>
            </p:nvSpPr>
            <p:spPr>
              <a:xfrm>
                <a:off x="1477013" y="1878159"/>
                <a:ext cx="1038870" cy="3250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0" name="文字方塊 19">
                <a:extLst>
                  <a:ext uri="{FF2B5EF4-FFF2-40B4-BE49-F238E27FC236}">
                    <a16:creationId xmlns:a16="http://schemas.microsoft.com/office/drawing/2014/main" id="{76EF24DC-74F1-8663-818E-45949813E0ED}"/>
                  </a:ext>
                </a:extLst>
              </p:cNvPr>
              <p:cNvSpPr txBox="1">
                <a:spLocks noRot="1" noChangeAspect="1" noMove="1" noResize="1" noEditPoints="1" noAdjustHandles="1" noChangeArrowheads="1" noChangeShapeType="1" noTextEdit="1"/>
              </p:cNvSpPr>
              <p:nvPr/>
            </p:nvSpPr>
            <p:spPr>
              <a:xfrm>
                <a:off x="1477013" y="1878159"/>
                <a:ext cx="1038870" cy="325089"/>
              </a:xfrm>
              <a:prstGeom prst="rect">
                <a:avLst/>
              </a:prstGeom>
              <a:blipFill>
                <a:blip r:embed="rId13"/>
                <a:stretch>
                  <a:fillRect b="-37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D5A552-F621-83B1-4B9F-CDBA50621416}"/>
                  </a:ext>
                </a:extLst>
              </p:cNvPr>
              <p:cNvSpPr txBox="1"/>
              <p:nvPr/>
            </p:nvSpPr>
            <p:spPr>
              <a:xfrm>
                <a:off x="3747959" y="2142015"/>
                <a:ext cx="480060" cy="3284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V</m:t>
                          </m:r>
                        </m:e>
                        <m:sub>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m:t>
                          </m:r>
                        </m:sub>
                        <m:sup>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k</m:t>
                          </m:r>
                        </m:sup>
                      </m:sSubSup>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文字方塊 21">
                <a:extLst>
                  <a:ext uri="{FF2B5EF4-FFF2-40B4-BE49-F238E27FC236}">
                    <a16:creationId xmlns:a16="http://schemas.microsoft.com/office/drawing/2014/main" id="{A8D5A552-F621-83B1-4B9F-CDBA50621416}"/>
                  </a:ext>
                </a:extLst>
              </p:cNvPr>
              <p:cNvSpPr txBox="1">
                <a:spLocks noRot="1" noChangeAspect="1" noMove="1" noResize="1" noEditPoints="1" noAdjustHandles="1" noChangeArrowheads="1" noChangeShapeType="1" noTextEdit="1"/>
              </p:cNvSpPr>
              <p:nvPr/>
            </p:nvSpPr>
            <p:spPr>
              <a:xfrm>
                <a:off x="3747959" y="2142015"/>
                <a:ext cx="480060" cy="32848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331B854F-7CA8-5072-9C9E-42ED0F6A0F9F}"/>
                  </a:ext>
                </a:extLst>
              </p:cNvPr>
              <p:cNvSpPr txBox="1"/>
              <p:nvPr/>
            </p:nvSpPr>
            <p:spPr>
              <a:xfrm>
                <a:off x="3933301" y="3114805"/>
                <a:ext cx="76245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b>
                      </m:sSub>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e>
                      </m:d>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 name="文字方塊 26">
                <a:extLst>
                  <a:ext uri="{FF2B5EF4-FFF2-40B4-BE49-F238E27FC236}">
                    <a16:creationId xmlns:a16="http://schemas.microsoft.com/office/drawing/2014/main" id="{331B854F-7CA8-5072-9C9E-42ED0F6A0F9F}"/>
                  </a:ext>
                </a:extLst>
              </p:cNvPr>
              <p:cNvSpPr txBox="1">
                <a:spLocks noRot="1" noChangeAspect="1" noMove="1" noResize="1" noEditPoints="1" noAdjustHandles="1" noChangeArrowheads="1" noChangeShapeType="1" noTextEdit="1"/>
              </p:cNvSpPr>
              <p:nvPr/>
            </p:nvSpPr>
            <p:spPr>
              <a:xfrm>
                <a:off x="3933301" y="3114805"/>
                <a:ext cx="762452" cy="215444"/>
              </a:xfrm>
              <a:prstGeom prst="rect">
                <a:avLst/>
              </a:prstGeom>
              <a:blipFill>
                <a:blip r:embed="rId15"/>
                <a:stretch>
                  <a:fillRect b="-14286"/>
                </a:stretch>
              </a:blipFill>
            </p:spPr>
            <p:txBody>
              <a:bodyPr/>
              <a:lstStyle/>
              <a:p>
                <a:r>
                  <a:rPr lang="zh-TW" altLang="en-US">
                    <a:noFill/>
                  </a:rPr>
                  <a:t> </a:t>
                </a:r>
              </a:p>
            </p:txBody>
          </p:sp>
        </mc:Fallback>
      </mc:AlternateContent>
      <p:sp>
        <p:nvSpPr>
          <p:cNvPr id="24" name="文字方塊 23">
            <a:extLst>
              <a:ext uri="{FF2B5EF4-FFF2-40B4-BE49-F238E27FC236}">
                <a16:creationId xmlns:a16="http://schemas.microsoft.com/office/drawing/2014/main" id="{D97B8850-7295-4940-95D7-208FC3C7FF1E}"/>
              </a:ext>
            </a:extLst>
          </p:cNvPr>
          <p:cNvSpPr txBox="1"/>
          <p:nvPr/>
        </p:nvSpPr>
        <p:spPr>
          <a:xfrm>
            <a:off x="1022378" y="782720"/>
            <a:ext cx="69103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THWx512d</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3262EEB1-D2AC-46DB-822B-5E18BEDA8910}"/>
              </a:ext>
            </a:extLst>
          </p:cNvPr>
          <p:cNvSpPr txBox="1"/>
          <p:nvPr/>
        </p:nvSpPr>
        <p:spPr>
          <a:xfrm>
            <a:off x="2717608" y="631753"/>
            <a:ext cx="69103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THWx512d</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484EB8BE-40E7-48BE-8588-D6D1EB592F4D}"/>
              </a:ext>
            </a:extLst>
          </p:cNvPr>
          <p:cNvSpPr txBox="1"/>
          <p:nvPr/>
        </p:nvSpPr>
        <p:spPr>
          <a:xfrm>
            <a:off x="2354338" y="1669629"/>
            <a:ext cx="8542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THWxTHW</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5F207968-3BB8-4E10-89C1-019C2D5614FB}"/>
              </a:ext>
            </a:extLst>
          </p:cNvPr>
          <p:cNvSpPr txBox="1"/>
          <p:nvPr/>
        </p:nvSpPr>
        <p:spPr>
          <a:xfrm>
            <a:off x="3437175" y="649352"/>
            <a:ext cx="69103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THWx512d</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76CD79FA-04D7-4BCC-B7AE-E14D425B42C5}"/>
              </a:ext>
            </a:extLst>
          </p:cNvPr>
          <p:cNvSpPr txBox="1"/>
          <p:nvPr/>
        </p:nvSpPr>
        <p:spPr>
          <a:xfrm>
            <a:off x="4107456" y="767381"/>
            <a:ext cx="69103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THWx512d</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A5611634-5CAB-44C9-8EAD-ED8FDAF42D64}"/>
              </a:ext>
            </a:extLst>
          </p:cNvPr>
          <p:cNvSpPr txBox="1"/>
          <p:nvPr/>
        </p:nvSpPr>
        <p:spPr>
          <a:xfrm>
            <a:off x="2793045" y="1500588"/>
            <a:ext cx="9327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7030A0"/>
                </a:solidFill>
                <a:effectLst/>
                <a:uLnTx/>
                <a:uFillTx/>
                <a:latin typeface="Calibri" panose="020F0502020204030204"/>
                <a:ea typeface="新細明體" panose="02020500000000000000" pitchFamily="18" charset="-120"/>
                <a:cs typeface="+mn-cs"/>
              </a:rPr>
              <a:t>Pixel-wise self-attention similarity weight</a:t>
            </a:r>
            <a:endParaRPr kumimoji="0" lang="zh-TW" altLang="en-US" sz="800" b="0" i="0" u="none" strike="noStrike" kern="1200" cap="none" spc="0" normalizeH="0" baseline="0" noProof="0" dirty="0">
              <a:ln>
                <a:noFill/>
              </a:ln>
              <a:solidFill>
                <a:srgbClr val="7030A0"/>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6A55525D-80C8-4B01-A835-1C5A7A1EDAF5}"/>
              </a:ext>
            </a:extLst>
          </p:cNvPr>
          <p:cNvSpPr txBox="1"/>
          <p:nvPr/>
        </p:nvSpPr>
        <p:spPr>
          <a:xfrm>
            <a:off x="-24696" y="406752"/>
            <a:ext cx="106223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dot-product self-attention: 1D, Global</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304C1433-3F98-4D4D-8B72-F8D182030B3D}"/>
              </a:ext>
            </a:extLst>
          </p:cNvPr>
          <p:cNvSpPr txBox="1"/>
          <p:nvPr/>
        </p:nvSpPr>
        <p:spPr>
          <a:xfrm>
            <a:off x="2285752" y="976606"/>
            <a:ext cx="6416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dot-product</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B0FD3EF4-AC9E-4622-9650-5ED733B3EE8A}"/>
              </a:ext>
            </a:extLst>
          </p:cNvPr>
          <p:cNvSpPr txBox="1"/>
          <p:nvPr/>
        </p:nvSpPr>
        <p:spPr>
          <a:xfrm>
            <a:off x="2301550" y="2525935"/>
            <a:ext cx="6258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dot product</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C0F12D05-8BEA-4CBD-B9A7-4EBC17C6331C}"/>
              </a:ext>
            </a:extLst>
          </p:cNvPr>
          <p:cNvSpPr txBox="1"/>
          <p:nvPr/>
        </p:nvSpPr>
        <p:spPr>
          <a:xfrm>
            <a:off x="-52729" y="1953879"/>
            <a:ext cx="114670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 Convolutional neighbor attention: 2D, Locality</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標題 1">
            <a:extLst>
              <a:ext uri="{FF2B5EF4-FFF2-40B4-BE49-F238E27FC236}">
                <a16:creationId xmlns:a16="http://schemas.microsoft.com/office/drawing/2014/main" id="{90175CEA-BE01-4FE9-A102-87048DE37DFD}"/>
              </a:ext>
            </a:extLst>
          </p:cNvPr>
          <p:cNvSpPr>
            <a:spLocks noGrp="1"/>
          </p:cNvSpPr>
          <p:nvPr>
            <p:ph type="title"/>
          </p:nvPr>
        </p:nvSpPr>
        <p:spPr>
          <a:xfrm>
            <a:off x="0" y="0"/>
            <a:ext cx="9144000" cy="516583"/>
          </a:xfrm>
        </p:spPr>
        <p:txBody>
          <a:bodyPr>
            <a:normAutofit fontScale="90000"/>
          </a:bodyPr>
          <a:lstStyle/>
          <a:p>
            <a:r>
              <a:rPr lang="en-US" altLang="zh-CN" sz="2700" dirty="0"/>
              <a:t>1.2.5 Related Work - Neighborhood Attention Transformer (NAT) </a:t>
            </a:r>
            <a:r>
              <a:rPr lang="en-US" altLang="zh-CN" sz="1400" dirty="0"/>
              <a:t>arXiv2022</a:t>
            </a:r>
            <a:r>
              <a:rPr lang="en-US" altLang="zh-CN" dirty="0"/>
              <a:t> </a:t>
            </a:r>
            <a:endParaRPr lang="en-US" dirty="0">
              <a:solidFill>
                <a:srgbClr val="FF0000"/>
              </a:solidFill>
            </a:endParaRPr>
          </a:p>
        </p:txBody>
      </p:sp>
      <p:sp>
        <p:nvSpPr>
          <p:cNvPr id="39" name="文字方塊 38">
            <a:extLst>
              <a:ext uri="{FF2B5EF4-FFF2-40B4-BE49-F238E27FC236}">
                <a16:creationId xmlns:a16="http://schemas.microsoft.com/office/drawing/2014/main" id="{86106A4C-D998-4D07-8A44-ED268B7B6E6E}"/>
              </a:ext>
            </a:extLst>
          </p:cNvPr>
          <p:cNvSpPr txBox="1"/>
          <p:nvPr/>
        </p:nvSpPr>
        <p:spPr>
          <a:xfrm>
            <a:off x="5503269" y="5816415"/>
            <a:ext cx="10303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94B8AEE5-738B-4017-AB48-EE3605AEEE22}"/>
              </a:ext>
            </a:extLst>
          </p:cNvPr>
          <p:cNvSpPr txBox="1"/>
          <p:nvPr/>
        </p:nvSpPr>
        <p:spPr>
          <a:xfrm>
            <a:off x="6236349" y="6307651"/>
            <a:ext cx="1023312" cy="27699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Module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40E5AD22-5361-4234-A111-8D1829AD221D}"/>
              </a:ext>
            </a:extLst>
          </p:cNvPr>
          <p:cNvSpPr txBox="1"/>
          <p:nvPr/>
        </p:nvSpPr>
        <p:spPr>
          <a:xfrm>
            <a:off x="6236349" y="5824060"/>
            <a:ext cx="1023312" cy="27699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Module 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E3851ACB-3B4F-4A06-A17B-68DC901587A2}"/>
              </a:ext>
            </a:extLst>
          </p:cNvPr>
          <p:cNvSpPr txBox="1"/>
          <p:nvPr/>
        </p:nvSpPr>
        <p:spPr>
          <a:xfrm>
            <a:off x="6235107" y="5388746"/>
            <a:ext cx="1023312" cy="27699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Module 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5" name="直線單箭頭接點 44">
            <a:extLst>
              <a:ext uri="{FF2B5EF4-FFF2-40B4-BE49-F238E27FC236}">
                <a16:creationId xmlns:a16="http://schemas.microsoft.com/office/drawing/2014/main" id="{1AA78568-3A6C-4018-865A-6F5D1CA4F4F6}"/>
              </a:ext>
            </a:extLst>
          </p:cNvPr>
          <p:cNvCxnSpPr>
            <a:cxnSpLocks/>
            <a:stCxn id="41" idx="0"/>
            <a:endCxn id="43" idx="2"/>
          </p:cNvCxnSpPr>
          <p:nvPr/>
        </p:nvCxnSpPr>
        <p:spPr>
          <a:xfrm flipV="1">
            <a:off x="6748005" y="6101059"/>
            <a:ext cx="0" cy="206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左大括弧 47">
            <a:extLst>
              <a:ext uri="{FF2B5EF4-FFF2-40B4-BE49-F238E27FC236}">
                <a16:creationId xmlns:a16="http://schemas.microsoft.com/office/drawing/2014/main" id="{3CE640B4-3AB9-4221-9D0E-E3989B76D7F8}"/>
              </a:ext>
            </a:extLst>
          </p:cNvPr>
          <p:cNvSpPr/>
          <p:nvPr/>
        </p:nvSpPr>
        <p:spPr>
          <a:xfrm>
            <a:off x="5952361" y="5367588"/>
            <a:ext cx="267311" cy="11746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0" name="直線單箭頭接點 49">
            <a:extLst>
              <a:ext uri="{FF2B5EF4-FFF2-40B4-BE49-F238E27FC236}">
                <a16:creationId xmlns:a16="http://schemas.microsoft.com/office/drawing/2014/main" id="{22953081-86B8-4515-A99F-AA441E6F36C7}"/>
              </a:ext>
            </a:extLst>
          </p:cNvPr>
          <p:cNvCxnSpPr>
            <a:cxnSpLocks/>
            <a:stCxn id="43" idx="0"/>
            <a:endCxn id="44" idx="2"/>
          </p:cNvCxnSpPr>
          <p:nvPr/>
        </p:nvCxnSpPr>
        <p:spPr>
          <a:xfrm flipH="1" flipV="1">
            <a:off x="6746763" y="5665745"/>
            <a:ext cx="1242" cy="158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55CE5E4A-603D-490F-9BE7-21BCF63780A2}"/>
              </a:ext>
            </a:extLst>
          </p:cNvPr>
          <p:cNvCxnSpPr>
            <a:cxnSpLocks/>
          </p:cNvCxnSpPr>
          <p:nvPr/>
        </p:nvCxnSpPr>
        <p:spPr>
          <a:xfrm flipH="1" flipV="1">
            <a:off x="6746142" y="6579431"/>
            <a:ext cx="1242" cy="158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1460A479-6BBD-4E0D-A853-33ED28921743}"/>
              </a:ext>
            </a:extLst>
          </p:cNvPr>
          <p:cNvSpPr txBox="1"/>
          <p:nvPr/>
        </p:nvSpPr>
        <p:spPr>
          <a:xfrm>
            <a:off x="88140" y="3939018"/>
            <a:ext cx="10303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BE9A6E35-84E3-4FE7-80C6-4E1412FC9550}"/>
              </a:ext>
            </a:extLst>
          </p:cNvPr>
          <p:cNvSpPr/>
          <p:nvPr/>
        </p:nvSpPr>
        <p:spPr>
          <a:xfrm>
            <a:off x="998628" y="4255065"/>
            <a:ext cx="1673106" cy="12952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7" name="矩形 56">
            <a:extLst>
              <a:ext uri="{FF2B5EF4-FFF2-40B4-BE49-F238E27FC236}">
                <a16:creationId xmlns:a16="http://schemas.microsoft.com/office/drawing/2014/main" id="{5C98483C-FB6D-4F3C-BC3E-411FEBCA2DA1}"/>
              </a:ext>
            </a:extLst>
          </p:cNvPr>
          <p:cNvSpPr/>
          <p:nvPr/>
        </p:nvSpPr>
        <p:spPr>
          <a:xfrm>
            <a:off x="1911777" y="6619411"/>
            <a:ext cx="2308768" cy="2093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8" name="直線接點 17">
            <a:extLst>
              <a:ext uri="{FF2B5EF4-FFF2-40B4-BE49-F238E27FC236}">
                <a16:creationId xmlns:a16="http://schemas.microsoft.com/office/drawing/2014/main" id="{FBDF88B7-4272-4822-BDEF-08794D1BA32F}"/>
              </a:ext>
            </a:extLst>
          </p:cNvPr>
          <p:cNvCxnSpPr>
            <a:cxnSpLocks/>
          </p:cNvCxnSpPr>
          <p:nvPr/>
        </p:nvCxnSpPr>
        <p:spPr>
          <a:xfrm>
            <a:off x="1062544" y="4389348"/>
            <a:ext cx="681172" cy="0"/>
          </a:xfrm>
          <a:prstGeom prst="line">
            <a:avLst/>
          </a:prstGeom>
          <a:ln w="9525"/>
        </p:spPr>
        <p:style>
          <a:lnRef idx="1">
            <a:schemeClr val="dk1"/>
          </a:lnRef>
          <a:fillRef idx="0">
            <a:schemeClr val="dk1"/>
          </a:fillRef>
          <a:effectRef idx="0">
            <a:schemeClr val="dk1"/>
          </a:effectRef>
          <a:fontRef idx="minor">
            <a:schemeClr val="tx1"/>
          </a:fontRef>
        </p:style>
      </p:cxnSp>
      <p:cxnSp>
        <p:nvCxnSpPr>
          <p:cNvPr id="59" name="直線接點 58">
            <a:extLst>
              <a:ext uri="{FF2B5EF4-FFF2-40B4-BE49-F238E27FC236}">
                <a16:creationId xmlns:a16="http://schemas.microsoft.com/office/drawing/2014/main" id="{EA96EEF7-6A67-48E0-A354-1E80264AAF24}"/>
              </a:ext>
            </a:extLst>
          </p:cNvPr>
          <p:cNvCxnSpPr>
            <a:cxnSpLocks/>
          </p:cNvCxnSpPr>
          <p:nvPr/>
        </p:nvCxnSpPr>
        <p:spPr>
          <a:xfrm>
            <a:off x="1763111" y="6584861"/>
            <a:ext cx="638169" cy="0"/>
          </a:xfrm>
          <a:prstGeom prst="line">
            <a:avLst/>
          </a:prstGeom>
          <a:ln/>
        </p:spPr>
        <p:style>
          <a:lnRef idx="1">
            <a:schemeClr val="dk1"/>
          </a:lnRef>
          <a:fillRef idx="0">
            <a:schemeClr val="dk1"/>
          </a:fillRef>
          <a:effectRef idx="0">
            <a:schemeClr val="dk1"/>
          </a:effectRef>
          <a:fontRef idx="minor">
            <a:schemeClr val="tx1"/>
          </a:fontRef>
        </p:style>
      </p:cxnSp>
      <p:cxnSp>
        <p:nvCxnSpPr>
          <p:cNvPr id="60" name="直線接點 59">
            <a:extLst>
              <a:ext uri="{FF2B5EF4-FFF2-40B4-BE49-F238E27FC236}">
                <a16:creationId xmlns:a16="http://schemas.microsoft.com/office/drawing/2014/main" id="{D438965C-8B88-4E89-9A4C-4BD4BAE00AAE}"/>
              </a:ext>
            </a:extLst>
          </p:cNvPr>
          <p:cNvCxnSpPr>
            <a:cxnSpLocks/>
          </p:cNvCxnSpPr>
          <p:nvPr/>
        </p:nvCxnSpPr>
        <p:spPr>
          <a:xfrm flipH="1" flipV="1">
            <a:off x="1743716" y="4389348"/>
            <a:ext cx="19396" cy="2200277"/>
          </a:xfrm>
          <a:prstGeom prst="line">
            <a:avLst/>
          </a:prstGeom>
          <a:ln/>
        </p:spPr>
        <p:style>
          <a:lnRef idx="1">
            <a:schemeClr val="dk1"/>
          </a:lnRef>
          <a:fillRef idx="0">
            <a:schemeClr val="dk1"/>
          </a:fillRef>
          <a:effectRef idx="0">
            <a:schemeClr val="dk1"/>
          </a:effectRef>
          <a:fontRef idx="minor">
            <a:schemeClr val="tx1"/>
          </a:fontRef>
        </p:style>
      </p:cxnSp>
      <p:cxnSp>
        <p:nvCxnSpPr>
          <p:cNvPr id="66" name="直線接點 65">
            <a:extLst>
              <a:ext uri="{FF2B5EF4-FFF2-40B4-BE49-F238E27FC236}">
                <a16:creationId xmlns:a16="http://schemas.microsoft.com/office/drawing/2014/main" id="{E9E22011-71DC-4F5B-B888-5C934DA0481D}"/>
              </a:ext>
            </a:extLst>
          </p:cNvPr>
          <p:cNvCxnSpPr>
            <a:cxnSpLocks/>
          </p:cNvCxnSpPr>
          <p:nvPr/>
        </p:nvCxnSpPr>
        <p:spPr>
          <a:xfrm>
            <a:off x="2402681" y="4389348"/>
            <a:ext cx="668472" cy="0"/>
          </a:xfrm>
          <a:prstGeom prst="line">
            <a:avLst/>
          </a:prstGeom>
          <a:ln w="9525"/>
        </p:spPr>
        <p:style>
          <a:lnRef idx="1">
            <a:schemeClr val="dk1"/>
          </a:lnRef>
          <a:fillRef idx="0">
            <a:schemeClr val="dk1"/>
          </a:fillRef>
          <a:effectRef idx="0">
            <a:schemeClr val="dk1"/>
          </a:effectRef>
          <a:fontRef idx="minor">
            <a:schemeClr val="tx1"/>
          </a:fontRef>
        </p:style>
      </p:cxnSp>
      <p:cxnSp>
        <p:nvCxnSpPr>
          <p:cNvPr id="67" name="直線接點 66">
            <a:extLst>
              <a:ext uri="{FF2B5EF4-FFF2-40B4-BE49-F238E27FC236}">
                <a16:creationId xmlns:a16="http://schemas.microsoft.com/office/drawing/2014/main" id="{4CEE578B-9543-41F7-A99A-73DB142504FA}"/>
              </a:ext>
            </a:extLst>
          </p:cNvPr>
          <p:cNvCxnSpPr>
            <a:cxnSpLocks/>
          </p:cNvCxnSpPr>
          <p:nvPr/>
        </p:nvCxnSpPr>
        <p:spPr>
          <a:xfrm>
            <a:off x="3090548" y="6584861"/>
            <a:ext cx="638169" cy="0"/>
          </a:xfrm>
          <a:prstGeom prst="line">
            <a:avLst/>
          </a:prstGeom>
          <a:ln/>
        </p:spPr>
        <p:style>
          <a:lnRef idx="1">
            <a:schemeClr val="dk1"/>
          </a:lnRef>
          <a:fillRef idx="0">
            <a:schemeClr val="dk1"/>
          </a:fillRef>
          <a:effectRef idx="0">
            <a:schemeClr val="dk1"/>
          </a:effectRef>
          <a:fontRef idx="minor">
            <a:schemeClr val="tx1"/>
          </a:fontRef>
        </p:style>
      </p:cxnSp>
      <p:cxnSp>
        <p:nvCxnSpPr>
          <p:cNvPr id="68" name="直線接點 67">
            <a:extLst>
              <a:ext uri="{FF2B5EF4-FFF2-40B4-BE49-F238E27FC236}">
                <a16:creationId xmlns:a16="http://schemas.microsoft.com/office/drawing/2014/main" id="{506B2DB9-DE8D-4104-BF56-888652EDD35D}"/>
              </a:ext>
            </a:extLst>
          </p:cNvPr>
          <p:cNvCxnSpPr>
            <a:cxnSpLocks/>
          </p:cNvCxnSpPr>
          <p:nvPr/>
        </p:nvCxnSpPr>
        <p:spPr>
          <a:xfrm flipH="1" flipV="1">
            <a:off x="3071153" y="4389348"/>
            <a:ext cx="19396" cy="2200277"/>
          </a:xfrm>
          <a:prstGeom prst="line">
            <a:avLst/>
          </a:prstGeom>
          <a:ln/>
        </p:spPr>
        <p:style>
          <a:lnRef idx="1">
            <a:schemeClr val="dk1"/>
          </a:lnRef>
          <a:fillRef idx="0">
            <a:schemeClr val="dk1"/>
          </a:fillRef>
          <a:effectRef idx="0">
            <a:schemeClr val="dk1"/>
          </a:effectRef>
          <a:fontRef idx="minor">
            <a:schemeClr val="tx1"/>
          </a:fontRef>
        </p:style>
      </p:cxnSp>
      <p:sp>
        <p:nvSpPr>
          <p:cNvPr id="69" name="文字方塊 68">
            <a:extLst>
              <a:ext uri="{FF2B5EF4-FFF2-40B4-BE49-F238E27FC236}">
                <a16:creationId xmlns:a16="http://schemas.microsoft.com/office/drawing/2014/main" id="{EF76D911-481C-4409-95A0-F7294E6A4311}"/>
              </a:ext>
            </a:extLst>
          </p:cNvPr>
          <p:cNvSpPr txBox="1"/>
          <p:nvPr/>
        </p:nvSpPr>
        <p:spPr>
          <a:xfrm>
            <a:off x="445627" y="4078829"/>
            <a:ext cx="860937"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DiNAT module 1</a:t>
            </a:r>
            <a:endParaRPr kumimoji="0" lang="zh-TW" altLang="en-US"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EEDFC422-636F-4748-8476-E0B32D61EE2C}"/>
              </a:ext>
            </a:extLst>
          </p:cNvPr>
          <p:cNvSpPr txBox="1"/>
          <p:nvPr/>
        </p:nvSpPr>
        <p:spPr>
          <a:xfrm>
            <a:off x="1716134" y="4113926"/>
            <a:ext cx="860937"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DiNAT module 2</a:t>
            </a:r>
            <a:endParaRPr kumimoji="0" lang="zh-TW" altLang="en-US"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55C5125F-DAE8-4BFD-9746-CF7AD4981B6E}"/>
              </a:ext>
            </a:extLst>
          </p:cNvPr>
          <p:cNvSpPr txBox="1"/>
          <p:nvPr/>
        </p:nvSpPr>
        <p:spPr>
          <a:xfrm>
            <a:off x="3037058" y="4128739"/>
            <a:ext cx="860937"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DiNAT module 3</a:t>
            </a:r>
            <a:endParaRPr kumimoji="0" lang="zh-TW" altLang="en-US"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4" name="文字方塊 73">
            <a:extLst>
              <a:ext uri="{FF2B5EF4-FFF2-40B4-BE49-F238E27FC236}">
                <a16:creationId xmlns:a16="http://schemas.microsoft.com/office/drawing/2014/main" id="{46305B14-8A26-4593-A873-587DC6CD7E41}"/>
              </a:ext>
            </a:extLst>
          </p:cNvPr>
          <p:cNvSpPr txBox="1"/>
          <p:nvPr/>
        </p:nvSpPr>
        <p:spPr>
          <a:xfrm>
            <a:off x="-64223" y="3729900"/>
            <a:ext cx="134485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Block:</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矩形 37">
            <a:extLst>
              <a:ext uri="{FF2B5EF4-FFF2-40B4-BE49-F238E27FC236}">
                <a16:creationId xmlns:a16="http://schemas.microsoft.com/office/drawing/2014/main" id="{CA15F61A-683B-35BD-82C0-E5EE1B41C394}"/>
              </a:ext>
            </a:extLst>
          </p:cNvPr>
          <p:cNvSpPr/>
          <p:nvPr/>
        </p:nvSpPr>
        <p:spPr>
          <a:xfrm>
            <a:off x="-1559" y="444167"/>
            <a:ext cx="4849338" cy="63834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矩形 62">
            <a:extLst>
              <a:ext uri="{FF2B5EF4-FFF2-40B4-BE49-F238E27FC236}">
                <a16:creationId xmlns:a16="http://schemas.microsoft.com/office/drawing/2014/main" id="{F37049C0-3991-4E0E-8961-0D045CFB271E}"/>
              </a:ext>
            </a:extLst>
          </p:cNvPr>
          <p:cNvSpPr/>
          <p:nvPr/>
        </p:nvSpPr>
        <p:spPr>
          <a:xfrm>
            <a:off x="4848334" y="447226"/>
            <a:ext cx="4026374" cy="4645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矩形 63">
            <a:extLst>
              <a:ext uri="{FF2B5EF4-FFF2-40B4-BE49-F238E27FC236}">
                <a16:creationId xmlns:a16="http://schemas.microsoft.com/office/drawing/2014/main" id="{900F7D64-1573-4E73-9641-AEA84FB19FC0}"/>
              </a:ext>
            </a:extLst>
          </p:cNvPr>
          <p:cNvSpPr/>
          <p:nvPr/>
        </p:nvSpPr>
        <p:spPr>
          <a:xfrm>
            <a:off x="4847779" y="5097175"/>
            <a:ext cx="4026374" cy="17304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文字方塊 64">
            <a:extLst>
              <a:ext uri="{FF2B5EF4-FFF2-40B4-BE49-F238E27FC236}">
                <a16:creationId xmlns:a16="http://schemas.microsoft.com/office/drawing/2014/main" id="{6BDA3199-0034-4378-840B-5E813F224B7F}"/>
              </a:ext>
            </a:extLst>
          </p:cNvPr>
          <p:cNvSpPr txBox="1"/>
          <p:nvPr/>
        </p:nvSpPr>
        <p:spPr>
          <a:xfrm>
            <a:off x="4957162" y="5296546"/>
            <a:ext cx="10303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文字方塊 69">
            <a:extLst>
              <a:ext uri="{FF2B5EF4-FFF2-40B4-BE49-F238E27FC236}">
                <a16:creationId xmlns:a16="http://schemas.microsoft.com/office/drawing/2014/main" id="{980CF851-9049-436F-ABC3-6F879DE9553B}"/>
              </a:ext>
            </a:extLst>
          </p:cNvPr>
          <p:cNvSpPr txBox="1"/>
          <p:nvPr/>
        </p:nvSpPr>
        <p:spPr>
          <a:xfrm>
            <a:off x="4804799" y="5087428"/>
            <a:ext cx="134485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Block:</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3" name="直線單箭頭接點 72">
            <a:extLst>
              <a:ext uri="{FF2B5EF4-FFF2-40B4-BE49-F238E27FC236}">
                <a16:creationId xmlns:a16="http://schemas.microsoft.com/office/drawing/2014/main" id="{F7697475-8B2B-4327-901B-192DA50B63B2}"/>
              </a:ext>
            </a:extLst>
          </p:cNvPr>
          <p:cNvCxnSpPr>
            <a:cxnSpLocks/>
          </p:cNvCxnSpPr>
          <p:nvPr/>
        </p:nvCxnSpPr>
        <p:spPr>
          <a:xfrm flipH="1" flipV="1">
            <a:off x="6746142" y="5206203"/>
            <a:ext cx="1242" cy="158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6B245188-29CF-AE8C-D8D3-5246C30EA705}"/>
              </a:ext>
            </a:extLst>
          </p:cNvPr>
          <p:cNvSpPr txBox="1"/>
          <p:nvPr/>
        </p:nvSpPr>
        <p:spPr>
          <a:xfrm>
            <a:off x="718457" y="4770798"/>
            <a:ext cx="867429"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MLP: FC+GELU+FC</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6EC359D1-2868-AF4C-BCA7-FEA8F61AE58B}"/>
              </a:ext>
            </a:extLst>
          </p:cNvPr>
          <p:cNvSpPr txBox="1"/>
          <p:nvPr/>
        </p:nvSpPr>
        <p:spPr>
          <a:xfrm>
            <a:off x="1998359" y="4770798"/>
            <a:ext cx="867429"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MLP: FC+GELU+FC</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E2F7857B-169A-E8B8-AFFA-0E51B54C25BA}"/>
              </a:ext>
            </a:extLst>
          </p:cNvPr>
          <p:cNvSpPr txBox="1"/>
          <p:nvPr/>
        </p:nvSpPr>
        <p:spPr>
          <a:xfrm>
            <a:off x="3360590" y="4770798"/>
            <a:ext cx="867429"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MLP: FC+GELU+FC</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F3435A1A-29DB-5454-435E-1AF84912ECA7}"/>
              </a:ext>
            </a:extLst>
          </p:cNvPr>
          <p:cNvSpPr txBox="1"/>
          <p:nvPr/>
        </p:nvSpPr>
        <p:spPr>
          <a:xfrm>
            <a:off x="8002577" y="976606"/>
            <a:ext cx="911213" cy="246221"/>
          </a:xfrm>
          <a:prstGeom prst="rect">
            <a:avLst/>
          </a:prstGeom>
          <a:noFill/>
        </p:spPr>
        <p:txBody>
          <a:bodyPr wrap="square" rtlCol="0">
            <a:spAutoFit/>
          </a:bodyPr>
          <a:lstStyle/>
          <a:p>
            <a:r>
              <a:rPr lang="en-US" altLang="zh-TW" sz="1000" dirty="0"/>
              <a:t>J: Global </a:t>
            </a:r>
            <a:r>
              <a:rPr lang="en-US" altLang="zh-TW" sz="1000" dirty="0">
                <a:solidFill>
                  <a:srgbClr val="FF0000"/>
                </a:solidFill>
              </a:rPr>
              <a:t>??</a:t>
            </a:r>
            <a:endParaRPr lang="zh-TW" altLang="en-US" sz="1000" dirty="0">
              <a:solidFill>
                <a:srgbClr val="FF0000"/>
              </a:solidFill>
            </a:endParaRPr>
          </a:p>
        </p:txBody>
      </p:sp>
      <p:sp>
        <p:nvSpPr>
          <p:cNvPr id="10" name="文字方塊 9">
            <a:extLst>
              <a:ext uri="{FF2B5EF4-FFF2-40B4-BE49-F238E27FC236}">
                <a16:creationId xmlns:a16="http://schemas.microsoft.com/office/drawing/2014/main" id="{061B75DA-93F8-FB0E-650D-6F0C06BF241B}"/>
              </a:ext>
            </a:extLst>
          </p:cNvPr>
          <p:cNvSpPr txBox="1"/>
          <p:nvPr/>
        </p:nvSpPr>
        <p:spPr>
          <a:xfrm>
            <a:off x="7086600" y="1596302"/>
            <a:ext cx="911213" cy="246221"/>
          </a:xfrm>
          <a:prstGeom prst="rect">
            <a:avLst/>
          </a:prstGeom>
          <a:noFill/>
        </p:spPr>
        <p:txBody>
          <a:bodyPr wrap="square" rtlCol="0">
            <a:spAutoFit/>
          </a:bodyPr>
          <a:lstStyle/>
          <a:p>
            <a:r>
              <a:rPr lang="en-US" altLang="zh-TW" sz="1000" dirty="0"/>
              <a:t>J: Local </a:t>
            </a:r>
            <a:r>
              <a:rPr lang="en-US" altLang="zh-TW" sz="1000" dirty="0">
                <a:solidFill>
                  <a:srgbClr val="FF0000"/>
                </a:solidFill>
              </a:rPr>
              <a:t>??</a:t>
            </a:r>
            <a:endParaRPr lang="zh-TW" altLang="en-US" sz="1000" dirty="0">
              <a:solidFill>
                <a:srgbClr val="FF0000"/>
              </a:solidFill>
            </a:endParaRPr>
          </a:p>
        </p:txBody>
      </p:sp>
      <p:sp>
        <p:nvSpPr>
          <p:cNvPr id="12" name="文字方塊 11">
            <a:extLst>
              <a:ext uri="{FF2B5EF4-FFF2-40B4-BE49-F238E27FC236}">
                <a16:creationId xmlns:a16="http://schemas.microsoft.com/office/drawing/2014/main" id="{411C916B-DF4B-ED4A-02DC-C2F819C4DD91}"/>
              </a:ext>
            </a:extLst>
          </p:cNvPr>
          <p:cNvSpPr txBox="1"/>
          <p:nvPr/>
        </p:nvSpPr>
        <p:spPr>
          <a:xfrm>
            <a:off x="8046063" y="4980"/>
            <a:ext cx="412120" cy="246221"/>
          </a:xfrm>
          <a:prstGeom prst="rect">
            <a:avLst/>
          </a:prstGeom>
          <a:noFill/>
        </p:spPr>
        <p:txBody>
          <a:bodyPr wrap="square" rtlCol="0">
            <a:spAutoFit/>
          </a:bodyPr>
          <a:lstStyle/>
          <a:p>
            <a:r>
              <a:rPr lang="en-US" altLang="zh-TW" sz="1000" dirty="0">
                <a:solidFill>
                  <a:srgbClr val="FF0000"/>
                </a:solidFill>
              </a:rPr>
              <a:t>??</a:t>
            </a:r>
            <a:endParaRPr lang="zh-TW" altLang="en-US" sz="1000" dirty="0">
              <a:solidFill>
                <a:srgbClr val="FF0000"/>
              </a:solidFill>
            </a:endParaRPr>
          </a:p>
        </p:txBody>
      </p:sp>
    </p:spTree>
    <p:extLst>
      <p:ext uri="{BB962C8B-B14F-4D97-AF65-F5344CB8AC3E}">
        <p14:creationId xmlns:p14="http://schemas.microsoft.com/office/powerpoint/2010/main" val="4096136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1C748A8B-FA02-960F-BF13-5A8C78EAD6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新細明體"/>
              <a:cs typeface="+mn-cs"/>
            </a:endParaRPr>
          </a:p>
        </p:txBody>
      </p:sp>
      <p:pic>
        <p:nvPicPr>
          <p:cNvPr id="7" name="圖片 6">
            <a:extLst>
              <a:ext uri="{FF2B5EF4-FFF2-40B4-BE49-F238E27FC236}">
                <a16:creationId xmlns:a16="http://schemas.microsoft.com/office/drawing/2014/main" id="{88DB5C9B-F2D9-BDD4-09D8-384AB208C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7760" y="3706722"/>
            <a:ext cx="3174565" cy="1785693"/>
          </a:xfrm>
          <a:prstGeom prst="rect">
            <a:avLst/>
          </a:prstGeom>
        </p:spPr>
      </p:pic>
      <p:sp>
        <p:nvSpPr>
          <p:cNvPr id="13" name="文字方塊 12">
            <a:extLst>
              <a:ext uri="{FF2B5EF4-FFF2-40B4-BE49-F238E27FC236}">
                <a16:creationId xmlns:a16="http://schemas.microsoft.com/office/drawing/2014/main" id="{B76E39A0-9CF9-3A1B-929B-05DEB54BEE50}"/>
              </a:ext>
            </a:extLst>
          </p:cNvPr>
          <p:cNvSpPr txBox="1"/>
          <p:nvPr/>
        </p:nvSpPr>
        <p:spPr>
          <a:xfrm>
            <a:off x="150761" y="3749492"/>
            <a:ext cx="3276494" cy="101566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NAT </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embeds</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inputs using  </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(3×3×1c) × 2c filters  convolutions with 2 × 2</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resulting in a spatial size </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1/4th</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the size of the input.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Exist </a:t>
            </a:r>
            <a:r>
              <a:rPr kumimoji="0" lang="en-US" altLang="zh-TW" sz="1200" b="0" i="0" u="none" strike="noStrike" kern="1200" cap="none" spc="0" normalizeH="0" baseline="0" noProof="0" dirty="0">
                <a:ln>
                  <a:noFill/>
                </a:ln>
                <a:solidFill>
                  <a:srgbClr val="00B0F0"/>
                </a:solidFill>
                <a:effectLst/>
                <a:uLnTx/>
                <a:uFillTx/>
                <a:latin typeface="Times New Roman"/>
                <a:ea typeface="新細明體"/>
                <a:cs typeface="+mn-cs"/>
              </a:rPr>
              <a:t>overlapping</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because kernel size is 3, but stride is 2 </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a:t>
            </a:r>
          </a:p>
        </p:txBody>
      </p:sp>
      <p:pic>
        <p:nvPicPr>
          <p:cNvPr id="6" name="圖片 5">
            <a:extLst>
              <a:ext uri="{FF2B5EF4-FFF2-40B4-BE49-F238E27FC236}">
                <a16:creationId xmlns:a16="http://schemas.microsoft.com/office/drawing/2014/main" id="{FDEC5B79-26F9-71C2-FACC-4A100AFB789B}"/>
              </a:ext>
            </a:extLst>
          </p:cNvPr>
          <p:cNvPicPr>
            <a:picLocks noChangeAspect="1"/>
          </p:cNvPicPr>
          <p:nvPr/>
        </p:nvPicPr>
        <p:blipFill rotWithShape="1">
          <a:blip r:embed="rId3"/>
          <a:srcRect r="18056"/>
          <a:stretch/>
        </p:blipFill>
        <p:spPr>
          <a:xfrm>
            <a:off x="0" y="993543"/>
            <a:ext cx="9144000" cy="2755949"/>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DF9BEF6F-358B-079B-D54A-BA60BDE9CB34}"/>
                  </a:ext>
                </a:extLst>
              </p:cNvPr>
              <p:cNvSpPr txBox="1"/>
              <p:nvPr/>
            </p:nvSpPr>
            <p:spPr>
              <a:xfrm>
                <a:off x="2170144" y="3095514"/>
                <a:ext cx="67704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en-US" sz="12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14" name="文字方塊 13">
                <a:extLst>
                  <a:ext uri="{FF2B5EF4-FFF2-40B4-BE49-F238E27FC236}">
                    <a16:creationId xmlns:a16="http://schemas.microsoft.com/office/drawing/2014/main" id="{DF9BEF6F-358B-079B-D54A-BA60BDE9CB34}"/>
                  </a:ext>
                </a:extLst>
              </p:cNvPr>
              <p:cNvSpPr txBox="1">
                <a:spLocks noRot="1" noChangeAspect="1" noMove="1" noResize="1" noEditPoints="1" noAdjustHandles="1" noChangeArrowheads="1" noChangeShapeType="1" noTextEdit="1"/>
              </p:cNvSpPr>
              <p:nvPr/>
            </p:nvSpPr>
            <p:spPr>
              <a:xfrm>
                <a:off x="2170144" y="3095514"/>
                <a:ext cx="677045" cy="276999"/>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C17771E-E88A-8D9B-466D-D5B8A547A45F}"/>
                  </a:ext>
                </a:extLst>
              </p:cNvPr>
              <p:cNvSpPr txBox="1"/>
              <p:nvPr/>
            </p:nvSpPr>
            <p:spPr>
              <a:xfrm>
                <a:off x="3848725" y="3085107"/>
                <a:ext cx="6806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oMath>
                  </m:oMathPara>
                </a14:m>
                <a:endParaRPr kumimoji="0" lang="en-US" sz="12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15" name="文字方塊 14">
                <a:extLst>
                  <a:ext uri="{FF2B5EF4-FFF2-40B4-BE49-F238E27FC236}">
                    <a16:creationId xmlns:a16="http://schemas.microsoft.com/office/drawing/2014/main" id="{FC17771E-E88A-8D9B-466D-D5B8A547A45F}"/>
                  </a:ext>
                </a:extLst>
              </p:cNvPr>
              <p:cNvSpPr txBox="1">
                <a:spLocks noRot="1" noChangeAspect="1" noMove="1" noResize="1" noEditPoints="1" noAdjustHandles="1" noChangeArrowheads="1" noChangeShapeType="1" noTextEdit="1"/>
              </p:cNvSpPr>
              <p:nvPr/>
            </p:nvSpPr>
            <p:spPr>
              <a:xfrm>
                <a:off x="3848725" y="3085107"/>
                <a:ext cx="680635" cy="276999"/>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040CB321-4AA4-C7C3-90CE-CC24913D8F6A}"/>
                  </a:ext>
                </a:extLst>
              </p:cNvPr>
              <p:cNvSpPr txBox="1"/>
              <p:nvPr/>
            </p:nvSpPr>
            <p:spPr>
              <a:xfrm>
                <a:off x="5559221" y="3085106"/>
                <a:ext cx="76559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=18</m:t>
                      </m:r>
                    </m:oMath>
                  </m:oMathPara>
                </a14:m>
                <a:endParaRPr kumimoji="0" lang="en-US" sz="12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16" name="文字方塊 15">
                <a:extLst>
                  <a:ext uri="{FF2B5EF4-FFF2-40B4-BE49-F238E27FC236}">
                    <a16:creationId xmlns:a16="http://schemas.microsoft.com/office/drawing/2014/main" id="{040CB321-4AA4-C7C3-90CE-CC24913D8F6A}"/>
                  </a:ext>
                </a:extLst>
              </p:cNvPr>
              <p:cNvSpPr txBox="1">
                <a:spLocks noRot="1" noChangeAspect="1" noMove="1" noResize="1" noEditPoints="1" noAdjustHandles="1" noChangeArrowheads="1" noChangeShapeType="1" noTextEdit="1"/>
              </p:cNvSpPr>
              <p:nvPr/>
            </p:nvSpPr>
            <p:spPr>
              <a:xfrm>
                <a:off x="5559221" y="3085106"/>
                <a:ext cx="765594" cy="276999"/>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8454078E-24A7-6E6D-3230-3A60DA28C557}"/>
                  </a:ext>
                </a:extLst>
              </p:cNvPr>
              <p:cNvSpPr txBox="1"/>
              <p:nvPr/>
            </p:nvSpPr>
            <p:spPr>
              <a:xfrm>
                <a:off x="7232190" y="3119044"/>
                <a:ext cx="6806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oMath>
                  </m:oMathPara>
                </a14:m>
                <a:endParaRPr kumimoji="0" lang="en-US" sz="12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17" name="文字方塊 16">
                <a:extLst>
                  <a:ext uri="{FF2B5EF4-FFF2-40B4-BE49-F238E27FC236}">
                    <a16:creationId xmlns:a16="http://schemas.microsoft.com/office/drawing/2014/main" id="{8454078E-24A7-6E6D-3230-3A60DA28C557}"/>
                  </a:ext>
                </a:extLst>
              </p:cNvPr>
              <p:cNvSpPr txBox="1">
                <a:spLocks noRot="1" noChangeAspect="1" noMove="1" noResize="1" noEditPoints="1" noAdjustHandles="1" noChangeArrowheads="1" noChangeShapeType="1" noTextEdit="1"/>
              </p:cNvSpPr>
              <p:nvPr/>
            </p:nvSpPr>
            <p:spPr>
              <a:xfrm>
                <a:off x="7232190" y="3119044"/>
                <a:ext cx="680635" cy="276999"/>
              </a:xfrm>
              <a:prstGeom prst="rect">
                <a:avLst/>
              </a:prstGeom>
              <a:blipFill>
                <a:blip r:embed="rId7"/>
                <a:stretch>
                  <a:fillRect/>
                </a:stretch>
              </a:blipFill>
            </p:spPr>
            <p:txBody>
              <a:bodyPr/>
              <a:lstStyle/>
              <a:p>
                <a:r>
                  <a:rPr lang="zh-TW" altLang="en-US">
                    <a:noFill/>
                  </a:rPr>
                  <a:t> </a:t>
                </a:r>
              </a:p>
            </p:txBody>
          </p:sp>
        </mc:Fallback>
      </mc:AlternateContent>
      <p:sp>
        <p:nvSpPr>
          <p:cNvPr id="18" name="文字方塊 17">
            <a:extLst>
              <a:ext uri="{FF2B5EF4-FFF2-40B4-BE49-F238E27FC236}">
                <a16:creationId xmlns:a16="http://schemas.microsoft.com/office/drawing/2014/main" id="{F1A82C21-92BD-0B1D-B3FB-5746DB220C59}"/>
              </a:ext>
            </a:extLst>
          </p:cNvPr>
          <p:cNvSpPr txBox="1"/>
          <p:nvPr/>
        </p:nvSpPr>
        <p:spPr>
          <a:xfrm>
            <a:off x="178639" y="1207965"/>
            <a:ext cx="8915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224 </a:t>
            </a: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x 224</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9" name="矩形 18">
            <a:extLst>
              <a:ext uri="{FF2B5EF4-FFF2-40B4-BE49-F238E27FC236}">
                <a16:creationId xmlns:a16="http://schemas.microsoft.com/office/drawing/2014/main" id="{0DB210DE-032B-DC13-649D-59EA4A65FD86}"/>
              </a:ext>
            </a:extLst>
          </p:cNvPr>
          <p:cNvSpPr/>
          <p:nvPr/>
        </p:nvSpPr>
        <p:spPr>
          <a:xfrm>
            <a:off x="0" y="594566"/>
            <a:ext cx="1324056" cy="31303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0" name="文字方塊 19">
            <a:extLst>
              <a:ext uri="{FF2B5EF4-FFF2-40B4-BE49-F238E27FC236}">
                <a16:creationId xmlns:a16="http://schemas.microsoft.com/office/drawing/2014/main" id="{6381B0DD-A3A2-F149-2202-007C1F44C313}"/>
              </a:ext>
            </a:extLst>
          </p:cNvPr>
          <p:cNvSpPr txBox="1"/>
          <p:nvPr/>
        </p:nvSpPr>
        <p:spPr>
          <a:xfrm>
            <a:off x="0" y="566497"/>
            <a:ext cx="7505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0. Input</a:t>
            </a:r>
          </a:p>
        </p:txBody>
      </p:sp>
      <p:sp>
        <p:nvSpPr>
          <p:cNvPr id="21" name="矩形 20">
            <a:extLst>
              <a:ext uri="{FF2B5EF4-FFF2-40B4-BE49-F238E27FC236}">
                <a16:creationId xmlns:a16="http://schemas.microsoft.com/office/drawing/2014/main" id="{7C88B84F-9675-56F6-8316-DE6E344C5F47}"/>
              </a:ext>
            </a:extLst>
          </p:cNvPr>
          <p:cNvSpPr/>
          <p:nvPr/>
        </p:nvSpPr>
        <p:spPr>
          <a:xfrm>
            <a:off x="1325370" y="595337"/>
            <a:ext cx="6706302" cy="3131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2" name="文字方塊 21">
            <a:extLst>
              <a:ext uri="{FF2B5EF4-FFF2-40B4-BE49-F238E27FC236}">
                <a16:creationId xmlns:a16="http://schemas.microsoft.com/office/drawing/2014/main" id="{253A44EB-B008-0F22-A101-965F019F12C5}"/>
              </a:ext>
            </a:extLst>
          </p:cNvPr>
          <p:cNvSpPr txBox="1"/>
          <p:nvPr/>
        </p:nvSpPr>
        <p:spPr>
          <a:xfrm>
            <a:off x="1325370" y="567267"/>
            <a:ext cx="9590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1. Encoder</a:t>
            </a:r>
          </a:p>
        </p:txBody>
      </p:sp>
      <p:sp>
        <p:nvSpPr>
          <p:cNvPr id="23" name="矩形 22">
            <a:extLst>
              <a:ext uri="{FF2B5EF4-FFF2-40B4-BE49-F238E27FC236}">
                <a16:creationId xmlns:a16="http://schemas.microsoft.com/office/drawing/2014/main" id="{CF639DC7-45F7-012B-EF23-A85669961ADC}"/>
              </a:ext>
            </a:extLst>
          </p:cNvPr>
          <p:cNvSpPr/>
          <p:nvPr/>
        </p:nvSpPr>
        <p:spPr>
          <a:xfrm>
            <a:off x="8031672" y="595336"/>
            <a:ext cx="1112328" cy="31321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4" name="文字方塊 23">
            <a:extLst>
              <a:ext uri="{FF2B5EF4-FFF2-40B4-BE49-F238E27FC236}">
                <a16:creationId xmlns:a16="http://schemas.microsoft.com/office/drawing/2014/main" id="{C00937A4-F49A-BD50-0ED3-7321CF778407}"/>
              </a:ext>
            </a:extLst>
          </p:cNvPr>
          <p:cNvSpPr txBox="1"/>
          <p:nvPr/>
        </p:nvSpPr>
        <p:spPr>
          <a:xfrm>
            <a:off x="8031672" y="560401"/>
            <a:ext cx="111232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2. Head using FC Layer</a:t>
            </a:r>
          </a:p>
        </p:txBody>
      </p:sp>
      <p:sp>
        <p:nvSpPr>
          <p:cNvPr id="25" name="文字方塊 24">
            <a:extLst>
              <a:ext uri="{FF2B5EF4-FFF2-40B4-BE49-F238E27FC236}">
                <a16:creationId xmlns:a16="http://schemas.microsoft.com/office/drawing/2014/main" id="{F43A9811-7ED0-EDF5-26D2-4747D619542F}"/>
              </a:ext>
            </a:extLst>
          </p:cNvPr>
          <p:cNvSpPr txBox="1"/>
          <p:nvPr/>
        </p:nvSpPr>
        <p:spPr>
          <a:xfrm>
            <a:off x="8115300" y="1361853"/>
            <a:ext cx="10286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(1x1xP)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x1000</a:t>
            </a:r>
          </a:p>
        </p:txBody>
      </p:sp>
      <p:sp>
        <p:nvSpPr>
          <p:cNvPr id="9" name="文字方塊 8">
            <a:extLst>
              <a:ext uri="{FF2B5EF4-FFF2-40B4-BE49-F238E27FC236}">
                <a16:creationId xmlns:a16="http://schemas.microsoft.com/office/drawing/2014/main" id="{0C0C3043-5470-89A7-72C2-7136694345EA}"/>
              </a:ext>
            </a:extLst>
          </p:cNvPr>
          <p:cNvSpPr txBox="1"/>
          <p:nvPr/>
        </p:nvSpPr>
        <p:spPr>
          <a:xfrm>
            <a:off x="2057393" y="1084302"/>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56 </a:t>
            </a: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x 56</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0" name="文字方塊 9">
            <a:extLst>
              <a:ext uri="{FF2B5EF4-FFF2-40B4-BE49-F238E27FC236}">
                <a16:creationId xmlns:a16="http://schemas.microsoft.com/office/drawing/2014/main" id="{BCF7793E-910A-D82E-5273-A541D7322E0C}"/>
              </a:ext>
            </a:extLst>
          </p:cNvPr>
          <p:cNvSpPr txBox="1"/>
          <p:nvPr/>
        </p:nvSpPr>
        <p:spPr>
          <a:xfrm>
            <a:off x="3848725" y="1084302"/>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28 </a:t>
            </a: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x 28</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1" name="文字方塊 10">
            <a:extLst>
              <a:ext uri="{FF2B5EF4-FFF2-40B4-BE49-F238E27FC236}">
                <a16:creationId xmlns:a16="http://schemas.microsoft.com/office/drawing/2014/main" id="{C1F807AC-ADEC-6EF0-E31D-A74255014632}"/>
              </a:ext>
            </a:extLst>
          </p:cNvPr>
          <p:cNvSpPr txBox="1"/>
          <p:nvPr/>
        </p:nvSpPr>
        <p:spPr>
          <a:xfrm>
            <a:off x="5543239" y="1084302"/>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14 </a:t>
            </a: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x 14</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2" name="文字方塊 11">
            <a:extLst>
              <a:ext uri="{FF2B5EF4-FFF2-40B4-BE49-F238E27FC236}">
                <a16:creationId xmlns:a16="http://schemas.microsoft.com/office/drawing/2014/main" id="{9C0BF1EA-BF2E-6DE3-E68C-7CD184A8C5D1}"/>
              </a:ext>
            </a:extLst>
          </p:cNvPr>
          <p:cNvSpPr txBox="1"/>
          <p:nvPr/>
        </p:nvSpPr>
        <p:spPr>
          <a:xfrm>
            <a:off x="7146504" y="1084302"/>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a:ea typeface="新細明體"/>
                <a:cs typeface="+mn-cs"/>
              </a:rPr>
              <a:t>7 </a:t>
            </a: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x 7</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9" name="文字方塊 28">
            <a:extLst>
              <a:ext uri="{FF2B5EF4-FFF2-40B4-BE49-F238E27FC236}">
                <a16:creationId xmlns:a16="http://schemas.microsoft.com/office/drawing/2014/main" id="{FEFCD0C3-33C7-8447-E162-DC26629C2B2A}"/>
              </a:ext>
            </a:extLst>
          </p:cNvPr>
          <p:cNvSpPr txBox="1"/>
          <p:nvPr/>
        </p:nvSpPr>
        <p:spPr>
          <a:xfrm>
            <a:off x="350134" y="4734250"/>
            <a:ext cx="280890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a:ea typeface="新細明體"/>
                <a:cs typeface="+mn-cs"/>
              </a:rPr>
              <a:t>銘：</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instead of 2 × 2 non-overlapping convolutions that </a:t>
            </a:r>
            <a:r>
              <a:rPr kumimoji="0" lang="en-US" altLang="zh-TW" sz="1200" b="0" i="0" u="none" strike="noStrike" kern="1200" cap="none" spc="0" normalizeH="0" baseline="0" noProof="0" dirty="0" err="1">
                <a:ln>
                  <a:noFill/>
                </a:ln>
                <a:solidFill>
                  <a:prstClr val="black"/>
                </a:solidFill>
                <a:effectLst/>
                <a:uLnTx/>
                <a:uFillTx/>
                <a:latin typeface="Times New Roman"/>
                <a:ea typeface="新細明體"/>
                <a:cs typeface="+mn-cs"/>
              </a:rPr>
              <a:t>Swin</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uses (patch merge).</a:t>
            </a:r>
          </a:p>
        </p:txBody>
      </p:sp>
      <p:sp>
        <p:nvSpPr>
          <p:cNvPr id="31" name="文字方塊 30">
            <a:extLst>
              <a:ext uri="{FF2B5EF4-FFF2-40B4-BE49-F238E27FC236}">
                <a16:creationId xmlns:a16="http://schemas.microsoft.com/office/drawing/2014/main" id="{36D5CAC4-6F6A-E8D3-67FE-F96E92BD0F88}"/>
              </a:ext>
            </a:extLst>
          </p:cNvPr>
          <p:cNvSpPr txBox="1"/>
          <p:nvPr/>
        </p:nvSpPr>
        <p:spPr>
          <a:xfrm>
            <a:off x="58349" y="5504922"/>
            <a:ext cx="7360024" cy="138499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Figure 5. An overview of our model, NAT, with its hierarchical design.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The model starts off with a </a:t>
            </a:r>
            <a:r>
              <a:rPr kumimoji="0" lang="en-US" altLang="zh-TW" sz="1200" b="0" i="0" u="none" strike="noStrike" kern="1200" cap="none" spc="0" normalizeH="0" baseline="0" noProof="0" dirty="0">
                <a:ln>
                  <a:noFill/>
                </a:ln>
                <a:solidFill>
                  <a:srgbClr val="00B0F0"/>
                </a:solidFill>
                <a:effectLst/>
                <a:uLnTx/>
                <a:uFillTx/>
                <a:latin typeface="Times New Roman"/>
                <a:ea typeface="新細明體"/>
                <a:cs typeface="+mn-cs"/>
              </a:rPr>
              <a:t>convolutional </a:t>
            </a:r>
            <a:r>
              <a:rPr kumimoji="0" lang="en-US" altLang="zh-TW" sz="1200" b="0" i="0" u="none" strike="noStrike" kern="1200" cap="none" spc="0" normalizeH="0" baseline="0" noProof="0" dirty="0" err="1">
                <a:ln>
                  <a:noFill/>
                </a:ln>
                <a:solidFill>
                  <a:srgbClr val="00B0F0"/>
                </a:solidFill>
                <a:effectLst/>
                <a:uLnTx/>
                <a:uFillTx/>
                <a:latin typeface="Times New Roman"/>
                <a:ea typeface="新細明體"/>
                <a:cs typeface="+mn-cs"/>
              </a:rPr>
              <a:t>downsampler</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then moves on to 4 sequential levels, each consisting of multiple NAT Blocks, which are transformer-like encoder layers.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-Each layer is comprised of a </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multi-headed neighborhood attention (NA), a multi-layered perceptron (MLP), Layer Norm (LN)</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before each module, and </a:t>
            </a:r>
            <a:r>
              <a:rPr kumimoji="0" lang="en-US" altLang="zh-TW" sz="1200" b="0" i="0" u="none" strike="noStrike" kern="1200" cap="none" spc="0" normalizeH="0" baseline="0" noProof="0" dirty="0">
                <a:ln>
                  <a:noFill/>
                </a:ln>
                <a:solidFill>
                  <a:srgbClr val="FF0000"/>
                </a:solidFill>
                <a:effectLst/>
                <a:uLnTx/>
                <a:uFillTx/>
                <a:latin typeface="Times New Roman"/>
                <a:ea typeface="新細明體"/>
                <a:cs typeface="+mn-cs"/>
              </a:rPr>
              <a:t>skip connections</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-Between the levels, feature maps are </a:t>
            </a:r>
            <a:r>
              <a:rPr kumimoji="0" lang="en-US" altLang="zh-TW" sz="1200" b="0" i="0" u="none" strike="noStrike" kern="1200" cap="none" spc="0" normalizeH="0" baseline="0" noProof="0" dirty="0" err="1">
                <a:ln>
                  <a:noFill/>
                </a:ln>
                <a:solidFill>
                  <a:srgbClr val="00B0F0"/>
                </a:solidFill>
                <a:effectLst/>
                <a:uLnTx/>
                <a:uFillTx/>
                <a:latin typeface="Times New Roman"/>
                <a:ea typeface="新細明體"/>
                <a:cs typeface="+mn-cs"/>
              </a:rPr>
              <a:t>downsampled</a:t>
            </a:r>
            <a:r>
              <a:rPr kumimoji="0" lang="en-US" altLang="zh-TW" sz="1200" b="0" i="0" u="none" strike="noStrike" kern="1200" cap="none" spc="0" normalizeH="0" baseline="0" noProof="0" dirty="0">
                <a:ln>
                  <a:noFill/>
                </a:ln>
                <a:solidFill>
                  <a:srgbClr val="00B0F0"/>
                </a:solidFill>
                <a:effectLst/>
                <a:uLnTx/>
                <a:uFillTx/>
                <a:latin typeface="Times New Roman"/>
                <a:ea typeface="新細明體"/>
                <a:cs typeface="+mn-cs"/>
              </a:rPr>
              <a:t> </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to half their spatial size, </a:t>
            </a:r>
            <a:r>
              <a:rPr kumimoji="0" lang="en-US" altLang="zh-TW" sz="1200" b="0" i="0" u="none" strike="noStrike" kern="1200" cap="none" spc="0" normalizeH="0" baseline="0" noProof="0" dirty="0">
                <a:ln>
                  <a:noFill/>
                </a:ln>
                <a:solidFill>
                  <a:srgbClr val="00B0F0"/>
                </a:solidFill>
                <a:effectLst/>
                <a:uLnTx/>
                <a:uFillTx/>
                <a:latin typeface="Times New Roman"/>
                <a:ea typeface="新細明體"/>
                <a:cs typeface="+mn-cs"/>
              </a:rPr>
              <a:t>while their depth is doubled</a:t>
            </a: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 </a:t>
            </a:r>
            <a:r>
              <a:rPr kumimoji="0" lang="en-US" altLang="zh-TW" sz="1200" b="0" i="0" u="sng" strike="noStrike" kern="1200" cap="none" spc="0" normalizeH="0" baseline="0" noProof="0" dirty="0">
                <a:ln>
                  <a:noFill/>
                </a:ln>
                <a:solidFill>
                  <a:prstClr val="black"/>
                </a:solidFill>
                <a:effectLst/>
                <a:uLnTx/>
                <a:uFillTx/>
                <a:latin typeface="Times New Roman"/>
                <a:ea typeface="新細明體"/>
                <a:cs typeface="+mn-cs"/>
              </a:rPr>
              <a:t>This allows for easier transfer to downstream tasks through feature pyramids.</a:t>
            </a:r>
            <a:endParaRPr kumimoji="0" lang="zh-TW" altLang="en-US" sz="1200" b="0" i="0" u="sng"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4" name="文字方塊 3">
            <a:extLst>
              <a:ext uri="{FF2B5EF4-FFF2-40B4-BE49-F238E27FC236}">
                <a16:creationId xmlns:a16="http://schemas.microsoft.com/office/drawing/2014/main" id="{22B4824A-FDBE-7A90-E646-6525306B5397}"/>
              </a:ext>
            </a:extLst>
          </p:cNvPr>
          <p:cNvSpPr txBox="1"/>
          <p:nvPr/>
        </p:nvSpPr>
        <p:spPr>
          <a:xfrm>
            <a:off x="5146097" y="5361464"/>
            <a:ext cx="224083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FF0000"/>
                </a:solidFill>
                <a:effectLst/>
                <a:uLnTx/>
                <a:uFillTx/>
                <a:latin typeface="Times New Roman"/>
                <a:ea typeface="新細明體"/>
                <a:cs typeface="+mn-cs"/>
              </a:rPr>
              <a:t>銘：類似於</a:t>
            </a:r>
            <a:r>
              <a:rPr kumimoji="0" lang="en-US" altLang="zh-TW" sz="1100" b="0" i="0" u="none" strike="noStrike" kern="1200" cap="none" spc="0" normalizeH="0" baseline="0" noProof="0" dirty="0">
                <a:ln>
                  <a:noFill/>
                </a:ln>
                <a:solidFill>
                  <a:srgbClr val="FF0000"/>
                </a:solidFill>
                <a:effectLst/>
                <a:uLnTx/>
                <a:uFillTx/>
                <a:latin typeface="Times New Roman"/>
                <a:ea typeface="新細明體"/>
                <a:cs typeface="+mn-cs"/>
              </a:rPr>
              <a:t>convolution</a:t>
            </a:r>
            <a:r>
              <a:rPr kumimoji="0" lang="zh-TW" altLang="en-US" sz="1100" b="0" i="0" u="none" strike="noStrike" kern="1200" cap="none" spc="0" normalizeH="0" baseline="0" noProof="0" dirty="0">
                <a:ln>
                  <a:noFill/>
                </a:ln>
                <a:solidFill>
                  <a:srgbClr val="FF0000"/>
                </a:solidFill>
                <a:effectLst/>
                <a:uLnTx/>
                <a:uFillTx/>
                <a:latin typeface="Times New Roman"/>
                <a:ea typeface="新細明體"/>
                <a:cs typeface="+mn-cs"/>
              </a:rPr>
              <a:t>的概念，只和周圍的區塊算</a:t>
            </a:r>
            <a:r>
              <a:rPr kumimoji="0" lang="en-US" altLang="zh-TW" sz="1100" b="0" i="0" u="none" strike="noStrike" kern="1200" cap="none" spc="0" normalizeH="0" baseline="0" noProof="0" dirty="0" err="1">
                <a:ln>
                  <a:noFill/>
                </a:ln>
                <a:solidFill>
                  <a:srgbClr val="FF0000"/>
                </a:solidFill>
                <a:effectLst/>
                <a:uLnTx/>
                <a:uFillTx/>
                <a:latin typeface="Times New Roman"/>
                <a:ea typeface="新細明體"/>
                <a:cs typeface="+mn-cs"/>
              </a:rPr>
              <a:t>attetion</a:t>
            </a:r>
            <a:endParaRPr kumimoji="0" lang="zh-TW" altLang="en-US" sz="1100" b="0" i="0" u="none" strike="noStrike" kern="1200" cap="none" spc="0" normalizeH="0" baseline="0" noProof="0" dirty="0">
              <a:ln>
                <a:noFill/>
              </a:ln>
              <a:solidFill>
                <a:srgbClr val="FF0000"/>
              </a:solidFill>
              <a:effectLst/>
              <a:uLnTx/>
              <a:uFillTx/>
              <a:latin typeface="Times New Roman"/>
              <a:ea typeface="新細明體"/>
              <a:cs typeface="+mn-cs"/>
            </a:endParaRPr>
          </a:p>
        </p:txBody>
      </p:sp>
      <p:pic>
        <p:nvPicPr>
          <p:cNvPr id="26" name="圖片 25">
            <a:extLst>
              <a:ext uri="{FF2B5EF4-FFF2-40B4-BE49-F238E27FC236}">
                <a16:creationId xmlns:a16="http://schemas.microsoft.com/office/drawing/2014/main" id="{3B74A737-FA76-AE08-C9F5-010C8DA4BA6C}"/>
              </a:ext>
            </a:extLst>
          </p:cNvPr>
          <p:cNvPicPr>
            <a:picLocks noChangeAspect="1"/>
          </p:cNvPicPr>
          <p:nvPr/>
        </p:nvPicPr>
        <p:blipFill rotWithShape="1">
          <a:blip r:embed="rId8"/>
          <a:srcRect l="87083"/>
          <a:stretch/>
        </p:blipFill>
        <p:spPr>
          <a:xfrm>
            <a:off x="7333078" y="3872271"/>
            <a:ext cx="1564444" cy="2991329"/>
          </a:xfrm>
          <a:prstGeom prst="rect">
            <a:avLst/>
          </a:prstGeom>
        </p:spPr>
      </p:pic>
      <p:sp>
        <p:nvSpPr>
          <p:cNvPr id="28" name="標題 1">
            <a:extLst>
              <a:ext uri="{FF2B5EF4-FFF2-40B4-BE49-F238E27FC236}">
                <a16:creationId xmlns:a16="http://schemas.microsoft.com/office/drawing/2014/main" id="{974FC224-31E6-CF1E-98B8-7CE6ACBB8F00}"/>
              </a:ext>
            </a:extLst>
          </p:cNvPr>
          <p:cNvSpPr txBox="1">
            <a:spLocks/>
          </p:cNvSpPr>
          <p:nvPr/>
        </p:nvSpPr>
        <p:spPr>
          <a:xfrm>
            <a:off x="-1" y="-90670"/>
            <a:ext cx="9478297" cy="73732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2800" kern="1200" baseline="0">
                <a:solidFill>
                  <a:schemeClr val="tx1"/>
                </a:solidFill>
                <a:latin typeface="Times New Roman" panose="02020603050405020304"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7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mj-cs"/>
              </a:rPr>
              <a:t>1.2.5 Related Works: Neighborhood Attention Transformer (NAT) </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mj-cs"/>
              </a:rPr>
              <a:t>arXiv2022 </a:t>
            </a:r>
            <a:b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mj-cs"/>
              </a:rPr>
            </a:b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mj-cs"/>
              </a:rPr>
              <a:t>Introduction: Global Framework</a:t>
            </a:r>
            <a:endParaRPr kumimoji="0" lang="zh-TW"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標楷體"/>
              <a:cs typeface="+mj-cs"/>
            </a:endParaRPr>
          </a:p>
        </p:txBody>
      </p:sp>
      <p:sp>
        <p:nvSpPr>
          <p:cNvPr id="2" name="文字方塊 1">
            <a:extLst>
              <a:ext uri="{FF2B5EF4-FFF2-40B4-BE49-F238E27FC236}">
                <a16:creationId xmlns:a16="http://schemas.microsoft.com/office/drawing/2014/main" id="{2616BE47-945F-35E9-9942-89648B72FBE5}"/>
              </a:ext>
            </a:extLst>
          </p:cNvPr>
          <p:cNvSpPr txBox="1"/>
          <p:nvPr/>
        </p:nvSpPr>
        <p:spPr>
          <a:xfrm>
            <a:off x="7601433" y="6536520"/>
            <a:ext cx="134220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NAT module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CA13B590-36AD-1633-58A3-5D7F73A5AA12}"/>
              </a:ext>
            </a:extLst>
          </p:cNvPr>
          <p:cNvPicPr>
            <a:picLocks noChangeAspect="1"/>
          </p:cNvPicPr>
          <p:nvPr/>
        </p:nvPicPr>
        <p:blipFill rotWithShape="1">
          <a:blip r:embed="rId9"/>
          <a:srcRect l="87083" b="9519"/>
          <a:stretch/>
        </p:blipFill>
        <p:spPr>
          <a:xfrm>
            <a:off x="7464493" y="3904396"/>
            <a:ext cx="1564444" cy="2706574"/>
          </a:xfrm>
          <a:prstGeom prst="rect">
            <a:avLst/>
          </a:prstGeom>
        </p:spPr>
      </p:pic>
      <p:sp>
        <p:nvSpPr>
          <p:cNvPr id="8" name="箭號: 向右 7">
            <a:extLst>
              <a:ext uri="{FF2B5EF4-FFF2-40B4-BE49-F238E27FC236}">
                <a16:creationId xmlns:a16="http://schemas.microsoft.com/office/drawing/2014/main" id="{B3E83469-397D-5765-9ACC-19916ED7018B}"/>
              </a:ext>
            </a:extLst>
          </p:cNvPr>
          <p:cNvSpPr/>
          <p:nvPr/>
        </p:nvSpPr>
        <p:spPr>
          <a:xfrm>
            <a:off x="7248621" y="6080674"/>
            <a:ext cx="185267" cy="2334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17944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77C8902-36FA-BCE6-C1C7-9D9F1921C3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tint val="75000"/>
                </a:prstClr>
              </a:solidFill>
              <a:effectLst/>
              <a:uLnTx/>
              <a:uFillTx/>
              <a:latin typeface="Times New Roman" panose="02020603050405020304" pitchFamily="18" charset="0"/>
              <a:ea typeface="新細明體"/>
              <a:cs typeface="+mn-cs"/>
            </a:endParaRPr>
          </a:p>
        </p:txBody>
      </p:sp>
      <p:sp>
        <p:nvSpPr>
          <p:cNvPr id="4" name="文字版面配置區 3">
            <a:extLst>
              <a:ext uri="{FF2B5EF4-FFF2-40B4-BE49-F238E27FC236}">
                <a16:creationId xmlns:a16="http://schemas.microsoft.com/office/drawing/2014/main" id="{16CB9A93-8180-BC10-06CE-F65DB6CACA08}"/>
              </a:ext>
            </a:extLst>
          </p:cNvPr>
          <p:cNvSpPr>
            <a:spLocks noGrp="1"/>
          </p:cNvSpPr>
          <p:nvPr>
            <p:ph type="body" sz="quarter" idx="13"/>
          </p:nvPr>
        </p:nvSpPr>
        <p:spPr>
          <a:xfrm>
            <a:off x="161826" y="3040061"/>
            <a:ext cx="8820345" cy="1776244"/>
          </a:xfrm>
        </p:spPr>
        <p:txBody>
          <a:bodyPr>
            <a:normAutofit fontScale="92500" lnSpcReduction="10000"/>
          </a:bodyPr>
          <a:lstStyle/>
          <a:p>
            <a:pPr marL="0" indent="0">
              <a:buNone/>
            </a:pPr>
            <a:r>
              <a:rPr lang="en-US" altLang="zh-TW" sz="1400" dirty="0"/>
              <a:t>Figure 1. An illustration of attention spans in Self Attention, Shifted Window Self Attention, and our Neighborhood Attention. </a:t>
            </a:r>
          </a:p>
          <a:p>
            <a:pPr marL="0" indent="0">
              <a:buNone/>
            </a:pPr>
            <a:r>
              <a:rPr lang="en-US" altLang="zh-TW" sz="1400" dirty="0">
                <a:solidFill>
                  <a:srgbClr val="FF0000"/>
                </a:solidFill>
              </a:rPr>
              <a:t>1</a:t>
            </a:r>
            <a:r>
              <a:rPr lang="zh-CN" altLang="en-US" sz="1400" dirty="0">
                <a:solidFill>
                  <a:srgbClr val="FF0000"/>
                </a:solidFill>
              </a:rPr>
              <a:t>）</a:t>
            </a:r>
            <a:r>
              <a:rPr lang="en-US" altLang="zh-TW" sz="1400" dirty="0">
                <a:solidFill>
                  <a:srgbClr val="FF0000"/>
                </a:solidFill>
              </a:rPr>
              <a:t>Self Attention </a:t>
            </a:r>
            <a:r>
              <a:rPr lang="en-US" altLang="zh-TW" sz="1400" dirty="0"/>
              <a:t>allows each token to attend to everything. </a:t>
            </a:r>
          </a:p>
          <a:p>
            <a:pPr marL="0" indent="0">
              <a:buNone/>
            </a:pPr>
            <a:r>
              <a:rPr lang="en-US" altLang="zh-TW" sz="1400" dirty="0">
                <a:solidFill>
                  <a:srgbClr val="FF0000"/>
                </a:solidFill>
              </a:rPr>
              <a:t>2.1</a:t>
            </a:r>
            <a:r>
              <a:rPr lang="zh-CN" altLang="en-US" sz="1400" dirty="0">
                <a:solidFill>
                  <a:srgbClr val="FF0000"/>
                </a:solidFill>
              </a:rPr>
              <a:t>）</a:t>
            </a:r>
            <a:r>
              <a:rPr lang="en-US" altLang="zh-TW" sz="1400" dirty="0">
                <a:solidFill>
                  <a:srgbClr val="FF0000"/>
                </a:solidFill>
              </a:rPr>
              <a:t>Window Self Attention </a:t>
            </a:r>
            <a:r>
              <a:rPr lang="en-US" altLang="zh-TW" sz="1400" dirty="0"/>
              <a:t>divides self attention into non-overlapping sub-windows, </a:t>
            </a:r>
          </a:p>
          <a:p>
            <a:pPr marL="0" indent="0">
              <a:buNone/>
            </a:pPr>
            <a:r>
              <a:rPr lang="en-US" altLang="zh-TW" sz="1400" dirty="0">
                <a:solidFill>
                  <a:srgbClr val="FF0000"/>
                </a:solidFill>
              </a:rPr>
              <a:t>2.2) </a:t>
            </a:r>
            <a:r>
              <a:rPr lang="en-US" altLang="zh-TW" sz="1400" dirty="0"/>
              <a:t>and is followed by </a:t>
            </a:r>
            <a:r>
              <a:rPr lang="en-US" altLang="zh-TW" sz="1400" dirty="0">
                <a:solidFill>
                  <a:srgbClr val="FF0000"/>
                </a:solidFill>
              </a:rPr>
              <a:t>Shifted Window Self Attention</a:t>
            </a:r>
            <a:r>
              <a:rPr lang="en-US" altLang="zh-TW" sz="1400" dirty="0"/>
              <a:t>, which allows for out-of-window interactions that are necessary to receptive field expansion. </a:t>
            </a:r>
          </a:p>
          <a:p>
            <a:pPr marL="0" indent="0">
              <a:buNone/>
            </a:pPr>
            <a:r>
              <a:rPr lang="en-US" altLang="zh-TW" sz="1400" dirty="0">
                <a:solidFill>
                  <a:srgbClr val="FF0000"/>
                </a:solidFill>
              </a:rPr>
              <a:t>3)  Neighborhood Attention </a:t>
            </a:r>
            <a:r>
              <a:rPr lang="en-US" altLang="zh-TW" sz="1400" dirty="0"/>
              <a:t>localizes attention to a neighborhood around each token, introducing local inductive biases, maintaining translational equivariance, and allowing receptive field growth without needing extra operations</a:t>
            </a:r>
            <a:endParaRPr lang="zh-TW" altLang="en-US" sz="1400" dirty="0"/>
          </a:p>
        </p:txBody>
      </p:sp>
      <p:pic>
        <p:nvPicPr>
          <p:cNvPr id="6" name="圖片 5">
            <a:extLst>
              <a:ext uri="{FF2B5EF4-FFF2-40B4-BE49-F238E27FC236}">
                <a16:creationId xmlns:a16="http://schemas.microsoft.com/office/drawing/2014/main" id="{EB0C565E-61CF-0DD5-6307-21E82BE2F18A}"/>
              </a:ext>
            </a:extLst>
          </p:cNvPr>
          <p:cNvPicPr>
            <a:picLocks noChangeAspect="1"/>
          </p:cNvPicPr>
          <p:nvPr/>
        </p:nvPicPr>
        <p:blipFill>
          <a:blip r:embed="rId2"/>
          <a:stretch>
            <a:fillRect/>
          </a:stretch>
        </p:blipFill>
        <p:spPr>
          <a:xfrm>
            <a:off x="-1" y="658143"/>
            <a:ext cx="9144000" cy="2167286"/>
          </a:xfrm>
          <a:prstGeom prst="rect">
            <a:avLst/>
          </a:prstGeom>
        </p:spPr>
      </p:pic>
      <p:sp>
        <p:nvSpPr>
          <p:cNvPr id="2" name="標題 1">
            <a:extLst>
              <a:ext uri="{FF2B5EF4-FFF2-40B4-BE49-F238E27FC236}">
                <a16:creationId xmlns:a16="http://schemas.microsoft.com/office/drawing/2014/main" id="{DFA230DB-2B53-BFA4-BCBF-5675109ABE0A}"/>
              </a:ext>
            </a:extLst>
          </p:cNvPr>
          <p:cNvSpPr txBox="1">
            <a:spLocks/>
          </p:cNvSpPr>
          <p:nvPr/>
        </p:nvSpPr>
        <p:spPr>
          <a:xfrm>
            <a:off x="0" y="1"/>
            <a:ext cx="9665110" cy="5348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kern="1200" baseline="0">
                <a:solidFill>
                  <a:schemeClr val="tx1"/>
                </a:solidFill>
                <a:latin typeface="Times New Roman" panose="02020603050405020304"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5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mj-cs"/>
              </a:rPr>
              <a:t>1.2.5 Related Works: Neighborhood Attention Transformer (NAT) </a:t>
            </a:r>
            <a:r>
              <a:rPr kumimoji="0" lang="en-US" altLang="zh-TW" sz="13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mj-cs"/>
              </a:rPr>
              <a:t>arXiv2022 </a:t>
            </a:r>
            <a:endParaRPr kumimoji="0" lang="zh-TW"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標楷體"/>
              <a:cs typeface="+mj-cs"/>
            </a:endParaRPr>
          </a:p>
        </p:txBody>
      </p:sp>
      <p:sp>
        <p:nvSpPr>
          <p:cNvPr id="5" name="乘號 4">
            <a:extLst>
              <a:ext uri="{FF2B5EF4-FFF2-40B4-BE49-F238E27FC236}">
                <a16:creationId xmlns:a16="http://schemas.microsoft.com/office/drawing/2014/main" id="{B0A516A5-7AD8-C373-BA4F-4F5255C77891}"/>
              </a:ext>
            </a:extLst>
          </p:cNvPr>
          <p:cNvSpPr/>
          <p:nvPr/>
        </p:nvSpPr>
        <p:spPr>
          <a:xfrm>
            <a:off x="3865704" y="2464069"/>
            <a:ext cx="283779" cy="534838"/>
          </a:xfrm>
          <a:prstGeom prst="mathMultiply">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9057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9DF32747-A1AA-2C09-5411-AA0C324D05B6}"/>
              </a:ext>
            </a:extLst>
          </p:cNvPr>
          <p:cNvSpPr>
            <a:spLocks noGrp="1"/>
          </p:cNvSpPr>
          <p:nvPr>
            <p:ph type="sldNum" sz="quarter" idx="12"/>
          </p:nvPr>
        </p:nvSpPr>
        <p:spPr/>
        <p:txBody>
          <a:bodyPr/>
          <a:lstStyle/>
          <a:p>
            <a:fld id="{7DCC2DE0-E4D3-4804-B551-C56CE2359C2E}" type="slidenum">
              <a:rPr lang="zh-TW" altLang="en-US" smtClean="0"/>
              <a:pPr/>
              <a:t>35</a:t>
            </a:fld>
            <a:endParaRPr lang="zh-TW" altLang="en-US"/>
          </a:p>
        </p:txBody>
      </p:sp>
      <p:pic>
        <p:nvPicPr>
          <p:cNvPr id="5" name="圖片 4">
            <a:extLst>
              <a:ext uri="{FF2B5EF4-FFF2-40B4-BE49-F238E27FC236}">
                <a16:creationId xmlns:a16="http://schemas.microsoft.com/office/drawing/2014/main" id="{EE6382F6-8314-B210-1812-92313455946A}"/>
              </a:ext>
            </a:extLst>
          </p:cNvPr>
          <p:cNvPicPr>
            <a:picLocks noChangeAspect="1"/>
          </p:cNvPicPr>
          <p:nvPr/>
        </p:nvPicPr>
        <p:blipFill rotWithShape="1">
          <a:blip r:embed="rId2"/>
          <a:srcRect l="87083" t="1011" b="3234"/>
          <a:stretch/>
        </p:blipFill>
        <p:spPr>
          <a:xfrm>
            <a:off x="789508" y="3868380"/>
            <a:ext cx="1564444" cy="2842822"/>
          </a:xfrm>
          <a:prstGeom prst="rect">
            <a:avLst/>
          </a:prstGeom>
        </p:spPr>
      </p:pic>
      <p:grpSp>
        <p:nvGrpSpPr>
          <p:cNvPr id="33" name="群組 32">
            <a:extLst>
              <a:ext uri="{FF2B5EF4-FFF2-40B4-BE49-F238E27FC236}">
                <a16:creationId xmlns:a16="http://schemas.microsoft.com/office/drawing/2014/main" id="{44A20948-3254-40A1-57A4-2BA4833040C0}"/>
              </a:ext>
            </a:extLst>
          </p:cNvPr>
          <p:cNvGrpSpPr/>
          <p:nvPr/>
        </p:nvGrpSpPr>
        <p:grpSpPr>
          <a:xfrm>
            <a:off x="3686076" y="4199259"/>
            <a:ext cx="4014839" cy="2258347"/>
            <a:chOff x="1809623" y="4187248"/>
            <a:chExt cx="4014839" cy="2258347"/>
          </a:xfrm>
        </p:grpSpPr>
        <p:pic>
          <p:nvPicPr>
            <p:cNvPr id="4" name="圖片 3">
              <a:extLst>
                <a:ext uri="{FF2B5EF4-FFF2-40B4-BE49-F238E27FC236}">
                  <a16:creationId xmlns:a16="http://schemas.microsoft.com/office/drawing/2014/main" id="{B3CA17AF-FCB1-BF57-EC9C-BC4AABDB9E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9623" y="4187248"/>
              <a:ext cx="4014839" cy="2258347"/>
            </a:xfrm>
            <a:prstGeom prst="rect">
              <a:avLst/>
            </a:prstGeom>
          </p:spPr>
        </p:pic>
        <p:sp>
          <p:nvSpPr>
            <p:cNvPr id="6" name="文字方塊 5">
              <a:extLst>
                <a:ext uri="{FF2B5EF4-FFF2-40B4-BE49-F238E27FC236}">
                  <a16:creationId xmlns:a16="http://schemas.microsoft.com/office/drawing/2014/main" id="{D216DF79-DE38-5A09-6D1A-E5380791E784}"/>
                </a:ext>
              </a:extLst>
            </p:cNvPr>
            <p:cNvSpPr txBox="1"/>
            <p:nvPr/>
          </p:nvSpPr>
          <p:spPr>
            <a:xfrm>
              <a:off x="3868314" y="4716315"/>
              <a:ext cx="1106457" cy="307777"/>
            </a:xfrm>
            <a:prstGeom prst="rect">
              <a:avLst/>
            </a:prstGeom>
            <a:noFill/>
          </p:spPr>
          <p:txBody>
            <a:bodyPr wrap="none" rtlCol="0">
              <a:spAutoFit/>
            </a:bodyPr>
            <a:lstStyle/>
            <a:p>
              <a:r>
                <a:rPr lang="en-US" sz="1400" dirty="0"/>
                <a:t>Window size</a:t>
              </a:r>
            </a:p>
          </p:txBody>
        </p:sp>
      </p:grpSp>
      <p:grpSp>
        <p:nvGrpSpPr>
          <p:cNvPr id="32" name="群組 31">
            <a:extLst>
              <a:ext uri="{FF2B5EF4-FFF2-40B4-BE49-F238E27FC236}">
                <a16:creationId xmlns:a16="http://schemas.microsoft.com/office/drawing/2014/main" id="{A9828A5C-D398-8EEA-098A-E391F91F55B1}"/>
              </a:ext>
            </a:extLst>
          </p:cNvPr>
          <p:cNvGrpSpPr/>
          <p:nvPr/>
        </p:nvGrpSpPr>
        <p:grpSpPr>
          <a:xfrm>
            <a:off x="3686076" y="342031"/>
            <a:ext cx="2800697" cy="3409510"/>
            <a:chOff x="5824462" y="85030"/>
            <a:chExt cx="2800697" cy="3409510"/>
          </a:xfrm>
        </p:grpSpPr>
        <p:pic>
          <p:nvPicPr>
            <p:cNvPr id="7" name="圖片 6">
              <a:extLst>
                <a:ext uri="{FF2B5EF4-FFF2-40B4-BE49-F238E27FC236}">
                  <a16:creationId xmlns:a16="http://schemas.microsoft.com/office/drawing/2014/main" id="{73BF9C54-22D3-5392-3BE9-7901CCB26C1B}"/>
                </a:ext>
              </a:extLst>
            </p:cNvPr>
            <p:cNvPicPr>
              <a:picLocks noChangeAspect="1"/>
            </p:cNvPicPr>
            <p:nvPr/>
          </p:nvPicPr>
          <p:blipFill rotWithShape="1">
            <a:blip r:embed="rId4"/>
            <a:srcRect l="73636" t="14947" b="23423"/>
            <a:stretch/>
          </p:blipFill>
          <p:spPr>
            <a:xfrm>
              <a:off x="7452830" y="1964602"/>
              <a:ext cx="1172329" cy="1303938"/>
            </a:xfrm>
            <a:prstGeom prst="rect">
              <a:avLst/>
            </a:prstGeom>
          </p:spPr>
        </p:pic>
        <p:pic>
          <p:nvPicPr>
            <p:cNvPr id="8" name="圖片 7">
              <a:extLst>
                <a:ext uri="{FF2B5EF4-FFF2-40B4-BE49-F238E27FC236}">
                  <a16:creationId xmlns:a16="http://schemas.microsoft.com/office/drawing/2014/main" id="{3DB8BEBD-D368-370D-8600-EDDDF26D6749}"/>
                </a:ext>
              </a:extLst>
            </p:cNvPr>
            <p:cNvPicPr>
              <a:picLocks noChangeAspect="1"/>
            </p:cNvPicPr>
            <p:nvPr/>
          </p:nvPicPr>
          <p:blipFill rotWithShape="1">
            <a:blip r:embed="rId4"/>
            <a:srcRect l="2136" t="14948" r="65920" b="4031"/>
            <a:stretch/>
          </p:blipFill>
          <p:spPr>
            <a:xfrm>
              <a:off x="5899708" y="315691"/>
              <a:ext cx="1058126" cy="1276955"/>
            </a:xfrm>
            <a:prstGeom prst="rect">
              <a:avLst/>
            </a:prstGeom>
          </p:spPr>
        </p:pic>
        <p:grpSp>
          <p:nvGrpSpPr>
            <p:cNvPr id="9" name="群組 8">
              <a:extLst>
                <a:ext uri="{FF2B5EF4-FFF2-40B4-BE49-F238E27FC236}">
                  <a16:creationId xmlns:a16="http://schemas.microsoft.com/office/drawing/2014/main" id="{737D304B-08F3-BFCD-FEAD-73E4D6B788D3}"/>
                </a:ext>
              </a:extLst>
            </p:cNvPr>
            <p:cNvGrpSpPr/>
            <p:nvPr/>
          </p:nvGrpSpPr>
          <p:grpSpPr>
            <a:xfrm>
              <a:off x="5824462" y="1764882"/>
              <a:ext cx="1486779" cy="1727501"/>
              <a:chOff x="5094125" y="3532905"/>
              <a:chExt cx="2168687" cy="2190918"/>
            </a:xfrm>
          </p:grpSpPr>
          <p:pic>
            <p:nvPicPr>
              <p:cNvPr id="10" name="圖片 9">
                <a:extLst>
                  <a:ext uri="{FF2B5EF4-FFF2-40B4-BE49-F238E27FC236}">
                    <a16:creationId xmlns:a16="http://schemas.microsoft.com/office/drawing/2014/main" id="{F1931864-6AE7-8D2E-E108-BD334FCB57E5}"/>
                  </a:ext>
                </a:extLst>
              </p:cNvPr>
              <p:cNvPicPr>
                <a:picLocks noChangeAspect="1"/>
              </p:cNvPicPr>
              <p:nvPr/>
            </p:nvPicPr>
            <p:blipFill rotWithShape="1">
              <a:blip r:embed="rId4"/>
              <a:srcRect l="39985" t="14948" r="25935" b="4031"/>
              <a:stretch/>
            </p:blipFill>
            <p:spPr>
              <a:xfrm>
                <a:off x="5389059" y="3860187"/>
                <a:ext cx="1562100" cy="1536354"/>
              </a:xfrm>
              <a:prstGeom prst="rect">
                <a:avLst/>
              </a:prstGeom>
            </p:spPr>
          </p:pic>
          <p:sp>
            <p:nvSpPr>
              <p:cNvPr id="11" name="矩形 10">
                <a:extLst>
                  <a:ext uri="{FF2B5EF4-FFF2-40B4-BE49-F238E27FC236}">
                    <a16:creationId xmlns:a16="http://schemas.microsoft.com/office/drawing/2014/main" id="{7EAA0A00-32BD-3257-B53A-785CEF6580E3}"/>
                  </a:ext>
                </a:extLst>
              </p:cNvPr>
              <p:cNvSpPr/>
              <p:nvPr/>
            </p:nvSpPr>
            <p:spPr>
              <a:xfrm>
                <a:off x="5816130" y="4257544"/>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矩形 11">
                <a:extLst>
                  <a:ext uri="{FF2B5EF4-FFF2-40B4-BE49-F238E27FC236}">
                    <a16:creationId xmlns:a16="http://schemas.microsoft.com/office/drawing/2014/main" id="{6CDDD9F7-A45D-3D2B-B150-0C7F57C7778D}"/>
                  </a:ext>
                </a:extLst>
              </p:cNvPr>
              <p:cNvSpPr/>
              <p:nvPr/>
            </p:nvSpPr>
            <p:spPr>
              <a:xfrm>
                <a:off x="5101482" y="3537046"/>
                <a:ext cx="722782" cy="7355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矩形 12">
                <a:extLst>
                  <a:ext uri="{FF2B5EF4-FFF2-40B4-BE49-F238E27FC236}">
                    <a16:creationId xmlns:a16="http://schemas.microsoft.com/office/drawing/2014/main" id="{F5ED6806-4B2D-17A9-D71A-396165E64200}"/>
                  </a:ext>
                </a:extLst>
              </p:cNvPr>
              <p:cNvSpPr/>
              <p:nvPr/>
            </p:nvSpPr>
            <p:spPr>
              <a:xfrm>
                <a:off x="5094125" y="4988302"/>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矩形 13">
                <a:extLst>
                  <a:ext uri="{FF2B5EF4-FFF2-40B4-BE49-F238E27FC236}">
                    <a16:creationId xmlns:a16="http://schemas.microsoft.com/office/drawing/2014/main" id="{8613FAED-CA5F-7020-5CC7-A2DF6E4772C4}"/>
                  </a:ext>
                </a:extLst>
              </p:cNvPr>
              <p:cNvSpPr/>
              <p:nvPr/>
            </p:nvSpPr>
            <p:spPr>
              <a:xfrm>
                <a:off x="6538475" y="4988302"/>
                <a:ext cx="722782" cy="735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矩形 14">
                <a:extLst>
                  <a:ext uri="{FF2B5EF4-FFF2-40B4-BE49-F238E27FC236}">
                    <a16:creationId xmlns:a16="http://schemas.microsoft.com/office/drawing/2014/main" id="{B431C22D-7331-7A56-221C-2BA6C9F0C770}"/>
                  </a:ext>
                </a:extLst>
              </p:cNvPr>
              <p:cNvSpPr/>
              <p:nvPr/>
            </p:nvSpPr>
            <p:spPr>
              <a:xfrm>
                <a:off x="6540030" y="3532905"/>
                <a:ext cx="722782" cy="7260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左大括弧 16">
              <a:extLst>
                <a:ext uri="{FF2B5EF4-FFF2-40B4-BE49-F238E27FC236}">
                  <a16:creationId xmlns:a16="http://schemas.microsoft.com/office/drawing/2014/main" id="{4F524E04-50BE-122D-5149-6AA1E71D49A2}"/>
                </a:ext>
              </a:extLst>
            </p:cNvPr>
            <p:cNvSpPr/>
            <p:nvPr/>
          </p:nvSpPr>
          <p:spPr>
            <a:xfrm rot="10800000">
              <a:off x="6993893" y="353030"/>
              <a:ext cx="117877" cy="5441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400B9456-FA2C-4E58-5C86-72BE6D034EC3}"/>
                    </a:ext>
                  </a:extLst>
                </p:cNvPr>
                <p:cNvSpPr txBox="1"/>
                <p:nvPr/>
              </p:nvSpPr>
              <p:spPr>
                <a:xfrm>
                  <a:off x="7111770" y="443910"/>
                  <a:ext cx="882751" cy="486840"/>
                </a:xfrm>
                <a:prstGeom prst="rect">
                  <a:avLst/>
                </a:prstGeom>
                <a:noFill/>
              </p:spPr>
              <p:txBody>
                <a:bodyPr wrap="square">
                  <a:spAutoFit/>
                </a:bodyPr>
                <a:lstStyle/>
                <a:p>
                  <a14:m>
                    <m:oMath xmlns:m="http://schemas.openxmlformats.org/officeDocument/2006/math">
                      <m:r>
                        <a:rPr lang="en-US" sz="1400" i="1">
                          <a:latin typeface="Cambria Math" panose="02040503050406030204" pitchFamily="18" charset="0"/>
                        </a:rPr>
                        <m:t>𝑁</m:t>
                      </m:r>
                      <m:r>
                        <m:rPr>
                          <m:sty m:val="p"/>
                        </m:rPr>
                        <a:rPr lang="en-US" altLang="zh-CN" sz="1400" i="1">
                          <a:latin typeface="Cambria Math" panose="02040503050406030204" pitchFamily="18" charset="0"/>
                        </a:rPr>
                        <m:t>x</m:t>
                      </m:r>
                      <m:r>
                        <a:rPr lang="en-US" altLang="zh-CN" sz="1400" i="1">
                          <a:latin typeface="Cambria Math" panose="02040503050406030204" pitchFamily="18" charset="0"/>
                        </a:rPr>
                        <m:t>𝑁</m:t>
                      </m:r>
                    </m:oMath>
                  </a14:m>
                  <a:r>
                    <a:rPr lang="en-US" sz="1400" dirty="0"/>
                    <a:t> </a:t>
                  </a:r>
                  <a:r>
                    <a:rPr lang="en-US" altLang="zh-CN" sz="1400" dirty="0"/>
                    <a:t>patches</a:t>
                  </a:r>
                  <a:endParaRPr lang="en-US" sz="1400" dirty="0"/>
                </a:p>
              </p:txBody>
            </p:sp>
          </mc:Choice>
          <mc:Fallback xmlns="">
            <p:sp>
              <p:nvSpPr>
                <p:cNvPr id="18" name="文字方塊 17">
                  <a:extLst>
                    <a:ext uri="{FF2B5EF4-FFF2-40B4-BE49-F238E27FC236}">
                      <a16:creationId xmlns:a16="http://schemas.microsoft.com/office/drawing/2014/main" id="{400B9456-FA2C-4E58-5C86-72BE6D034EC3}"/>
                    </a:ext>
                  </a:extLst>
                </p:cNvPr>
                <p:cNvSpPr txBox="1">
                  <a:spLocks noRot="1" noChangeAspect="1" noMove="1" noResize="1" noEditPoints="1" noAdjustHandles="1" noChangeArrowheads="1" noChangeShapeType="1" noTextEdit="1"/>
                </p:cNvSpPr>
                <p:nvPr/>
              </p:nvSpPr>
              <p:spPr>
                <a:xfrm>
                  <a:off x="7111770" y="443910"/>
                  <a:ext cx="882751" cy="486840"/>
                </a:xfrm>
                <a:prstGeom prst="rect">
                  <a:avLst/>
                </a:prstGeom>
                <a:blipFill>
                  <a:blip r:embed="rId5"/>
                  <a:stretch>
                    <a:fillRect l="-2069" b="-18750"/>
                  </a:stretch>
                </a:blipFill>
              </p:spPr>
              <p:txBody>
                <a:bodyPr/>
                <a:lstStyle/>
                <a:p>
                  <a:r>
                    <a:rPr lang="en-US">
                      <a:noFill/>
                    </a:rPr>
                    <a:t> </a:t>
                  </a:r>
                </a:p>
              </p:txBody>
            </p:sp>
          </mc:Fallback>
        </mc:AlternateContent>
        <p:sp>
          <p:nvSpPr>
            <p:cNvPr id="19" name="左大括弧 72">
              <a:extLst>
                <a:ext uri="{FF2B5EF4-FFF2-40B4-BE49-F238E27FC236}">
                  <a16:creationId xmlns:a16="http://schemas.microsoft.com/office/drawing/2014/main" id="{5945F52B-BC21-3482-EC33-5E42A340E653}"/>
                </a:ext>
              </a:extLst>
            </p:cNvPr>
            <p:cNvSpPr/>
            <p:nvPr/>
          </p:nvSpPr>
          <p:spPr>
            <a:xfrm rot="10800000">
              <a:off x="7111770" y="345619"/>
              <a:ext cx="727460" cy="1180785"/>
            </a:xfrm>
            <a:custGeom>
              <a:avLst/>
              <a:gdLst>
                <a:gd name="connsiteX0" fmla="*/ 853057 w 853057"/>
                <a:gd name="connsiteY0" fmla="*/ 1129934 h 1129934"/>
                <a:gd name="connsiteX1" fmla="*/ 426528 w 853057"/>
                <a:gd name="connsiteY1" fmla="*/ 1039800 h 1129934"/>
                <a:gd name="connsiteX2" fmla="*/ 426529 w 853057"/>
                <a:gd name="connsiteY2" fmla="*/ 642401 h 1129934"/>
                <a:gd name="connsiteX3" fmla="*/ 0 w 853057"/>
                <a:gd name="connsiteY3" fmla="*/ 552267 h 1129934"/>
                <a:gd name="connsiteX4" fmla="*/ 426529 w 853057"/>
                <a:gd name="connsiteY4" fmla="*/ 462133 h 1129934"/>
                <a:gd name="connsiteX5" fmla="*/ 426529 w 853057"/>
                <a:gd name="connsiteY5" fmla="*/ 90134 h 1129934"/>
                <a:gd name="connsiteX6" fmla="*/ 853058 w 853057"/>
                <a:gd name="connsiteY6" fmla="*/ 0 h 1129934"/>
                <a:gd name="connsiteX7" fmla="*/ 853057 w 853057"/>
                <a:gd name="connsiteY7" fmla="*/ 1129934 h 1129934"/>
                <a:gd name="connsiteX0" fmla="*/ 853057 w 853057"/>
                <a:gd name="connsiteY0" fmla="*/ 1129934 h 1129934"/>
                <a:gd name="connsiteX1" fmla="*/ 426528 w 853057"/>
                <a:gd name="connsiteY1" fmla="*/ 1039800 h 1129934"/>
                <a:gd name="connsiteX2" fmla="*/ 426529 w 853057"/>
                <a:gd name="connsiteY2" fmla="*/ 642401 h 1129934"/>
                <a:gd name="connsiteX3" fmla="*/ 0 w 853057"/>
                <a:gd name="connsiteY3" fmla="*/ 552267 h 1129934"/>
                <a:gd name="connsiteX4" fmla="*/ 426529 w 853057"/>
                <a:gd name="connsiteY4" fmla="*/ 462133 h 1129934"/>
                <a:gd name="connsiteX5" fmla="*/ 426529 w 853057"/>
                <a:gd name="connsiteY5" fmla="*/ 90134 h 1129934"/>
                <a:gd name="connsiteX6" fmla="*/ 853058 w 853057"/>
                <a:gd name="connsiteY6" fmla="*/ 0 h 1129934"/>
                <a:gd name="connsiteX0" fmla="*/ 853057 w 853058"/>
                <a:gd name="connsiteY0" fmla="*/ 1129934 h 1129934"/>
                <a:gd name="connsiteX1" fmla="*/ 426528 w 853058"/>
                <a:gd name="connsiteY1" fmla="*/ 10398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7" fmla="*/ 853057 w 853058"/>
                <a:gd name="connsiteY7" fmla="*/ 1129934 h 1129934"/>
                <a:gd name="connsiteX0" fmla="*/ 853057 w 853058"/>
                <a:gd name="connsiteY0" fmla="*/ 1129934 h 1129934"/>
                <a:gd name="connsiteX1" fmla="*/ 89978 w 853058"/>
                <a:gd name="connsiteY1" fmla="*/ 10271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0" fmla="*/ 853057 w 853058"/>
                <a:gd name="connsiteY0" fmla="*/ 1129934 h 1129934"/>
                <a:gd name="connsiteX1" fmla="*/ 426528 w 853058"/>
                <a:gd name="connsiteY1" fmla="*/ 10398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7" fmla="*/ 853057 w 853058"/>
                <a:gd name="connsiteY7" fmla="*/ 1129934 h 1129934"/>
                <a:gd name="connsiteX0" fmla="*/ 853057 w 853058"/>
                <a:gd name="connsiteY0" fmla="*/ 1129934 h 1129934"/>
                <a:gd name="connsiteX1" fmla="*/ 89978 w 853058"/>
                <a:gd name="connsiteY1" fmla="*/ 1027100 h 1129934"/>
                <a:gd name="connsiteX2" fmla="*/ 426529 w 853058"/>
                <a:gd name="connsiteY2" fmla="*/ 642401 h 1129934"/>
                <a:gd name="connsiteX3" fmla="*/ 0 w 853058"/>
                <a:gd name="connsiteY3" fmla="*/ 552267 h 1129934"/>
                <a:gd name="connsiteX4" fmla="*/ 426529 w 853058"/>
                <a:gd name="connsiteY4" fmla="*/ 462133 h 1129934"/>
                <a:gd name="connsiteX5" fmla="*/ 166179 w 853058"/>
                <a:gd name="connsiteY5" fmla="*/ 58384 h 1129934"/>
                <a:gd name="connsiteX6" fmla="*/ 853058 w 853058"/>
                <a:gd name="connsiteY6" fmla="*/ 0 h 1129934"/>
                <a:gd name="connsiteX0" fmla="*/ 859385 w 859386"/>
                <a:gd name="connsiteY0" fmla="*/ 1129934 h 1129934"/>
                <a:gd name="connsiteX1" fmla="*/ 432856 w 859386"/>
                <a:gd name="connsiteY1" fmla="*/ 1039800 h 1129934"/>
                <a:gd name="connsiteX2" fmla="*/ 432857 w 859386"/>
                <a:gd name="connsiteY2" fmla="*/ 642401 h 1129934"/>
                <a:gd name="connsiteX3" fmla="*/ 6328 w 859386"/>
                <a:gd name="connsiteY3" fmla="*/ 552267 h 1129934"/>
                <a:gd name="connsiteX4" fmla="*/ 432857 w 859386"/>
                <a:gd name="connsiteY4" fmla="*/ 462133 h 1129934"/>
                <a:gd name="connsiteX5" fmla="*/ 432857 w 859386"/>
                <a:gd name="connsiteY5" fmla="*/ 90134 h 1129934"/>
                <a:gd name="connsiteX6" fmla="*/ 859386 w 859386"/>
                <a:gd name="connsiteY6" fmla="*/ 0 h 1129934"/>
                <a:gd name="connsiteX7" fmla="*/ 859385 w 859386"/>
                <a:gd name="connsiteY7" fmla="*/ 1129934 h 1129934"/>
                <a:gd name="connsiteX0" fmla="*/ 859385 w 859386"/>
                <a:gd name="connsiteY0" fmla="*/ 1129934 h 1129934"/>
                <a:gd name="connsiteX1" fmla="*/ 96306 w 859386"/>
                <a:gd name="connsiteY1" fmla="*/ 1027100 h 1129934"/>
                <a:gd name="connsiteX2" fmla="*/ 432857 w 859386"/>
                <a:gd name="connsiteY2" fmla="*/ 642401 h 1129934"/>
                <a:gd name="connsiteX3" fmla="*/ 6328 w 859386"/>
                <a:gd name="connsiteY3" fmla="*/ 552267 h 1129934"/>
                <a:gd name="connsiteX4" fmla="*/ 166157 w 859386"/>
                <a:gd name="connsiteY4" fmla="*/ 512933 h 1129934"/>
                <a:gd name="connsiteX5" fmla="*/ 172507 w 859386"/>
                <a:gd name="connsiteY5" fmla="*/ 58384 h 1129934"/>
                <a:gd name="connsiteX6" fmla="*/ 859386 w 859386"/>
                <a:gd name="connsiteY6" fmla="*/ 0 h 1129934"/>
                <a:gd name="connsiteX0" fmla="*/ 853063 w 853064"/>
                <a:gd name="connsiteY0" fmla="*/ 1129934 h 1129934"/>
                <a:gd name="connsiteX1" fmla="*/ 426534 w 853064"/>
                <a:gd name="connsiteY1" fmla="*/ 1039800 h 1129934"/>
                <a:gd name="connsiteX2" fmla="*/ 426535 w 853064"/>
                <a:gd name="connsiteY2" fmla="*/ 642401 h 1129934"/>
                <a:gd name="connsiteX3" fmla="*/ 6 w 853064"/>
                <a:gd name="connsiteY3" fmla="*/ 552267 h 1129934"/>
                <a:gd name="connsiteX4" fmla="*/ 426535 w 853064"/>
                <a:gd name="connsiteY4" fmla="*/ 462133 h 1129934"/>
                <a:gd name="connsiteX5" fmla="*/ 426535 w 853064"/>
                <a:gd name="connsiteY5" fmla="*/ 90134 h 1129934"/>
                <a:gd name="connsiteX6" fmla="*/ 853064 w 853064"/>
                <a:gd name="connsiteY6" fmla="*/ 0 h 1129934"/>
                <a:gd name="connsiteX7" fmla="*/ 853063 w 853064"/>
                <a:gd name="connsiteY7" fmla="*/ 1129934 h 1129934"/>
                <a:gd name="connsiteX0" fmla="*/ 853063 w 853064"/>
                <a:gd name="connsiteY0" fmla="*/ 1129934 h 1129934"/>
                <a:gd name="connsiteX1" fmla="*/ 89984 w 853064"/>
                <a:gd name="connsiteY1" fmla="*/ 1027100 h 1129934"/>
                <a:gd name="connsiteX2" fmla="*/ 153485 w 853064"/>
                <a:gd name="connsiteY2" fmla="*/ 642401 h 1129934"/>
                <a:gd name="connsiteX3" fmla="*/ 6 w 853064"/>
                <a:gd name="connsiteY3" fmla="*/ 552267 h 1129934"/>
                <a:gd name="connsiteX4" fmla="*/ 159835 w 853064"/>
                <a:gd name="connsiteY4" fmla="*/ 512933 h 1129934"/>
                <a:gd name="connsiteX5" fmla="*/ 166185 w 853064"/>
                <a:gd name="connsiteY5" fmla="*/ 58384 h 1129934"/>
                <a:gd name="connsiteX6" fmla="*/ 853064 w 853064"/>
                <a:gd name="connsiteY6" fmla="*/ 0 h 1129934"/>
                <a:gd name="connsiteX0" fmla="*/ 853064 w 853065"/>
                <a:gd name="connsiteY0" fmla="*/ 1129934 h 1137686"/>
                <a:gd name="connsiteX1" fmla="*/ 426535 w 853065"/>
                <a:gd name="connsiteY1" fmla="*/ 1039800 h 1137686"/>
                <a:gd name="connsiteX2" fmla="*/ 426536 w 853065"/>
                <a:gd name="connsiteY2" fmla="*/ 642401 h 1137686"/>
                <a:gd name="connsiteX3" fmla="*/ 7 w 853065"/>
                <a:gd name="connsiteY3" fmla="*/ 552267 h 1137686"/>
                <a:gd name="connsiteX4" fmla="*/ 426536 w 853065"/>
                <a:gd name="connsiteY4" fmla="*/ 462133 h 1137686"/>
                <a:gd name="connsiteX5" fmla="*/ 426536 w 853065"/>
                <a:gd name="connsiteY5" fmla="*/ 90134 h 1137686"/>
                <a:gd name="connsiteX6" fmla="*/ 853065 w 853065"/>
                <a:gd name="connsiteY6" fmla="*/ 0 h 1137686"/>
                <a:gd name="connsiteX7" fmla="*/ 853064 w 853065"/>
                <a:gd name="connsiteY7" fmla="*/ 1129934 h 1137686"/>
                <a:gd name="connsiteX0" fmla="*/ 853064 w 853065"/>
                <a:gd name="connsiteY0" fmla="*/ 1129934 h 1137686"/>
                <a:gd name="connsiteX1" fmla="*/ 216985 w 853065"/>
                <a:gd name="connsiteY1" fmla="*/ 1084250 h 1137686"/>
                <a:gd name="connsiteX2" fmla="*/ 153486 w 853065"/>
                <a:gd name="connsiteY2" fmla="*/ 642401 h 1137686"/>
                <a:gd name="connsiteX3" fmla="*/ 7 w 853065"/>
                <a:gd name="connsiteY3" fmla="*/ 552267 h 1137686"/>
                <a:gd name="connsiteX4" fmla="*/ 159836 w 853065"/>
                <a:gd name="connsiteY4" fmla="*/ 512933 h 1137686"/>
                <a:gd name="connsiteX5" fmla="*/ 166186 w 853065"/>
                <a:gd name="connsiteY5" fmla="*/ 58384 h 1137686"/>
                <a:gd name="connsiteX6" fmla="*/ 853065 w 853065"/>
                <a:gd name="connsiteY6" fmla="*/ 0 h 1137686"/>
                <a:gd name="connsiteX0" fmla="*/ 853077 w 853078"/>
                <a:gd name="connsiteY0" fmla="*/ 1129934 h 1139572"/>
                <a:gd name="connsiteX1" fmla="*/ 426548 w 853078"/>
                <a:gd name="connsiteY1" fmla="*/ 1039800 h 1139572"/>
                <a:gd name="connsiteX2" fmla="*/ 426549 w 853078"/>
                <a:gd name="connsiteY2" fmla="*/ 642401 h 1139572"/>
                <a:gd name="connsiteX3" fmla="*/ 20 w 853078"/>
                <a:gd name="connsiteY3" fmla="*/ 552267 h 1139572"/>
                <a:gd name="connsiteX4" fmla="*/ 426549 w 853078"/>
                <a:gd name="connsiteY4" fmla="*/ 462133 h 1139572"/>
                <a:gd name="connsiteX5" fmla="*/ 426549 w 853078"/>
                <a:gd name="connsiteY5" fmla="*/ 90134 h 1139572"/>
                <a:gd name="connsiteX6" fmla="*/ 853078 w 853078"/>
                <a:gd name="connsiteY6" fmla="*/ 0 h 1139572"/>
                <a:gd name="connsiteX7" fmla="*/ 853077 w 853078"/>
                <a:gd name="connsiteY7" fmla="*/ 1129934 h 1139572"/>
                <a:gd name="connsiteX0" fmla="*/ 853077 w 853078"/>
                <a:gd name="connsiteY0" fmla="*/ 1129934 h 1139572"/>
                <a:gd name="connsiteX1" fmla="*/ 216998 w 853078"/>
                <a:gd name="connsiteY1" fmla="*/ 1084250 h 1139572"/>
                <a:gd name="connsiteX2" fmla="*/ 172549 w 853078"/>
                <a:gd name="connsiteY2" fmla="*/ 610651 h 1139572"/>
                <a:gd name="connsiteX3" fmla="*/ 20 w 853078"/>
                <a:gd name="connsiteY3" fmla="*/ 552267 h 1139572"/>
                <a:gd name="connsiteX4" fmla="*/ 159849 w 853078"/>
                <a:gd name="connsiteY4" fmla="*/ 512933 h 1139572"/>
                <a:gd name="connsiteX5" fmla="*/ 166199 w 853078"/>
                <a:gd name="connsiteY5" fmla="*/ 58384 h 1139572"/>
                <a:gd name="connsiteX6" fmla="*/ 853078 w 853078"/>
                <a:gd name="connsiteY6" fmla="*/ 0 h 113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078" h="1139572" stroke="0" extrusionOk="0">
                  <a:moveTo>
                    <a:pt x="853077" y="1129934"/>
                  </a:moveTo>
                  <a:cubicBezTo>
                    <a:pt x="617512" y="1129934"/>
                    <a:pt x="426548" y="1089580"/>
                    <a:pt x="426548" y="1039800"/>
                  </a:cubicBezTo>
                  <a:cubicBezTo>
                    <a:pt x="426548" y="907334"/>
                    <a:pt x="426549" y="774867"/>
                    <a:pt x="426549" y="642401"/>
                  </a:cubicBezTo>
                  <a:cubicBezTo>
                    <a:pt x="426549" y="592621"/>
                    <a:pt x="235585" y="552267"/>
                    <a:pt x="20" y="552267"/>
                  </a:cubicBezTo>
                  <a:cubicBezTo>
                    <a:pt x="235585" y="552267"/>
                    <a:pt x="426549" y="511913"/>
                    <a:pt x="426549" y="462133"/>
                  </a:cubicBezTo>
                  <a:lnTo>
                    <a:pt x="426549" y="90134"/>
                  </a:lnTo>
                  <a:cubicBezTo>
                    <a:pt x="426549" y="40354"/>
                    <a:pt x="617513" y="0"/>
                    <a:pt x="853078" y="0"/>
                  </a:cubicBezTo>
                  <a:cubicBezTo>
                    <a:pt x="853078" y="376645"/>
                    <a:pt x="853077" y="753289"/>
                    <a:pt x="853077" y="1129934"/>
                  </a:cubicBezTo>
                  <a:close/>
                </a:path>
                <a:path w="853078" h="1139572" fill="none">
                  <a:moveTo>
                    <a:pt x="853077" y="1129934"/>
                  </a:moveTo>
                  <a:cubicBezTo>
                    <a:pt x="617512" y="1129934"/>
                    <a:pt x="330419" y="1170797"/>
                    <a:pt x="216998" y="1084250"/>
                  </a:cubicBezTo>
                  <a:cubicBezTo>
                    <a:pt x="103577" y="997703"/>
                    <a:pt x="208712" y="699315"/>
                    <a:pt x="172549" y="610651"/>
                  </a:cubicBezTo>
                  <a:cubicBezTo>
                    <a:pt x="136386" y="521987"/>
                    <a:pt x="2137" y="568553"/>
                    <a:pt x="20" y="552267"/>
                  </a:cubicBezTo>
                  <a:cubicBezTo>
                    <a:pt x="-2097" y="535981"/>
                    <a:pt x="159849" y="562713"/>
                    <a:pt x="159849" y="512933"/>
                  </a:cubicBezTo>
                  <a:cubicBezTo>
                    <a:pt x="161966" y="361417"/>
                    <a:pt x="164082" y="209900"/>
                    <a:pt x="166199" y="58384"/>
                  </a:cubicBezTo>
                  <a:cubicBezTo>
                    <a:pt x="166199" y="8604"/>
                    <a:pt x="617513" y="0"/>
                    <a:pt x="853078"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46956C68-0FF1-78E9-760B-CCE47C57F192}"/>
                    </a:ext>
                  </a:extLst>
                </p:cNvPr>
                <p:cNvSpPr txBox="1"/>
                <p:nvPr/>
              </p:nvSpPr>
              <p:spPr>
                <a:xfrm>
                  <a:off x="7051018" y="1922091"/>
                  <a:ext cx="307019" cy="409995"/>
                </a:xfrm>
                <a:prstGeom prst="rect">
                  <a:avLst/>
                </a:prstGeom>
                <a:noFill/>
              </p:spPr>
              <p:txBody>
                <a:bodyPr wrap="square">
                  <a:spAutoFit/>
                </a:bodyPr>
                <a:lstStyle/>
                <a:p>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𝑁</m:t>
                          </m:r>
                        </m:num>
                        <m:den>
                          <m:r>
                            <a:rPr lang="en-US" sz="1600" b="0" i="1" smtClean="0">
                              <a:latin typeface="Cambria Math" panose="02040503050406030204" pitchFamily="18" charset="0"/>
                            </a:rPr>
                            <m:t>2</m:t>
                          </m:r>
                        </m:den>
                      </m:f>
                    </m:oMath>
                  </a14:m>
                  <a:r>
                    <a:rPr lang="en-US" sz="1600" dirty="0"/>
                    <a:t> </a:t>
                  </a:r>
                </a:p>
              </p:txBody>
            </p:sp>
          </mc:Choice>
          <mc:Fallback xmlns="">
            <p:sp>
              <p:nvSpPr>
                <p:cNvPr id="20" name="文字方塊 19">
                  <a:extLst>
                    <a:ext uri="{FF2B5EF4-FFF2-40B4-BE49-F238E27FC236}">
                      <a16:creationId xmlns:a16="http://schemas.microsoft.com/office/drawing/2014/main" id="{46956C68-0FF1-78E9-760B-CCE47C57F192}"/>
                    </a:ext>
                  </a:extLst>
                </p:cNvPr>
                <p:cNvSpPr txBox="1">
                  <a:spLocks noRot="1" noChangeAspect="1" noMove="1" noResize="1" noEditPoints="1" noAdjustHandles="1" noChangeArrowheads="1" noChangeShapeType="1" noTextEdit="1"/>
                </p:cNvSpPr>
                <p:nvPr/>
              </p:nvSpPr>
              <p:spPr>
                <a:xfrm>
                  <a:off x="7051018" y="1922091"/>
                  <a:ext cx="307019" cy="409995"/>
                </a:xfrm>
                <a:prstGeom prst="rect">
                  <a:avLst/>
                </a:prstGeom>
                <a:blipFill>
                  <a:blip r:embed="rId6"/>
                  <a:stretch>
                    <a:fillRect b="-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30DA1F47-35D5-E84C-E904-BE1E869C7239}"/>
                    </a:ext>
                  </a:extLst>
                </p:cNvPr>
                <p:cNvSpPr txBox="1"/>
                <p:nvPr/>
              </p:nvSpPr>
              <p:spPr>
                <a:xfrm>
                  <a:off x="6832614" y="1651918"/>
                  <a:ext cx="307019" cy="409995"/>
                </a:xfrm>
                <a:prstGeom prst="rect">
                  <a:avLst/>
                </a:prstGeom>
                <a:noFill/>
              </p:spPr>
              <p:txBody>
                <a:bodyPr wrap="square">
                  <a:spAutoFit/>
                </a:bodyPr>
                <a:lstStyle/>
                <a:p>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𝑁</m:t>
                          </m:r>
                        </m:num>
                        <m:den>
                          <m:r>
                            <a:rPr lang="en-US" sz="1600" b="0" i="1" smtClean="0">
                              <a:latin typeface="Cambria Math" panose="02040503050406030204" pitchFamily="18" charset="0"/>
                            </a:rPr>
                            <m:t>2</m:t>
                          </m:r>
                        </m:den>
                      </m:f>
                    </m:oMath>
                  </a14:m>
                  <a:r>
                    <a:rPr lang="en-US" sz="1600" dirty="0"/>
                    <a:t> </a:t>
                  </a:r>
                </a:p>
              </p:txBody>
            </p:sp>
          </mc:Choice>
          <mc:Fallback xmlns="">
            <p:sp>
              <p:nvSpPr>
                <p:cNvPr id="21" name="文字方塊 20">
                  <a:extLst>
                    <a:ext uri="{FF2B5EF4-FFF2-40B4-BE49-F238E27FC236}">
                      <a16:creationId xmlns:a16="http://schemas.microsoft.com/office/drawing/2014/main" id="{30DA1F47-35D5-E84C-E904-BE1E869C7239}"/>
                    </a:ext>
                  </a:extLst>
                </p:cNvPr>
                <p:cNvSpPr txBox="1">
                  <a:spLocks noRot="1" noChangeAspect="1" noMove="1" noResize="1" noEditPoints="1" noAdjustHandles="1" noChangeArrowheads="1" noChangeShapeType="1" noTextEdit="1"/>
                </p:cNvSpPr>
                <p:nvPr/>
              </p:nvSpPr>
              <p:spPr>
                <a:xfrm>
                  <a:off x="6832614" y="1651918"/>
                  <a:ext cx="307019" cy="409995"/>
                </a:xfrm>
                <a:prstGeom prst="rect">
                  <a:avLst/>
                </a:prstGeom>
                <a:blipFill>
                  <a:blip r:embed="rId6"/>
                  <a:stretch>
                    <a:fillRect b="-8955"/>
                  </a:stretch>
                </a:blipFill>
              </p:spPr>
              <p:txBody>
                <a:bodyPr/>
                <a:lstStyle/>
                <a:p>
                  <a:r>
                    <a:rPr lang="en-US">
                      <a:noFill/>
                    </a:rPr>
                    <a:t> </a:t>
                  </a:r>
                </a:p>
              </p:txBody>
            </p:sp>
          </mc:Fallback>
        </mc:AlternateContent>
        <p:sp>
          <p:nvSpPr>
            <p:cNvPr id="22" name="矩形 21">
              <a:extLst>
                <a:ext uri="{FF2B5EF4-FFF2-40B4-BE49-F238E27FC236}">
                  <a16:creationId xmlns:a16="http://schemas.microsoft.com/office/drawing/2014/main" id="{765404C2-663E-EDBF-3375-75DDE72F8065}"/>
                </a:ext>
              </a:extLst>
            </p:cNvPr>
            <p:cNvSpPr/>
            <p:nvPr/>
          </p:nvSpPr>
          <p:spPr>
            <a:xfrm>
              <a:off x="6315805" y="2914594"/>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矩形 22">
              <a:extLst>
                <a:ext uri="{FF2B5EF4-FFF2-40B4-BE49-F238E27FC236}">
                  <a16:creationId xmlns:a16="http://schemas.microsoft.com/office/drawing/2014/main" id="{4CB34875-0A61-71A7-25E9-58E8B52E8F64}"/>
                </a:ext>
              </a:extLst>
            </p:cNvPr>
            <p:cNvSpPr/>
            <p:nvPr/>
          </p:nvSpPr>
          <p:spPr>
            <a:xfrm>
              <a:off x="6332124" y="1767835"/>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矩形 23">
              <a:extLst>
                <a:ext uri="{FF2B5EF4-FFF2-40B4-BE49-F238E27FC236}">
                  <a16:creationId xmlns:a16="http://schemas.microsoft.com/office/drawing/2014/main" id="{29445BD4-2040-2941-C6C4-6631B30D85C9}"/>
                </a:ext>
              </a:extLst>
            </p:cNvPr>
            <p:cNvSpPr/>
            <p:nvPr/>
          </p:nvSpPr>
          <p:spPr>
            <a:xfrm>
              <a:off x="6827639" y="2321326"/>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矩形 25">
              <a:extLst>
                <a:ext uri="{FF2B5EF4-FFF2-40B4-BE49-F238E27FC236}">
                  <a16:creationId xmlns:a16="http://schemas.microsoft.com/office/drawing/2014/main" id="{4B5C64FC-237B-C8F8-7B90-DA9760177770}"/>
                </a:ext>
              </a:extLst>
            </p:cNvPr>
            <p:cNvSpPr/>
            <p:nvPr/>
          </p:nvSpPr>
          <p:spPr>
            <a:xfrm>
              <a:off x="5824784" y="2355738"/>
              <a:ext cx="495515" cy="579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文字方塊 26">
              <a:extLst>
                <a:ext uri="{FF2B5EF4-FFF2-40B4-BE49-F238E27FC236}">
                  <a16:creationId xmlns:a16="http://schemas.microsoft.com/office/drawing/2014/main" id="{132EBB5A-4A61-9E21-CC6B-653012C5F06D}"/>
                </a:ext>
              </a:extLst>
            </p:cNvPr>
            <p:cNvSpPr txBox="1"/>
            <p:nvPr/>
          </p:nvSpPr>
          <p:spPr>
            <a:xfrm>
              <a:off x="6055598" y="85030"/>
              <a:ext cx="668040" cy="284754"/>
            </a:xfrm>
            <a:prstGeom prst="rect">
              <a:avLst/>
            </a:prstGeom>
            <a:noFill/>
          </p:spPr>
          <p:txBody>
            <a:bodyPr wrap="none" rtlCol="0">
              <a:spAutoFit/>
            </a:bodyPr>
            <a:lstStyle/>
            <a:p>
              <a:r>
                <a:rPr lang="en-US" sz="1400" dirty="0"/>
                <a:t>W-MSA</a:t>
              </a:r>
            </a:p>
          </p:txBody>
        </p:sp>
        <p:sp>
          <p:nvSpPr>
            <p:cNvPr id="28" name="文字方塊 27">
              <a:extLst>
                <a:ext uri="{FF2B5EF4-FFF2-40B4-BE49-F238E27FC236}">
                  <a16:creationId xmlns:a16="http://schemas.microsoft.com/office/drawing/2014/main" id="{591E59AE-EB8F-DA04-4384-BA9A627ABEE6}"/>
                </a:ext>
              </a:extLst>
            </p:cNvPr>
            <p:cNvSpPr txBox="1"/>
            <p:nvPr/>
          </p:nvSpPr>
          <p:spPr>
            <a:xfrm>
              <a:off x="6116159" y="1535908"/>
              <a:ext cx="740829" cy="284754"/>
            </a:xfrm>
            <a:prstGeom prst="rect">
              <a:avLst/>
            </a:prstGeom>
            <a:noFill/>
          </p:spPr>
          <p:txBody>
            <a:bodyPr wrap="none" rtlCol="0">
              <a:spAutoFit/>
            </a:bodyPr>
            <a:lstStyle/>
            <a:p>
              <a:r>
                <a:rPr lang="en-US" sz="1400" dirty="0"/>
                <a:t>SW-MSA</a:t>
              </a:r>
            </a:p>
          </p:txBody>
        </p:sp>
        <p:cxnSp>
          <p:nvCxnSpPr>
            <p:cNvPr id="29" name="直線單箭頭接點 28">
              <a:extLst>
                <a:ext uri="{FF2B5EF4-FFF2-40B4-BE49-F238E27FC236}">
                  <a16:creationId xmlns:a16="http://schemas.microsoft.com/office/drawing/2014/main" id="{CB685C56-8448-0196-DA65-945F55265A33}"/>
                </a:ext>
              </a:extLst>
            </p:cNvPr>
            <p:cNvCxnSpPr>
              <a:cxnSpLocks/>
            </p:cNvCxnSpPr>
            <p:nvPr/>
          </p:nvCxnSpPr>
          <p:spPr>
            <a:xfrm flipH="1">
              <a:off x="7330361" y="1783090"/>
              <a:ext cx="178866" cy="186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F4EFFA5E-0A0F-8A2B-E7FC-038BB3EE3E6C}"/>
                </a:ext>
              </a:extLst>
            </p:cNvPr>
            <p:cNvSpPr txBox="1"/>
            <p:nvPr/>
          </p:nvSpPr>
          <p:spPr>
            <a:xfrm>
              <a:off x="7430021" y="1485902"/>
              <a:ext cx="778546" cy="523220"/>
            </a:xfrm>
            <a:prstGeom prst="rect">
              <a:avLst/>
            </a:prstGeom>
            <a:noFill/>
          </p:spPr>
          <p:txBody>
            <a:bodyPr wrap="square">
              <a:spAutoFit/>
            </a:bodyPr>
            <a:lstStyle/>
            <a:p>
              <a:r>
                <a:rPr lang="en-US" sz="1400" dirty="0"/>
                <a:t>Shifted window</a:t>
              </a:r>
            </a:p>
          </p:txBody>
        </p:sp>
        <p:sp>
          <p:nvSpPr>
            <p:cNvPr id="31" name="矩形 30">
              <a:extLst>
                <a:ext uri="{FF2B5EF4-FFF2-40B4-BE49-F238E27FC236}">
                  <a16:creationId xmlns:a16="http://schemas.microsoft.com/office/drawing/2014/main" id="{D13C653C-C9C1-C617-574C-30655DFF8025}"/>
                </a:ext>
              </a:extLst>
            </p:cNvPr>
            <p:cNvSpPr/>
            <p:nvPr/>
          </p:nvSpPr>
          <p:spPr>
            <a:xfrm>
              <a:off x="7424698" y="1964602"/>
              <a:ext cx="1172329" cy="1507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群組 33">
            <a:extLst>
              <a:ext uri="{FF2B5EF4-FFF2-40B4-BE49-F238E27FC236}">
                <a16:creationId xmlns:a16="http://schemas.microsoft.com/office/drawing/2014/main" id="{1F96E266-6A38-B3BA-5151-DCBBC780E71D}"/>
              </a:ext>
            </a:extLst>
          </p:cNvPr>
          <p:cNvGrpSpPr/>
          <p:nvPr/>
        </p:nvGrpSpPr>
        <p:grpSpPr>
          <a:xfrm>
            <a:off x="245179" y="517819"/>
            <a:ext cx="2657678" cy="3251784"/>
            <a:chOff x="6586465" y="934173"/>
            <a:chExt cx="3236205" cy="3466616"/>
          </a:xfrm>
        </p:grpSpPr>
        <p:pic>
          <p:nvPicPr>
            <p:cNvPr id="35" name="圖片 34">
              <a:extLst>
                <a:ext uri="{FF2B5EF4-FFF2-40B4-BE49-F238E27FC236}">
                  <a16:creationId xmlns:a16="http://schemas.microsoft.com/office/drawing/2014/main" id="{C4F89B08-58E7-53A9-F232-C4E690C524B2}"/>
                </a:ext>
              </a:extLst>
            </p:cNvPr>
            <p:cNvPicPr>
              <a:picLocks noChangeAspect="1"/>
            </p:cNvPicPr>
            <p:nvPr/>
          </p:nvPicPr>
          <p:blipFill rotWithShape="1">
            <a:blip r:embed="rId7"/>
            <a:srcRect l="73750" b="5430"/>
            <a:stretch/>
          </p:blipFill>
          <p:spPr>
            <a:xfrm>
              <a:off x="6586465" y="934173"/>
              <a:ext cx="3230634" cy="3333027"/>
            </a:xfrm>
            <a:prstGeom prst="rect">
              <a:avLst/>
            </a:prstGeom>
          </p:spPr>
        </p:pic>
        <p:pic>
          <p:nvPicPr>
            <p:cNvPr id="36" name="圖片 35">
              <a:extLst>
                <a:ext uri="{FF2B5EF4-FFF2-40B4-BE49-F238E27FC236}">
                  <a16:creationId xmlns:a16="http://schemas.microsoft.com/office/drawing/2014/main" id="{51AB2DBF-6380-2794-0938-1363D543EB59}"/>
                </a:ext>
              </a:extLst>
            </p:cNvPr>
            <p:cNvPicPr>
              <a:picLocks noChangeAspect="1"/>
            </p:cNvPicPr>
            <p:nvPr/>
          </p:nvPicPr>
          <p:blipFill rotWithShape="1">
            <a:blip r:embed="rId7"/>
            <a:srcRect l="70573" t="93736"/>
            <a:stretch/>
          </p:blipFill>
          <p:spPr>
            <a:xfrm>
              <a:off x="6589422" y="4203700"/>
              <a:ext cx="3233248" cy="197089"/>
            </a:xfrm>
            <a:prstGeom prst="rect">
              <a:avLst/>
            </a:prstGeom>
          </p:spPr>
        </p:pic>
      </p:grpSp>
      <p:sp>
        <p:nvSpPr>
          <p:cNvPr id="37" name="矩形 36">
            <a:extLst>
              <a:ext uri="{FF2B5EF4-FFF2-40B4-BE49-F238E27FC236}">
                <a16:creationId xmlns:a16="http://schemas.microsoft.com/office/drawing/2014/main" id="{CE6BC3B6-F732-FB6F-2566-69B5AFD58C88}"/>
              </a:ext>
            </a:extLst>
          </p:cNvPr>
          <p:cNvSpPr/>
          <p:nvPr/>
        </p:nvSpPr>
        <p:spPr>
          <a:xfrm>
            <a:off x="245179" y="400394"/>
            <a:ext cx="6953907" cy="33692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CA15F61A-683B-35BD-82C0-E5EE1B41C394}"/>
              </a:ext>
            </a:extLst>
          </p:cNvPr>
          <p:cNvSpPr/>
          <p:nvPr/>
        </p:nvSpPr>
        <p:spPr>
          <a:xfrm>
            <a:off x="245179" y="3774612"/>
            <a:ext cx="6953907" cy="30416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字方塊 38">
            <a:extLst>
              <a:ext uri="{FF2B5EF4-FFF2-40B4-BE49-F238E27FC236}">
                <a16:creationId xmlns:a16="http://schemas.microsoft.com/office/drawing/2014/main" id="{B6ECB767-E0E4-3FC6-CE47-E0D8FF680B54}"/>
              </a:ext>
            </a:extLst>
          </p:cNvPr>
          <p:cNvSpPr txBox="1"/>
          <p:nvPr/>
        </p:nvSpPr>
        <p:spPr>
          <a:xfrm>
            <a:off x="7299822" y="3201358"/>
            <a:ext cx="1917477" cy="1200329"/>
          </a:xfrm>
          <a:prstGeom prst="rect">
            <a:avLst/>
          </a:prstGeom>
          <a:noFill/>
        </p:spPr>
        <p:txBody>
          <a:bodyPr wrap="square" rtlCol="0">
            <a:spAutoFit/>
          </a:bodyPr>
          <a:lstStyle/>
          <a:p>
            <a:r>
              <a:rPr lang="zh-CN" altLang="en-US" dirty="0"/>
              <a:t>因爲每個</a:t>
            </a:r>
            <a:r>
              <a:rPr lang="en-US" altLang="zh-CN" dirty="0"/>
              <a:t>pixel </a:t>
            </a:r>
            <a:r>
              <a:rPr lang="zh-CN" altLang="en-US" dirty="0"/>
              <a:t>都會</a:t>
            </a:r>
            <a:r>
              <a:rPr lang="en-US" altLang="zh-CN" dirty="0"/>
              <a:t>shift window,</a:t>
            </a:r>
          </a:p>
          <a:p>
            <a:r>
              <a:rPr lang="zh-CN" altLang="en-US" dirty="0"/>
              <a:t>不需要多一個</a:t>
            </a:r>
            <a:r>
              <a:rPr lang="en-US" altLang="zh-CN" dirty="0"/>
              <a:t>SW-MSA</a:t>
            </a:r>
            <a:endParaRPr lang="en-US" dirty="0"/>
          </a:p>
        </p:txBody>
      </p:sp>
      <p:cxnSp>
        <p:nvCxnSpPr>
          <p:cNvPr id="41" name="接點: 肘形 40">
            <a:extLst>
              <a:ext uri="{FF2B5EF4-FFF2-40B4-BE49-F238E27FC236}">
                <a16:creationId xmlns:a16="http://schemas.microsoft.com/office/drawing/2014/main" id="{D0443131-EADC-BE6E-0240-8D784C0AFEB0}"/>
              </a:ext>
            </a:extLst>
          </p:cNvPr>
          <p:cNvCxnSpPr>
            <a:stCxn id="39" idx="0"/>
            <a:endCxn id="37" idx="3"/>
          </p:cNvCxnSpPr>
          <p:nvPr/>
        </p:nvCxnSpPr>
        <p:spPr>
          <a:xfrm rot="16200000" flipV="1">
            <a:off x="7170645" y="2113441"/>
            <a:ext cx="1116359" cy="10594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接點: 肘形 44">
            <a:extLst>
              <a:ext uri="{FF2B5EF4-FFF2-40B4-BE49-F238E27FC236}">
                <a16:creationId xmlns:a16="http://schemas.microsoft.com/office/drawing/2014/main" id="{CA5BA695-C3DD-EE31-6F3E-562EDE8ACE72}"/>
              </a:ext>
            </a:extLst>
          </p:cNvPr>
          <p:cNvCxnSpPr>
            <a:stCxn id="39" idx="2"/>
            <a:endCxn id="38" idx="3"/>
          </p:cNvCxnSpPr>
          <p:nvPr/>
        </p:nvCxnSpPr>
        <p:spPr>
          <a:xfrm rot="5400000">
            <a:off x="7281941" y="4318833"/>
            <a:ext cx="893766" cy="10594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標題 1">
            <a:extLst>
              <a:ext uri="{FF2B5EF4-FFF2-40B4-BE49-F238E27FC236}">
                <a16:creationId xmlns:a16="http://schemas.microsoft.com/office/drawing/2014/main" id="{03C6658A-D524-0A5D-76AF-F4DC4806F016}"/>
              </a:ext>
            </a:extLst>
          </p:cNvPr>
          <p:cNvSpPr txBox="1">
            <a:spLocks/>
          </p:cNvSpPr>
          <p:nvPr/>
        </p:nvSpPr>
        <p:spPr>
          <a:xfrm>
            <a:off x="0" y="1"/>
            <a:ext cx="9665110" cy="5348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kern="1200" baseline="0">
                <a:solidFill>
                  <a:schemeClr val="tx1"/>
                </a:solidFill>
                <a:latin typeface="Times New Roman" panose="02020603050405020304" pitchFamily="18" charset="0"/>
                <a:ea typeface="+mj-ea"/>
                <a:cs typeface="+mj-cs"/>
              </a:defRPr>
            </a:lvl1pPr>
          </a:lstStyle>
          <a:p>
            <a:r>
              <a:rPr lang="en-US" altLang="zh-TW" sz="2500" dirty="0"/>
              <a:t>1.2.5 Related Works: Neighborhood Attention Transformer (NAT) </a:t>
            </a:r>
            <a:r>
              <a:rPr lang="en-US" altLang="zh-TW" sz="1300" dirty="0"/>
              <a:t>arXiv2022 </a:t>
            </a:r>
            <a:endParaRPr lang="zh-TW" altLang="en-US" sz="1800" dirty="0">
              <a:solidFill>
                <a:srgbClr val="FF0000"/>
              </a:solidFill>
            </a:endParaRPr>
          </a:p>
        </p:txBody>
      </p:sp>
      <p:sp>
        <p:nvSpPr>
          <p:cNvPr id="2" name="文字方塊 1">
            <a:extLst>
              <a:ext uri="{FF2B5EF4-FFF2-40B4-BE49-F238E27FC236}">
                <a16:creationId xmlns:a16="http://schemas.microsoft.com/office/drawing/2014/main" id="{9DC2A506-9B89-10CB-A7B6-0CF7BDFA0B9B}"/>
              </a:ext>
            </a:extLst>
          </p:cNvPr>
          <p:cNvSpPr txBox="1"/>
          <p:nvPr/>
        </p:nvSpPr>
        <p:spPr>
          <a:xfrm>
            <a:off x="1077485" y="4418559"/>
            <a:ext cx="867429" cy="184666"/>
          </a:xfrm>
          <a:prstGeom prst="rect">
            <a:avLst/>
          </a:prstGeom>
          <a:noFill/>
        </p:spPr>
        <p:txBody>
          <a:bodyPr wrap="square" rtlCol="0">
            <a:spAutoFit/>
          </a:bodyPr>
          <a:lstStyle/>
          <a:p>
            <a:r>
              <a:rPr lang="en-US" altLang="zh-TW" sz="600" dirty="0"/>
              <a:t>MLP: FC+GELU+FC</a:t>
            </a:r>
            <a:endParaRPr lang="zh-TW" altLang="en-US" sz="600" dirty="0"/>
          </a:p>
        </p:txBody>
      </p:sp>
    </p:spTree>
    <p:extLst>
      <p:ext uri="{BB962C8B-B14F-4D97-AF65-F5344CB8AC3E}">
        <p14:creationId xmlns:p14="http://schemas.microsoft.com/office/powerpoint/2010/main" val="3687907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B0D7895D-BA60-C759-39B0-196757C8FD9C}"/>
              </a:ext>
            </a:extLst>
          </p:cNvPr>
          <p:cNvSpPr txBox="1"/>
          <p:nvPr/>
        </p:nvSpPr>
        <p:spPr>
          <a:xfrm>
            <a:off x="0" y="0"/>
            <a:ext cx="6872748"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1.2.5-1 NAT: Multi-Head </a:t>
            </a:r>
            <a:r>
              <a:rPr kumimoji="0" lang="en-US" altLang="zh-TW" sz="2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Self-Attention (MSA) Vs.</a:t>
            </a:r>
            <a:r>
              <a:rPr kumimoji="0" lang="zh-TW" altLang="en-US" sz="2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 </a:t>
            </a:r>
            <a:r>
              <a:rPr kumimoji="0" lang="en-US" altLang="zh-TW" sz="2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CNN </a:t>
            </a:r>
            <a:r>
              <a:rPr kumimoji="0" lang="en-US" altLang="zh-TW" sz="12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Iclr2020</a:t>
            </a:r>
            <a:endParaRPr kumimoji="0" lang="zh-TW" altLang="en-US" sz="12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endParaRPr>
          </a:p>
        </p:txBody>
      </p:sp>
      <p:pic>
        <p:nvPicPr>
          <p:cNvPr id="4098" name="Picture 2">
            <a:extLst>
              <a:ext uri="{FF2B5EF4-FFF2-40B4-BE49-F238E27FC236}">
                <a16:creationId xmlns:a16="http://schemas.microsoft.com/office/drawing/2014/main" id="{2FCE42B0-BA06-0ECF-409B-858E77BB6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579" y="3984926"/>
            <a:ext cx="3205855" cy="274109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27C719BB-2783-5482-7FCC-9A2B2F67FD39}"/>
              </a:ext>
            </a:extLst>
          </p:cNvPr>
          <p:cNvSpPr txBox="1"/>
          <p:nvPr/>
        </p:nvSpPr>
        <p:spPr>
          <a:xfrm>
            <a:off x="30125" y="4185643"/>
            <a:ext cx="3432031" cy="1169551"/>
          </a:xfrm>
          <a:prstGeom prst="rect">
            <a:avLst/>
          </a:prstGeom>
          <a:noFill/>
        </p:spPr>
        <p:txBody>
          <a:bodyPr wrap="square">
            <a:spAutoFit/>
          </a:bodyPr>
          <a:lstStyle/>
          <a:p>
            <a:pPr marL="180975" marR="0" lvl="0" indent="-1809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000" b="0" i="0" u="none" strike="noStrike" kern="1200" cap="none" spc="0" normalizeH="0" baseline="0" noProof="0" dirty="0">
                <a:ln>
                  <a:noFill/>
                </a:ln>
                <a:solidFill>
                  <a:srgbClr val="00B0F0"/>
                </a:solidFill>
                <a:effectLst/>
                <a:uLnTx/>
                <a:uFillTx/>
                <a:latin typeface="Arial" panose="020B0604020202020204" pitchFamily="34" charset="0"/>
                <a:ea typeface="新細明體" panose="02020500000000000000" pitchFamily="18" charset="-120"/>
                <a:cs typeface="+mn-cs"/>
              </a:rPr>
              <a:t>Self-Attention:</a:t>
            </a:r>
            <a:r>
              <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 </a:t>
            </a:r>
            <a:r>
              <a:rPr kumimoji="0" lang="zh-TW"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如果我們今天用 </a:t>
            </a:r>
            <a:r>
              <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self-attention </a:t>
            </a:r>
            <a:r>
              <a:rPr kumimoji="0" lang="zh-TW"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來處理一張圖片一個 </a:t>
            </a:r>
            <a:r>
              <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pixel </a:t>
            </a:r>
            <a:r>
              <a:rPr kumimoji="0" lang="zh-TW"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產生 </a:t>
            </a:r>
            <a:r>
              <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query</a:t>
            </a:r>
            <a:r>
              <a:rPr kumimoji="0" lang="zh-TW"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，其他的 </a:t>
            </a:r>
            <a:r>
              <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pixel </a:t>
            </a:r>
            <a:r>
              <a:rPr kumimoji="0" lang="zh-TW"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產生 </a:t>
            </a:r>
            <a:r>
              <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key</a:t>
            </a:r>
            <a:r>
              <a:rPr kumimoji="0" lang="zh-TW"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。在進行 </a:t>
            </a:r>
            <a:r>
              <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inner product </a:t>
            </a:r>
            <a:r>
              <a:rPr kumimoji="0" lang="zh-TW"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時候不是考慮一個小的區域而是整張的資訊。</a:t>
            </a:r>
            <a:endPar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endParaRPr>
          </a:p>
          <a:p>
            <a:pPr marL="180975" marR="0" lvl="0" indent="-1809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000" b="0" i="0" u="none" strike="noStrike" kern="1200" cap="none" spc="0" normalizeH="0" baseline="0" noProof="0" dirty="0">
                <a:ln>
                  <a:noFill/>
                </a:ln>
                <a:solidFill>
                  <a:srgbClr val="00B0F0"/>
                </a:solidFill>
                <a:effectLst/>
                <a:uLnTx/>
                <a:uFillTx/>
                <a:latin typeface="Arial" panose="020B0604020202020204" pitchFamily="34" charset="0"/>
                <a:ea typeface="新細明體" panose="02020500000000000000" pitchFamily="18" charset="-120"/>
                <a:cs typeface="+mn-cs"/>
              </a:rPr>
              <a:t>而</a:t>
            </a:r>
            <a:r>
              <a:rPr kumimoji="0" lang="en-US" altLang="zh-TW" sz="1000" b="0" i="0" u="none" strike="noStrike" kern="1200" cap="none" spc="0" normalizeH="0" baseline="0" noProof="0" dirty="0">
                <a:ln>
                  <a:noFill/>
                </a:ln>
                <a:solidFill>
                  <a:srgbClr val="00B0F0"/>
                </a:solidFill>
                <a:effectLst/>
                <a:uLnTx/>
                <a:uFillTx/>
                <a:latin typeface="Arial" panose="020B0604020202020204" pitchFamily="34" charset="0"/>
                <a:ea typeface="新細明體" panose="02020500000000000000" pitchFamily="18" charset="-120"/>
                <a:cs typeface="+mn-cs"/>
              </a:rPr>
              <a:t>CNN: </a:t>
            </a:r>
            <a:r>
              <a:rPr kumimoji="0" lang="zh-CN"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因</a:t>
            </a:r>
            <a:r>
              <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convolution</a:t>
            </a:r>
            <a:r>
              <a:rPr kumimoji="0" lang="zh-CN"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，所以</a:t>
            </a:r>
            <a:r>
              <a:rPr kumimoji="0" lang="zh-TW"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會畫出一個 </a:t>
            </a:r>
            <a:r>
              <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receptive field </a:t>
            </a:r>
            <a:r>
              <a:rPr kumimoji="0" lang="zh-TW"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每一個 </a:t>
            </a:r>
            <a:r>
              <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filter </a:t>
            </a:r>
            <a:r>
              <a:rPr kumimoji="0" lang="zh-TW"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只考慮 </a:t>
            </a:r>
            <a:r>
              <a:rPr kumimoji="0" lang="en-US" altLang="zh-TW"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receptive field </a:t>
            </a:r>
            <a:r>
              <a:rPr kumimoji="0" lang="zh-TW" altLang="en-US" sz="1000" b="0"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範圍裡面的資訊</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投影片編號版面配置區 3">
            <a:extLst>
              <a:ext uri="{FF2B5EF4-FFF2-40B4-BE49-F238E27FC236}">
                <a16:creationId xmlns:a16="http://schemas.microsoft.com/office/drawing/2014/main" id="{BD116ABD-317B-71FE-AC80-FEDE514FB03B}"/>
              </a:ext>
            </a:extLst>
          </p:cNvPr>
          <p:cNvSpPr>
            <a:spLocks noGrp="1"/>
          </p:cNvSpPr>
          <p:nvPr>
            <p:ph type="sldNum" sz="quarter" idx="12"/>
          </p:nvPr>
        </p:nvSpPr>
        <p:spPr>
          <a:xfrm>
            <a:off x="7086600" y="6467676"/>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2C58EE-779D-4CD4-8328-B99275F96DF6}"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grpSp>
        <p:nvGrpSpPr>
          <p:cNvPr id="6" name="群組 5">
            <a:extLst>
              <a:ext uri="{FF2B5EF4-FFF2-40B4-BE49-F238E27FC236}">
                <a16:creationId xmlns:a16="http://schemas.microsoft.com/office/drawing/2014/main" id="{42261637-A014-7408-E8AB-22580DB5D32F}"/>
              </a:ext>
            </a:extLst>
          </p:cNvPr>
          <p:cNvGrpSpPr/>
          <p:nvPr/>
        </p:nvGrpSpPr>
        <p:grpSpPr>
          <a:xfrm>
            <a:off x="94090" y="5355473"/>
            <a:ext cx="3210095" cy="1477328"/>
            <a:chOff x="0" y="4593309"/>
            <a:chExt cx="3210095" cy="1477328"/>
          </a:xfrm>
        </p:grpSpPr>
        <p:sp>
          <p:nvSpPr>
            <p:cNvPr id="7" name="矩形 6">
              <a:extLst>
                <a:ext uri="{FF2B5EF4-FFF2-40B4-BE49-F238E27FC236}">
                  <a16:creationId xmlns:a16="http://schemas.microsoft.com/office/drawing/2014/main" id="{CC227A04-52CA-77D3-A660-0494BAE1CDD6}"/>
                </a:ext>
              </a:extLst>
            </p:cNvPr>
            <p:cNvSpPr/>
            <p:nvPr/>
          </p:nvSpPr>
          <p:spPr>
            <a:xfrm>
              <a:off x="72698" y="4593309"/>
              <a:ext cx="3137397" cy="1477328"/>
            </a:xfrm>
            <a:prstGeom prst="rect">
              <a:avLst/>
            </a:prstGeom>
          </p:spPr>
          <p:txBody>
            <a:bodyPr wrap="none">
              <a:spAutoFit/>
            </a:bodyPr>
            <a:lstStyle/>
            <a:p>
              <a:pPr marL="180975" marR="0" lvl="0" indent="-180975"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TW" sz="10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0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query </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(self as </a:t>
              </a:r>
              <a:r>
                <a:rPr kumimoji="0" lang="en-US" altLang="zh-TW" sz="10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template</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    </a:t>
              </a:r>
              <a:r>
                <a:rPr kumimoji="0" lang="zh-TW" altLang="en-US" sz="1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為了去匹配其他人</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en-US" altLang="zh-TW" sz="10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219075"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q</a:t>
              </a:r>
              <a:r>
                <a:rPr kumimoji="0" lang="en-US" altLang="zh-TW" sz="1000" b="0" i="1" u="none" strike="noStrike" kern="1200" cap="none" spc="0" normalizeH="0" baseline="3000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000" b="0" i="0" u="none" strike="noStrike" kern="1200" cap="none" spc="0" normalizeH="0" baseline="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000" b="0" i="1" u="none" strike="noStrike" kern="1200" cap="none" spc="0" normalizeH="0" baseline="0" noProof="0" dirty="0" err="1">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1" u="none" strike="noStrike" kern="1200" cap="none" spc="0" normalizeH="0" baseline="-25000" noProof="0" dirty="0" err="1">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000" b="0" i="1" u="none" strike="noStrike" kern="1200" cap="none" spc="0" normalizeH="0" baseline="-2500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err="1">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a:t>
              </a:r>
              <a:r>
                <a:rPr kumimoji="0" lang="en-US" altLang="zh-TW" sz="1000" b="0" i="1" u="none" strike="noStrike" kern="1200" cap="none" spc="0" normalizeH="0" baseline="30000" noProof="0" dirty="0" err="1">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endParaRPr kumimoji="0" lang="en-US" altLang="zh-TW" sz="1000" b="0" i="1" u="none" strike="noStrike" kern="1200" cap="none" spc="0" normalizeH="0" baseline="30000" noProof="0" dirty="0">
                <a:ln>
                  <a:noFill/>
                </a:ln>
                <a:solidFill>
                  <a:srgbClr val="333333"/>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 </a:t>
              </a: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key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(as </a:t>
              </a:r>
              <a:r>
                <a:rPr kumimoji="0" lang="en-US" altLang="zh-TW" sz="1000" b="0" i="0" u="sng"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patch</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within search region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zh-TW" altLang="en-US" sz="1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ahoma" panose="020B0604030504040204" pitchFamily="34" charset="0"/>
                </a:rPr>
                <a:t>為了被匹配</a:t>
              </a:r>
              <a:r>
                <a:rPr kumimoji="0" lang="en-US" altLang="zh-TW" sz="1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ahoma" panose="020B0604030504040204" pitchFamily="34" charset="0"/>
                </a:rPr>
                <a:t>)</a:t>
              </a:r>
            </a:p>
            <a:p>
              <a:pPr marL="0" marR="0" lvl="0" indent="207963"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30000" noProof="0" dirty="0">
                  <a:ln>
                    <a:noFill/>
                  </a:ln>
                  <a:solidFill>
                    <a:srgbClr val="333333"/>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000" b="0" i="1" u="none" strike="noStrike" kern="1200" cap="none" spc="0" normalizeH="0" baseline="30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0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0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a:t>
              </a:r>
              <a:r>
                <a:rPr kumimoji="0" lang="en-US" altLang="zh-TW" sz="1000" b="0" i="1" u="none" strike="noStrike" kern="1200" cap="none" spc="0" normalizeH="0" baseline="30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endParaRPr kumimoji="0" lang="en-US" altLang="zh-TW" sz="1000" b="0" i="1" u="none" strike="noStrike" kern="1200" cap="none" spc="0" normalizeH="0" baseline="30000" noProof="0" dirty="0">
                <a:ln>
                  <a:noFill/>
                </a:ln>
                <a:solidFill>
                  <a:srgbClr val="333333"/>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value (</a:t>
              </a:r>
              <a:r>
                <a:rPr kumimoji="0" lang="zh-TW" altLang="en-US" sz="1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被抽取出來的資訊</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179388"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en-US" altLang="zh-TW" sz="10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0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en-US" altLang="zh-TW" sz="10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a:t>
              </a:r>
              <a:r>
                <a:rPr kumimoji="0" lang="en-US" altLang="zh-TW" sz="1000" b="0" i="1" u="none" strike="noStrike" kern="1200" cap="none" spc="0" normalizeH="0" baseline="30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endParaRPr kumimoji="0" lang="en-US" altLang="zh-TW" sz="10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Weight (</a:t>
              </a:r>
              <a:r>
                <a:rPr kumimoji="0" lang="en-US" altLang="zh-TW" sz="10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0"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0"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1000" b="0" i="0"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is trained and initialized randomly.</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左大括弧 7">
              <a:extLst>
                <a:ext uri="{FF2B5EF4-FFF2-40B4-BE49-F238E27FC236}">
                  <a16:creationId xmlns:a16="http://schemas.microsoft.com/office/drawing/2014/main" id="{ECAF8295-3D3A-5B07-65A4-788CD6BB3956}"/>
                </a:ext>
              </a:extLst>
            </p:cNvPr>
            <p:cNvSpPr/>
            <p:nvPr/>
          </p:nvSpPr>
          <p:spPr>
            <a:xfrm>
              <a:off x="0" y="4679023"/>
              <a:ext cx="154292" cy="7314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1B76458C-EA03-3484-D08B-2C29CA374B80}"/>
                </a:ext>
              </a:extLst>
            </p:cNvPr>
            <p:cNvSpPr txBox="1"/>
            <p:nvPr/>
          </p:nvSpPr>
          <p:spPr>
            <a:xfrm>
              <a:off x="1684748" y="4605484"/>
              <a:ext cx="79239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 position</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20C66E7B-1334-C761-813D-A3CDCDBDF237}"/>
                </a:ext>
              </a:extLst>
            </p:cNvPr>
            <p:cNvSpPr txBox="1"/>
            <p:nvPr/>
          </p:nvSpPr>
          <p:spPr>
            <a:xfrm>
              <a:off x="2231438" y="4762447"/>
              <a:ext cx="79239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 position</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2" name="圖片 11">
            <a:extLst>
              <a:ext uri="{FF2B5EF4-FFF2-40B4-BE49-F238E27FC236}">
                <a16:creationId xmlns:a16="http://schemas.microsoft.com/office/drawing/2014/main" id="{5CA9317A-F069-FA0C-9352-AB8D2928D220}"/>
              </a:ext>
            </a:extLst>
          </p:cNvPr>
          <p:cNvPicPr>
            <a:picLocks noChangeAspect="1"/>
          </p:cNvPicPr>
          <p:nvPr/>
        </p:nvPicPr>
        <p:blipFill>
          <a:blip r:embed="rId4"/>
          <a:stretch>
            <a:fillRect/>
          </a:stretch>
        </p:blipFill>
        <p:spPr>
          <a:xfrm>
            <a:off x="85636" y="845712"/>
            <a:ext cx="8841979" cy="3369420"/>
          </a:xfrm>
          <a:prstGeom prst="rect">
            <a:avLst/>
          </a:prstGeom>
        </p:spPr>
      </p:pic>
      <p:pic>
        <p:nvPicPr>
          <p:cNvPr id="14" name="圖片 13">
            <a:extLst>
              <a:ext uri="{FF2B5EF4-FFF2-40B4-BE49-F238E27FC236}">
                <a16:creationId xmlns:a16="http://schemas.microsoft.com/office/drawing/2014/main" id="{18CF7AAE-E22E-0240-5C06-85DF7B89CBC9}"/>
              </a:ext>
            </a:extLst>
          </p:cNvPr>
          <p:cNvPicPr>
            <a:picLocks noChangeAspect="1"/>
          </p:cNvPicPr>
          <p:nvPr/>
        </p:nvPicPr>
        <p:blipFill>
          <a:blip r:embed="rId5"/>
          <a:stretch>
            <a:fillRect/>
          </a:stretch>
        </p:blipFill>
        <p:spPr>
          <a:xfrm>
            <a:off x="7032610" y="25199"/>
            <a:ext cx="2025754" cy="1085906"/>
          </a:xfrm>
          <a:prstGeom prst="rect">
            <a:avLst/>
          </a:prstGeom>
        </p:spPr>
      </p:pic>
      <p:pic>
        <p:nvPicPr>
          <p:cNvPr id="19" name="圖片 18">
            <a:extLst>
              <a:ext uri="{FF2B5EF4-FFF2-40B4-BE49-F238E27FC236}">
                <a16:creationId xmlns:a16="http://schemas.microsoft.com/office/drawing/2014/main" id="{4F90C26A-5986-E714-5B41-848E317D2666}"/>
              </a:ext>
            </a:extLst>
          </p:cNvPr>
          <p:cNvPicPr>
            <a:picLocks noChangeAspect="1"/>
          </p:cNvPicPr>
          <p:nvPr/>
        </p:nvPicPr>
        <p:blipFill>
          <a:blip r:embed="rId6"/>
          <a:stretch>
            <a:fillRect/>
          </a:stretch>
        </p:blipFill>
        <p:spPr>
          <a:xfrm>
            <a:off x="85636" y="361107"/>
            <a:ext cx="6634478" cy="526619"/>
          </a:xfrm>
          <a:prstGeom prst="rect">
            <a:avLst/>
          </a:prstGeom>
        </p:spPr>
      </p:pic>
      <p:pic>
        <p:nvPicPr>
          <p:cNvPr id="4100" name="Picture 4">
            <a:extLst>
              <a:ext uri="{FF2B5EF4-FFF2-40B4-BE49-F238E27FC236}">
                <a16:creationId xmlns:a16="http://schemas.microsoft.com/office/drawing/2014/main" id="{5072FDBB-91F0-508C-DA84-3A5CABF637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0114" y="4215132"/>
            <a:ext cx="2393761" cy="2617670"/>
          </a:xfrm>
          <a:prstGeom prst="rect">
            <a:avLst/>
          </a:prstGeom>
          <a:noFill/>
          <a:extLst>
            <a:ext uri="{909E8E84-426E-40DD-AFC4-6F175D3DCCD1}">
              <a14:hiddenFill xmlns:a14="http://schemas.microsoft.com/office/drawing/2010/main">
                <a:solidFill>
                  <a:srgbClr val="FFFFFF"/>
                </a:solidFill>
              </a14:hiddenFill>
            </a:ext>
          </a:extLst>
        </p:spPr>
      </p:pic>
      <p:sp>
        <p:nvSpPr>
          <p:cNvPr id="5" name="箭號: 向右 4">
            <a:extLst>
              <a:ext uri="{FF2B5EF4-FFF2-40B4-BE49-F238E27FC236}">
                <a16:creationId xmlns:a16="http://schemas.microsoft.com/office/drawing/2014/main" id="{D722241C-6D3A-8EFF-D762-0A9778D91024}"/>
              </a:ext>
            </a:extLst>
          </p:cNvPr>
          <p:cNvSpPr/>
          <p:nvPr/>
        </p:nvSpPr>
        <p:spPr>
          <a:xfrm>
            <a:off x="12928" y="5262838"/>
            <a:ext cx="136663" cy="2930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2836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00BD8C-674E-45C6-B284-84C46E6BF9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2C58EE-779D-4CD4-8328-B99275F96DF6}"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矩形 4">
            <a:extLst>
              <a:ext uri="{FF2B5EF4-FFF2-40B4-BE49-F238E27FC236}">
                <a16:creationId xmlns:a16="http://schemas.microsoft.com/office/drawing/2014/main" id="{3E39331D-6DA3-42E5-B98A-C08D8D7E31AA}"/>
              </a:ext>
            </a:extLst>
          </p:cNvPr>
          <p:cNvSpPr/>
          <p:nvPr/>
        </p:nvSpPr>
        <p:spPr>
          <a:xfrm>
            <a:off x="0" y="0"/>
            <a:ext cx="311681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1.2.6</a:t>
            </a:r>
            <a:r>
              <a:rPr kumimoji="0" lang="zh-TW"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2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Related Works:??</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6" name="標題 1">
            <a:extLst>
              <a:ext uri="{FF2B5EF4-FFF2-40B4-BE49-F238E27FC236}">
                <a16:creationId xmlns:a16="http://schemas.microsoft.com/office/drawing/2014/main" id="{CD7A159C-EFCE-49D7-A1F2-28381C046AA4}"/>
              </a:ext>
            </a:extLst>
          </p:cNvPr>
          <p:cNvSpPr txBox="1">
            <a:spLocks/>
          </p:cNvSpPr>
          <p:nvPr/>
        </p:nvSpPr>
        <p:spPr>
          <a:xfrm>
            <a:off x="3705726" y="96079"/>
            <a:ext cx="5261811" cy="5849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Efficient Coarse-to-Fine </a:t>
            </a:r>
            <a:r>
              <a:rPr kumimoji="0" lang="en-US" altLang="zh-TW" sz="1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Non-Local Module</a:t>
            </a:r>
            <a:b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b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for the Detection of Small Objects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arXiv</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2019</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639489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A9F86-0817-1715-3636-0B6DF13F088C}"/>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B8E8CA2A-0517-AAC5-8DD7-C17226302444}"/>
              </a:ext>
            </a:extLst>
          </p:cNvPr>
          <p:cNvPicPr>
            <a:picLocks noChangeAspect="1"/>
          </p:cNvPicPr>
          <p:nvPr/>
        </p:nvPicPr>
        <p:blipFill rotWithShape="1">
          <a:blip r:embed="rId3"/>
          <a:srcRect l="9307" r="14777" b="66686"/>
          <a:stretch/>
        </p:blipFill>
        <p:spPr>
          <a:xfrm>
            <a:off x="642966" y="790005"/>
            <a:ext cx="7181447" cy="1478374"/>
          </a:xfrm>
          <a:prstGeom prst="rect">
            <a:avLst/>
          </a:prstGeom>
        </p:spPr>
      </p:pic>
      <p:pic>
        <p:nvPicPr>
          <p:cNvPr id="4" name="圖片 3">
            <a:extLst>
              <a:ext uri="{FF2B5EF4-FFF2-40B4-BE49-F238E27FC236}">
                <a16:creationId xmlns:a16="http://schemas.microsoft.com/office/drawing/2014/main" id="{8CC7DBBB-8DAF-58C0-AAF5-ED4BF5C1E57C}"/>
              </a:ext>
            </a:extLst>
          </p:cNvPr>
          <p:cNvPicPr>
            <a:picLocks noChangeAspect="1"/>
          </p:cNvPicPr>
          <p:nvPr/>
        </p:nvPicPr>
        <p:blipFill rotWithShape="1">
          <a:blip r:embed="rId3"/>
          <a:srcRect l="3743" t="33430" r="55938" b="39091"/>
          <a:stretch/>
        </p:blipFill>
        <p:spPr>
          <a:xfrm>
            <a:off x="2486130" y="2567689"/>
            <a:ext cx="3125132" cy="999167"/>
          </a:xfrm>
          <a:prstGeom prst="rect">
            <a:avLst/>
          </a:prstGeom>
        </p:spPr>
      </p:pic>
      <p:sp>
        <p:nvSpPr>
          <p:cNvPr id="20" name="文字方塊 19">
            <a:extLst>
              <a:ext uri="{FF2B5EF4-FFF2-40B4-BE49-F238E27FC236}">
                <a16:creationId xmlns:a16="http://schemas.microsoft.com/office/drawing/2014/main" id="{43205F13-3B0F-CA36-2F36-40AEE36AFB55}"/>
              </a:ext>
            </a:extLst>
          </p:cNvPr>
          <p:cNvSpPr txBox="1"/>
          <p:nvPr/>
        </p:nvSpPr>
        <p:spPr>
          <a:xfrm>
            <a:off x="7934917" y="135245"/>
            <a:ext cx="1250306"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1"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L1</a:t>
            </a:r>
            <a:r>
              <a:rPr kumimoji="0" lang="en-US" altLang="zh-TW" sz="9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loss </a:t>
            </a: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 optimize the network parameters</a:t>
            </a:r>
          </a:p>
        </p:txBody>
      </p:sp>
      <p:sp>
        <p:nvSpPr>
          <p:cNvPr id="9" name="文字方塊 8">
            <a:extLst>
              <a:ext uri="{FF2B5EF4-FFF2-40B4-BE49-F238E27FC236}">
                <a16:creationId xmlns:a16="http://schemas.microsoft.com/office/drawing/2014/main" id="{7AA1B91B-DF03-74B9-2477-ABE2391BCF8D}"/>
              </a:ext>
            </a:extLst>
          </p:cNvPr>
          <p:cNvSpPr txBox="1"/>
          <p:nvPr/>
        </p:nvSpPr>
        <p:spPr>
          <a:xfrm>
            <a:off x="532502" y="427053"/>
            <a:ext cx="1199623" cy="553998"/>
          </a:xfrm>
          <a:prstGeom prst="rect">
            <a:avLst/>
          </a:prstGeom>
          <a:noFill/>
        </p:spPr>
        <p:txBody>
          <a:bodyPr wrap="square">
            <a:spAutoFit/>
          </a:bodyPr>
          <a:lstStyle/>
          <a:p>
            <a:pPr marL="88900" marR="0" lvl="0" indent="-8890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Shallow Feature Extraction</a:t>
            </a: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Using First </a:t>
            </a:r>
            <a:r>
              <a:rPr kumimoji="0" lang="en-US" altLang="zh-TW" sz="9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conv3x3x3C</a:t>
            </a:r>
            <a:endParaRPr kumimoji="0" lang="zh-TW" altLang="en-US"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 name="文字方塊 16">
            <a:extLst>
              <a:ext uri="{FF2B5EF4-FFF2-40B4-BE49-F238E27FC236}">
                <a16:creationId xmlns:a16="http://schemas.microsoft.com/office/drawing/2014/main" id="{CF839496-2E9A-AEF2-0C69-0E36134C75C0}"/>
              </a:ext>
            </a:extLst>
          </p:cNvPr>
          <p:cNvSpPr txBox="1"/>
          <p:nvPr/>
        </p:nvSpPr>
        <p:spPr>
          <a:xfrm>
            <a:off x="1820446" y="408433"/>
            <a:ext cx="3796667"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 Deep Feature Extraction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Using 6 RHAGs and </a:t>
            </a:r>
            <a:r>
              <a:rPr kumimoji="0" lang="en-US" altLang="zh-TW" sz="1200" b="0" i="0" u="none" strike="noStrike" kern="1200" cap="none" spc="0" normalizeH="0" baseline="0" noProof="0" dirty="0" err="1">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Hconv</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 name="文字方塊 24">
            <a:extLst>
              <a:ext uri="{FF2B5EF4-FFF2-40B4-BE49-F238E27FC236}">
                <a16:creationId xmlns:a16="http://schemas.microsoft.com/office/drawing/2014/main" id="{BA838F07-F77D-564C-2145-293F20C37743}"/>
              </a:ext>
            </a:extLst>
          </p:cNvPr>
          <p:cNvSpPr txBox="1"/>
          <p:nvPr/>
        </p:nvSpPr>
        <p:spPr>
          <a:xfrm>
            <a:off x="4989851" y="-64963"/>
            <a:ext cx="4329204"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Pixel shuffle:</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https://www.cnblogs.com/kk17/p/10094160.html</a:t>
            </a:r>
          </a:p>
        </p:txBody>
      </p:sp>
      <p:sp>
        <p:nvSpPr>
          <p:cNvPr id="41" name="文字方塊 40">
            <a:extLst>
              <a:ext uri="{FF2B5EF4-FFF2-40B4-BE49-F238E27FC236}">
                <a16:creationId xmlns:a16="http://schemas.microsoft.com/office/drawing/2014/main" id="{3EC6AC7E-ABB1-26FD-21CC-B6D807C844E0}"/>
              </a:ext>
            </a:extLst>
          </p:cNvPr>
          <p:cNvSpPr txBox="1"/>
          <p:nvPr/>
        </p:nvSpPr>
        <p:spPr>
          <a:xfrm>
            <a:off x="550586" y="1809617"/>
            <a:ext cx="140687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Conv: (3x3x3C)x96 filters</a:t>
            </a:r>
            <a:endParaRPr kumimoji="0" lang="zh-TW" altLang="en-US"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61F02E78-FEC9-BE28-49E2-DB878D5DCB0E}"/>
              </a:ext>
            </a:extLst>
          </p:cNvPr>
          <p:cNvSpPr txBox="1"/>
          <p:nvPr/>
        </p:nvSpPr>
        <p:spPr>
          <a:xfrm>
            <a:off x="8025137" y="1449067"/>
            <a:ext cx="944874"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zh-TW" sz="9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pt-BR" altLang="zh-TW" sz="9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SR </a:t>
            </a:r>
            <a:r>
              <a:rPr kumimoji="0" lang="en-US" altLang="zh-TW"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128x128x3C</a:t>
            </a:r>
            <a:endParaRPr kumimoji="0" lang="zh-TW" altLang="en-US"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50">
            <a:extLst>
              <a:ext uri="{FF2B5EF4-FFF2-40B4-BE49-F238E27FC236}">
                <a16:creationId xmlns:a16="http://schemas.microsoft.com/office/drawing/2014/main" id="{50F65B62-61EF-7DDE-E222-5CC9226266D8}"/>
              </a:ext>
            </a:extLst>
          </p:cNvPr>
          <p:cNvSpPr/>
          <p:nvPr/>
        </p:nvSpPr>
        <p:spPr>
          <a:xfrm>
            <a:off x="604228" y="442227"/>
            <a:ext cx="1009618" cy="1845404"/>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24409617-3B20-291E-B410-700E859174ED}"/>
              </a:ext>
            </a:extLst>
          </p:cNvPr>
          <p:cNvSpPr txBox="1"/>
          <p:nvPr/>
        </p:nvSpPr>
        <p:spPr>
          <a:xfrm>
            <a:off x="-90508" y="1631124"/>
            <a:ext cx="853003"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pt-BR"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LR</a:t>
            </a:r>
            <a:r>
              <a:rPr kumimoji="0" lang="pt-BR"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64x64x3C</a:t>
            </a:r>
          </a:p>
        </p:txBody>
      </p:sp>
      <p:sp>
        <p:nvSpPr>
          <p:cNvPr id="57" name="矩形 56">
            <a:extLst>
              <a:ext uri="{FF2B5EF4-FFF2-40B4-BE49-F238E27FC236}">
                <a16:creationId xmlns:a16="http://schemas.microsoft.com/office/drawing/2014/main" id="{46A732DB-BE57-B64F-1063-138FDA402A0E}"/>
              </a:ext>
            </a:extLst>
          </p:cNvPr>
          <p:cNvSpPr/>
          <p:nvPr/>
        </p:nvSpPr>
        <p:spPr>
          <a:xfrm>
            <a:off x="1814570" y="426652"/>
            <a:ext cx="4529684" cy="1866249"/>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FD0E5849-58F9-B7D9-A907-89661215C96D}"/>
              </a:ext>
            </a:extLst>
          </p:cNvPr>
          <p:cNvSpPr txBox="1"/>
          <p:nvPr/>
        </p:nvSpPr>
        <p:spPr>
          <a:xfrm>
            <a:off x="1291456" y="1280685"/>
            <a:ext cx="894663"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zh-TW" sz="11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a:t>
            </a:r>
            <a:r>
              <a:rPr kumimoji="0" lang="pt-BR" altLang="zh-TW" sz="11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r>
              <a:rPr kumimoji="0" lang="pt-BR" altLang="zh-TW" sz="11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pt-BR" altLang="zh-TW" sz="11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R</a:t>
            </a:r>
            <a:r>
              <a:rPr kumimoji="0" lang="pt-BR" altLang="zh-TW" sz="11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H×W×C</a:t>
            </a:r>
            <a:endParaRPr kumimoji="0" lang="zh-TW" altLang="en-US" sz="11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5" name="文字方塊 14">
            <a:extLst>
              <a:ext uri="{FF2B5EF4-FFF2-40B4-BE49-F238E27FC236}">
                <a16:creationId xmlns:a16="http://schemas.microsoft.com/office/drawing/2014/main" id="{611A2546-D2B2-CB6E-8857-8B057BF20CA9}"/>
              </a:ext>
            </a:extLst>
          </p:cNvPr>
          <p:cNvSpPr txBox="1"/>
          <p:nvPr/>
        </p:nvSpPr>
        <p:spPr>
          <a:xfrm>
            <a:off x="5859586" y="1366030"/>
            <a:ext cx="640418"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zh-TW" sz="7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a:t>
            </a:r>
            <a:r>
              <a:rPr kumimoji="0" lang="pt-BR" altLang="zh-TW" sz="7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
            </a:r>
            <a:r>
              <a:rPr kumimoji="0" lang="pt-BR" altLang="zh-TW" sz="7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pt-BR"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R</a:t>
            </a:r>
            <a:r>
              <a:rPr kumimoji="0" lang="pt-BR" altLang="zh-TW" sz="7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H×W×C</a:t>
            </a:r>
            <a:endParaRPr kumimoji="0" lang="zh-TW" altLang="en-US" sz="7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 name="文字方塊 49">
            <a:extLst>
              <a:ext uri="{FF2B5EF4-FFF2-40B4-BE49-F238E27FC236}">
                <a16:creationId xmlns:a16="http://schemas.microsoft.com/office/drawing/2014/main" id="{CFE4061C-AF41-BE06-4D52-76A0BCCE61EF}"/>
              </a:ext>
            </a:extLst>
          </p:cNvPr>
          <p:cNvSpPr txBox="1"/>
          <p:nvPr/>
        </p:nvSpPr>
        <p:spPr>
          <a:xfrm>
            <a:off x="5830297" y="1550622"/>
            <a:ext cx="808516"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2D 64x64x96C</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矩形 57">
            <a:extLst>
              <a:ext uri="{FF2B5EF4-FFF2-40B4-BE49-F238E27FC236}">
                <a16:creationId xmlns:a16="http://schemas.microsoft.com/office/drawing/2014/main" id="{8B6A3521-B1C3-E9E5-36D4-124D70E6529E}"/>
              </a:ext>
            </a:extLst>
          </p:cNvPr>
          <p:cNvSpPr/>
          <p:nvPr/>
        </p:nvSpPr>
        <p:spPr>
          <a:xfrm>
            <a:off x="6584087" y="426652"/>
            <a:ext cx="1302408" cy="1866249"/>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26A97DE8-9624-1C0D-A07A-353329134B5A}"/>
              </a:ext>
            </a:extLst>
          </p:cNvPr>
          <p:cNvSpPr txBox="1"/>
          <p:nvPr/>
        </p:nvSpPr>
        <p:spPr>
          <a:xfrm>
            <a:off x="6529843" y="390383"/>
            <a:ext cx="1422669" cy="553998"/>
          </a:xfrm>
          <a:prstGeom prst="rect">
            <a:avLst/>
          </a:prstGeom>
          <a:noFill/>
        </p:spPr>
        <p:txBody>
          <a:bodyPr wrap="square">
            <a:spAutoFit/>
          </a:bodyPr>
          <a:lstStyle/>
          <a:p>
            <a:pPr marL="177800" marR="0" lvl="0" indent="-17780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  Image Reconstruction Using </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Pixel-Shuffle</a:t>
            </a:r>
            <a:endPar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4" name="文字方塊 53">
            <a:extLst>
              <a:ext uri="{FF2B5EF4-FFF2-40B4-BE49-F238E27FC236}">
                <a16:creationId xmlns:a16="http://schemas.microsoft.com/office/drawing/2014/main" id="{D88555B7-2353-4258-DF4D-9F30466F460D}"/>
              </a:ext>
            </a:extLst>
          </p:cNvPr>
          <p:cNvSpPr txBox="1"/>
          <p:nvPr/>
        </p:nvSpPr>
        <p:spPr>
          <a:xfrm>
            <a:off x="6199250" y="1163024"/>
            <a:ext cx="906821"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a:t>
            </a:r>
            <a:r>
              <a:rPr kumimoji="0" lang="pt-BR"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 </a:t>
            </a:r>
            <a:r>
              <a:rPr kumimoji="0" lang="pt-BR"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a:t>
            </a:r>
            <a:r>
              <a:rPr kumimoji="0" lang="pt-BR"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
            </a:r>
            <a:r>
              <a:rPr kumimoji="0" lang="pt-BR"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pt-BR"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R</a:t>
            </a:r>
            <a:r>
              <a:rPr kumimoji="0" lang="pt-BR" altLang="zh-TW" sz="8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H×W</a:t>
            </a:r>
            <a:r>
              <a:rPr kumimoji="0" lang="pt-BR" altLang="zh-TW" sz="11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a:t>
            </a:r>
            <a:endParaRPr kumimoji="0" lang="zh-TW" altLang="en-US" sz="11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0" name="左大括弧 59">
            <a:extLst>
              <a:ext uri="{FF2B5EF4-FFF2-40B4-BE49-F238E27FC236}">
                <a16:creationId xmlns:a16="http://schemas.microsoft.com/office/drawing/2014/main" id="{7A6624C3-C619-DBB6-32CD-6D4F09A89ED5}"/>
              </a:ext>
            </a:extLst>
          </p:cNvPr>
          <p:cNvSpPr/>
          <p:nvPr/>
        </p:nvSpPr>
        <p:spPr>
          <a:xfrm rot="16200000">
            <a:off x="3660946" y="135012"/>
            <a:ext cx="164404" cy="3520756"/>
          </a:xfrm>
          <a:prstGeom prst="lef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文字方塊 60">
            <a:extLst>
              <a:ext uri="{FF2B5EF4-FFF2-40B4-BE49-F238E27FC236}">
                <a16:creationId xmlns:a16="http://schemas.microsoft.com/office/drawing/2014/main" id="{A0B6A375-06F2-A422-6BD4-3350686B159A}"/>
              </a:ext>
            </a:extLst>
          </p:cNvPr>
          <p:cNvSpPr txBox="1"/>
          <p:nvPr/>
        </p:nvSpPr>
        <p:spPr>
          <a:xfrm>
            <a:off x="2842407" y="1872305"/>
            <a:ext cx="1603684" cy="246221"/>
          </a:xfrm>
          <a:prstGeom prst="rect">
            <a:avLst/>
          </a:prstGeom>
          <a:noFill/>
        </p:spPr>
        <p:txBody>
          <a:bodyPr wrap="square">
            <a:spAutoFit/>
          </a:bodyPr>
          <a:lstStyle/>
          <a:p>
            <a:pPr marL="92075" marR="0" lvl="0" indent="-920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0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RHAG number set to 6</a:t>
            </a:r>
            <a:endParaRPr kumimoji="0" lang="zh-TW" altLang="en-US" sz="10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3" name="文字方塊 62">
            <a:extLst>
              <a:ext uri="{FF2B5EF4-FFF2-40B4-BE49-F238E27FC236}">
                <a16:creationId xmlns:a16="http://schemas.microsoft.com/office/drawing/2014/main" id="{33F2FE78-B29E-3E2A-22C2-EEAE8D425B5C}"/>
              </a:ext>
            </a:extLst>
          </p:cNvPr>
          <p:cNvSpPr txBox="1"/>
          <p:nvPr/>
        </p:nvSpPr>
        <p:spPr>
          <a:xfrm>
            <a:off x="6068409" y="177284"/>
            <a:ext cx="2077876"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 </a:t>
            </a:r>
            <a:r>
              <a:rPr kumimoji="0" lang="en-US" altLang="zh-TW" sz="11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up-sample</a:t>
            </a:r>
            <a:r>
              <a:rPr kumimoji="0" lang="en-US" altLang="zh-TW" sz="11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fused feature</a:t>
            </a:r>
            <a:endParaRPr kumimoji="0" lang="zh-TW" altLang="en-US"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5" name="文字方塊 64">
            <a:extLst>
              <a:ext uri="{FF2B5EF4-FFF2-40B4-BE49-F238E27FC236}">
                <a16:creationId xmlns:a16="http://schemas.microsoft.com/office/drawing/2014/main" id="{D5E222D9-C3CD-9E02-2E3C-C533DE923D12}"/>
              </a:ext>
            </a:extLst>
          </p:cNvPr>
          <p:cNvSpPr txBox="1"/>
          <p:nvPr/>
        </p:nvSpPr>
        <p:spPr>
          <a:xfrm>
            <a:off x="2429707" y="2383385"/>
            <a:ext cx="3133494" cy="2308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 Deep Feature Extraction Using 6 RHAGs _</a:t>
            </a:r>
            <a:r>
              <a:rPr kumimoji="0" lang="en-US" altLang="zh-TW" sz="9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block of RHAG</a:t>
            </a:r>
            <a:endParaRPr kumimoji="0" lang="zh-TW" altLang="en-US" sz="9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 name="文字方塊 70">
            <a:extLst>
              <a:ext uri="{FF2B5EF4-FFF2-40B4-BE49-F238E27FC236}">
                <a16:creationId xmlns:a16="http://schemas.microsoft.com/office/drawing/2014/main" id="{39963E5A-B966-735F-58CA-033E13ACC4D1}"/>
              </a:ext>
            </a:extLst>
          </p:cNvPr>
          <p:cNvSpPr txBox="1"/>
          <p:nvPr/>
        </p:nvSpPr>
        <p:spPr>
          <a:xfrm>
            <a:off x="5817736" y="2518879"/>
            <a:ext cx="2678709" cy="369332"/>
          </a:xfrm>
          <a:prstGeom prst="rect">
            <a:avLst/>
          </a:prstGeom>
          <a:noFill/>
        </p:spPr>
        <p:txBody>
          <a:bodyPr wrap="square">
            <a:spAutoFit/>
          </a:bodyPr>
          <a:lstStyle/>
          <a:p>
            <a:pPr marL="182563" marR="0" lvl="0" indent="-182563"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9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Reshape 1D</a:t>
            </a:r>
            <a:r>
              <a:rPr kumimoji="0" lang="en-US" altLang="zh-TW" sz="9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2D</a:t>
            </a:r>
            <a:r>
              <a:rPr kumimoji="0" lang="en-US" altLang="zh-TW" sz="9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9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Merge</a:t>
            </a: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non-overlapping patches into </a:t>
            </a:r>
            <a:r>
              <a:rPr kumimoji="0" lang="en-US" altLang="zh-TW" sz="9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image Using Patch Unembedding</a:t>
            </a:r>
            <a:endParaRPr kumimoji="0" lang="zh-TW" altLang="en-US" sz="9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 name="文字方塊 43">
            <a:extLst>
              <a:ext uri="{FF2B5EF4-FFF2-40B4-BE49-F238E27FC236}">
                <a16:creationId xmlns:a16="http://schemas.microsoft.com/office/drawing/2014/main" id="{A5EF5A38-9CFE-8805-8674-FE4F5BAAAE4A}"/>
              </a:ext>
            </a:extLst>
          </p:cNvPr>
          <p:cNvSpPr txBox="1"/>
          <p:nvPr/>
        </p:nvSpPr>
        <p:spPr>
          <a:xfrm>
            <a:off x="940249" y="1477143"/>
            <a:ext cx="101721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r>
              <a:rPr kumimoji="0" lang="en-US" altLang="zh-TW" sz="9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0</a:t>
            </a:r>
            <a:r>
              <a:rPr kumimoji="0" lang="en-US" altLang="zh-TW"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Feature size: 64x64x96C- 2D</a:t>
            </a:r>
            <a:endParaRPr kumimoji="0" lang="zh-TW" altLang="en-US"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95" name="直線單箭頭接點 94">
            <a:extLst>
              <a:ext uri="{FF2B5EF4-FFF2-40B4-BE49-F238E27FC236}">
                <a16:creationId xmlns:a16="http://schemas.microsoft.com/office/drawing/2014/main" id="{02E2D1B4-011C-2E7A-5D79-65C55056DBB1}"/>
              </a:ext>
            </a:extLst>
          </p:cNvPr>
          <p:cNvCxnSpPr>
            <a:cxnSpLocks/>
          </p:cNvCxnSpPr>
          <p:nvPr/>
        </p:nvCxnSpPr>
        <p:spPr>
          <a:xfrm rot="5400000">
            <a:off x="979406" y="1787508"/>
            <a:ext cx="1016989" cy="525838"/>
          </a:xfrm>
          <a:prstGeom prst="bentConnector3">
            <a:avLst>
              <a:gd name="adj1" fmla="val 81469"/>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5026A73F-3626-F483-6DA4-6D18B3BA36BE}"/>
              </a:ext>
            </a:extLst>
          </p:cNvPr>
          <p:cNvGrpSpPr/>
          <p:nvPr/>
        </p:nvGrpSpPr>
        <p:grpSpPr>
          <a:xfrm>
            <a:off x="-26113" y="2552917"/>
            <a:ext cx="2407737" cy="1076716"/>
            <a:chOff x="15675" y="2353755"/>
            <a:chExt cx="2407737" cy="1076716"/>
          </a:xfrm>
        </p:grpSpPr>
        <p:sp>
          <p:nvSpPr>
            <p:cNvPr id="66" name="矩形 65">
              <a:extLst>
                <a:ext uri="{FF2B5EF4-FFF2-40B4-BE49-F238E27FC236}">
                  <a16:creationId xmlns:a16="http://schemas.microsoft.com/office/drawing/2014/main" id="{719F952A-3D01-098B-0797-9F3617598579}"/>
                </a:ext>
              </a:extLst>
            </p:cNvPr>
            <p:cNvSpPr/>
            <p:nvPr/>
          </p:nvSpPr>
          <p:spPr>
            <a:xfrm>
              <a:off x="73124" y="2377830"/>
              <a:ext cx="2098616" cy="1030684"/>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0" name="文字方塊 69">
              <a:extLst>
                <a:ext uri="{FF2B5EF4-FFF2-40B4-BE49-F238E27FC236}">
                  <a16:creationId xmlns:a16="http://schemas.microsoft.com/office/drawing/2014/main" id="{3822D80C-5D06-003A-2D1A-472A89E33D5E}"/>
                </a:ext>
              </a:extLst>
            </p:cNvPr>
            <p:cNvSpPr txBox="1"/>
            <p:nvPr/>
          </p:nvSpPr>
          <p:spPr>
            <a:xfrm>
              <a:off x="34849" y="2353755"/>
              <a:ext cx="2196748" cy="461665"/>
            </a:xfrm>
            <a:prstGeom prst="rect">
              <a:avLst/>
            </a:prstGeom>
            <a:noFill/>
          </p:spPr>
          <p:txBody>
            <a:bodyPr wrap="square">
              <a:spAutoFit/>
            </a:bodyPr>
            <a:lstStyle/>
            <a:p>
              <a:pPr marL="179388" marR="0" lvl="0" indent="-179388" algn="l" defTabSz="457200" rtl="0" eaLnBrk="1" fontAlgn="auto" latinLnBrk="0" hangingPunct="1">
                <a:lnSpc>
                  <a:spcPct val="100000"/>
                </a:lnSpc>
                <a:spcBef>
                  <a:spcPts val="0"/>
                </a:spcBef>
                <a:spcAft>
                  <a:spcPts val="0"/>
                </a:spcAft>
                <a:buClrTx/>
                <a:buSzTx/>
                <a:buFontTx/>
                <a:buNone/>
                <a:tabLst/>
                <a:defRPr/>
              </a:pPr>
              <a:r>
                <a:rPr kumimoji="0" lang="en-US" altLang="zh-TW" sz="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kumimoji="0" lang="zh-TW" altLang="en-US" sz="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Token and Reshape 2D</a:t>
              </a:r>
              <a:r>
                <a:rPr kumimoji="0" lang="en-US" altLang="zh-TW" sz="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1D</a:t>
              </a:r>
              <a:r>
                <a:rPr kumimoji="0" lang="en-US" altLang="zh-TW" sz="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Split</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image into non-overlapping patches </a:t>
              </a: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Using Patch Embedding </a:t>
              </a:r>
            </a:p>
          </p:txBody>
        </p:sp>
        <p:sp>
          <p:nvSpPr>
            <p:cNvPr id="46" name="文字方塊 45">
              <a:extLst>
                <a:ext uri="{FF2B5EF4-FFF2-40B4-BE49-F238E27FC236}">
                  <a16:creationId xmlns:a16="http://schemas.microsoft.com/office/drawing/2014/main" id="{8B188FE9-892E-BC83-29C2-93C0E6EC0AD0}"/>
                </a:ext>
              </a:extLst>
            </p:cNvPr>
            <p:cNvSpPr txBox="1"/>
            <p:nvPr/>
          </p:nvSpPr>
          <p:spPr>
            <a:xfrm>
              <a:off x="25939" y="2779816"/>
              <a:ext cx="2048801" cy="215444"/>
            </a:xfrm>
            <a:prstGeom prst="rect">
              <a:avLst/>
            </a:prstGeom>
            <a:noFill/>
          </p:spPr>
          <p:txBody>
            <a:bodyPr wrap="square" rtlCol="0">
              <a:spAutoFit/>
            </a:bodyPr>
            <a:lstStyle/>
            <a:p>
              <a:pPr marL="92075" marR="0" lvl="0" indent="-920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Patch size (Token): </a:t>
              </a:r>
              <a:r>
                <a:rPr kumimoji="0" lang="en-US" altLang="zh-TW" sz="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1x1x96C </a:t>
              </a:r>
              <a:r>
                <a:rPr kumimoji="0" lang="en-US" altLang="zh-TW" sz="8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t>
              </a:r>
              <a:r>
                <a:rPr kumimoji="0" lang="en-US" altLang="zh-TW" sz="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7" name="文字方塊 46">
              <a:extLst>
                <a:ext uri="{FF2B5EF4-FFF2-40B4-BE49-F238E27FC236}">
                  <a16:creationId xmlns:a16="http://schemas.microsoft.com/office/drawing/2014/main" id="{5D527EDE-D75D-D3D2-A37E-4A0DF9B9CD59}"/>
                </a:ext>
              </a:extLst>
            </p:cNvPr>
            <p:cNvSpPr txBox="1"/>
            <p:nvPr/>
          </p:nvSpPr>
          <p:spPr>
            <a:xfrm>
              <a:off x="15676" y="2921890"/>
              <a:ext cx="2388021" cy="215444"/>
            </a:xfrm>
            <a:prstGeom prst="rect">
              <a:avLst/>
            </a:prstGeom>
            <a:noFill/>
          </p:spPr>
          <p:txBody>
            <a:bodyPr wrap="square" rtlCol="0">
              <a:spAutoFit/>
            </a:bodyPr>
            <a:lstStyle/>
            <a:p>
              <a:pPr marL="92075" marR="0" lvl="0" indent="-920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Number Patches : (64x64)=4096 Patches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FB9F2FB0-D1C6-24D0-272D-4401D30AD684}"/>
                    </a:ext>
                  </a:extLst>
                </p:cNvPr>
                <p:cNvSpPr txBox="1"/>
                <p:nvPr/>
              </p:nvSpPr>
              <p:spPr>
                <a:xfrm>
                  <a:off x="872691" y="3030606"/>
                  <a:ext cx="490803" cy="2665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t>𝐻</m:t>
                          </m:r>
                        </m:num>
                        <m:den>
                          <m: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t>𝑃</m:t>
                          </m:r>
                        </m:den>
                      </m:f>
                      <m: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f>
                        <m:fPr>
                          <m:ctrlP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fPr>
                        <m:num>
                          <m: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t>𝑊</m:t>
                          </m:r>
                        </m:num>
                        <m:den>
                          <m: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t>𝑃</m:t>
                          </m:r>
                        </m:den>
                      </m:f>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43" name="文字方塊 142">
                  <a:extLst>
                    <a:ext uri="{FF2B5EF4-FFF2-40B4-BE49-F238E27FC236}">
                      <a16:creationId xmlns:a16="http://schemas.microsoft.com/office/drawing/2014/main" id="{AA8AE357-70AB-9322-B2A0-E3D5B271BDB0}"/>
                    </a:ext>
                  </a:extLst>
                </p:cNvPr>
                <p:cNvSpPr txBox="1">
                  <a:spLocks noRot="1" noChangeAspect="1" noMove="1" noResize="1" noEditPoints="1" noAdjustHandles="1" noChangeArrowheads="1" noChangeShapeType="1" noTextEdit="1"/>
                </p:cNvSpPr>
                <p:nvPr/>
              </p:nvSpPr>
              <p:spPr>
                <a:xfrm>
                  <a:off x="872691" y="3030606"/>
                  <a:ext cx="490803" cy="266548"/>
                </a:xfrm>
                <a:prstGeom prst="rect">
                  <a:avLst/>
                </a:prstGeom>
                <a:blipFill>
                  <a:blip r:embed="rId4"/>
                  <a:stretch>
                    <a:fillRect/>
                  </a:stretch>
                </a:blipFill>
              </p:spPr>
              <p:txBody>
                <a:bodyPr/>
                <a:lstStyle/>
                <a:p>
                  <a:r>
                    <a:rPr lang="zh-TW" altLang="en-US">
                      <a:noFill/>
                    </a:rPr>
                    <a:t> </a:t>
                  </a:r>
                </a:p>
              </p:txBody>
            </p:sp>
          </mc:Fallback>
        </mc:AlternateContent>
        <p:sp>
          <p:nvSpPr>
            <p:cNvPr id="145" name="文字方塊 144">
              <a:extLst>
                <a:ext uri="{FF2B5EF4-FFF2-40B4-BE49-F238E27FC236}">
                  <a16:creationId xmlns:a16="http://schemas.microsoft.com/office/drawing/2014/main" id="{DD0E05E9-92CC-91A0-B621-52934BA6FAF7}"/>
                </a:ext>
              </a:extLst>
            </p:cNvPr>
            <p:cNvSpPr txBox="1"/>
            <p:nvPr/>
          </p:nvSpPr>
          <p:spPr>
            <a:xfrm>
              <a:off x="15675" y="3215027"/>
              <a:ext cx="2407737" cy="215444"/>
            </a:xfrm>
            <a:prstGeom prst="rect">
              <a:avLst/>
            </a:prstGeom>
            <a:noFill/>
          </p:spPr>
          <p:txBody>
            <a:bodyPr wrap="square" rtlCol="0">
              <a:spAutoFit/>
            </a:bodyPr>
            <a:lstStyle/>
            <a:p>
              <a:pPr marL="92075" marR="0" lvl="0" indent="-920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Patches resolution - embedding: </a:t>
              </a:r>
              <a:r>
                <a:rPr kumimoji="0" lang="en-US" altLang="zh-TW" sz="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 -1D</a:t>
              </a:r>
              <a:endParaRPr kumimoji="0" lang="zh-TW" altLang="en-US" sz="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88" name="文字方塊 87">
            <a:extLst>
              <a:ext uri="{FF2B5EF4-FFF2-40B4-BE49-F238E27FC236}">
                <a16:creationId xmlns:a16="http://schemas.microsoft.com/office/drawing/2014/main" id="{49564C31-B615-8527-FBCA-C4C82F12B6EA}"/>
              </a:ext>
            </a:extLst>
          </p:cNvPr>
          <p:cNvSpPr txBox="1"/>
          <p:nvPr/>
        </p:nvSpPr>
        <p:spPr>
          <a:xfrm>
            <a:off x="-88410" y="364546"/>
            <a:ext cx="1042509" cy="2308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(16x16)x(1536C)</a:t>
            </a:r>
            <a:endParaRPr kumimoji="0" lang="zh-TW" altLang="en-US"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48" name="直線單箭頭接點 94">
            <a:extLst>
              <a:ext uri="{FF2B5EF4-FFF2-40B4-BE49-F238E27FC236}">
                <a16:creationId xmlns:a16="http://schemas.microsoft.com/office/drawing/2014/main" id="{DC5134F7-8998-BAD6-4545-6800A30BB33F}"/>
              </a:ext>
            </a:extLst>
          </p:cNvPr>
          <p:cNvCxnSpPr>
            <a:cxnSpLocks/>
            <a:stCxn id="66" idx="3"/>
          </p:cNvCxnSpPr>
          <p:nvPr/>
        </p:nvCxnSpPr>
        <p:spPr>
          <a:xfrm flipH="1" flipV="1">
            <a:off x="1853679" y="1564513"/>
            <a:ext cx="276273" cy="1527821"/>
          </a:xfrm>
          <a:prstGeom prst="bentConnector4">
            <a:avLst>
              <a:gd name="adj1" fmla="val -82744"/>
              <a:gd name="adj2" fmla="val 47850"/>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9" name="矩形 168">
            <a:extLst>
              <a:ext uri="{FF2B5EF4-FFF2-40B4-BE49-F238E27FC236}">
                <a16:creationId xmlns:a16="http://schemas.microsoft.com/office/drawing/2014/main" id="{E528B6FF-9AE7-39D9-CC78-550AF10091AA}"/>
              </a:ext>
            </a:extLst>
          </p:cNvPr>
          <p:cNvSpPr/>
          <p:nvPr/>
        </p:nvSpPr>
        <p:spPr>
          <a:xfrm>
            <a:off x="5858566" y="2519521"/>
            <a:ext cx="2617690" cy="106188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97" name="直線單箭頭接點 94">
            <a:extLst>
              <a:ext uri="{FF2B5EF4-FFF2-40B4-BE49-F238E27FC236}">
                <a16:creationId xmlns:a16="http://schemas.microsoft.com/office/drawing/2014/main" id="{BF545ECC-3929-FDF4-80DF-F0A93C88CF43}"/>
              </a:ext>
            </a:extLst>
          </p:cNvPr>
          <p:cNvCxnSpPr>
            <a:cxnSpLocks/>
            <a:endCxn id="169" idx="1"/>
          </p:cNvCxnSpPr>
          <p:nvPr/>
        </p:nvCxnSpPr>
        <p:spPr>
          <a:xfrm rot="16200000" flipH="1">
            <a:off x="5032044" y="2223939"/>
            <a:ext cx="1516686" cy="136358"/>
          </a:xfrm>
          <a:prstGeom prst="bentConnector2">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94">
            <a:extLst>
              <a:ext uri="{FF2B5EF4-FFF2-40B4-BE49-F238E27FC236}">
                <a16:creationId xmlns:a16="http://schemas.microsoft.com/office/drawing/2014/main" id="{AA100C09-EB8E-D731-3909-DEFBE15713C4}"/>
              </a:ext>
            </a:extLst>
          </p:cNvPr>
          <p:cNvCxnSpPr>
            <a:cxnSpLocks/>
          </p:cNvCxnSpPr>
          <p:nvPr/>
        </p:nvCxnSpPr>
        <p:spPr>
          <a:xfrm rot="16200000" flipV="1">
            <a:off x="5516516" y="1805477"/>
            <a:ext cx="971160" cy="427770"/>
          </a:xfrm>
          <a:prstGeom prst="bentConnector3">
            <a:avLst>
              <a:gd name="adj1" fmla="val 13907"/>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左大括弧 5">
            <a:extLst>
              <a:ext uri="{FF2B5EF4-FFF2-40B4-BE49-F238E27FC236}">
                <a16:creationId xmlns:a16="http://schemas.microsoft.com/office/drawing/2014/main" id="{930F6F18-18E9-BE57-E594-F94B3CD4A79B}"/>
              </a:ext>
            </a:extLst>
          </p:cNvPr>
          <p:cNvSpPr/>
          <p:nvPr/>
        </p:nvSpPr>
        <p:spPr>
          <a:xfrm rot="16200000">
            <a:off x="3383740" y="2693286"/>
            <a:ext cx="84305" cy="1307038"/>
          </a:xfrm>
          <a:prstGeom prst="leftBrac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0A2D0C8-2C9D-2089-154E-AF6997ACFE10}"/>
              </a:ext>
            </a:extLst>
          </p:cNvPr>
          <p:cNvSpPr txBox="1"/>
          <p:nvPr/>
        </p:nvSpPr>
        <p:spPr>
          <a:xfrm>
            <a:off x="2857079" y="3433886"/>
            <a:ext cx="1891433" cy="230832"/>
          </a:xfrm>
          <a:prstGeom prst="rect">
            <a:avLst/>
          </a:prstGeom>
          <a:noFill/>
        </p:spPr>
        <p:txBody>
          <a:bodyPr wrap="square">
            <a:spAutoFit/>
          </a:bodyPr>
          <a:lstStyle/>
          <a:p>
            <a:pPr marL="92075" marR="0" lvl="0" indent="-920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9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HAB number set to 6</a:t>
            </a:r>
            <a:endParaRPr kumimoji="0" lang="zh-TW" altLang="en-US" sz="9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81" name="圖片 80">
            <a:extLst>
              <a:ext uri="{FF2B5EF4-FFF2-40B4-BE49-F238E27FC236}">
                <a16:creationId xmlns:a16="http://schemas.microsoft.com/office/drawing/2014/main" id="{E3C91756-D8FE-5D83-AC68-535F4A060F36}"/>
              </a:ext>
            </a:extLst>
          </p:cNvPr>
          <p:cNvPicPr>
            <a:picLocks noChangeAspect="1"/>
          </p:cNvPicPr>
          <p:nvPr/>
        </p:nvPicPr>
        <p:blipFill rotWithShape="1">
          <a:blip r:embed="rId3"/>
          <a:srcRect l="46066" t="33515" r="2651" b="34860"/>
          <a:stretch/>
        </p:blipFill>
        <p:spPr>
          <a:xfrm>
            <a:off x="254106" y="3887725"/>
            <a:ext cx="3659089" cy="1058543"/>
          </a:xfrm>
          <a:prstGeom prst="rect">
            <a:avLst/>
          </a:prstGeom>
        </p:spPr>
      </p:pic>
      <p:pic>
        <p:nvPicPr>
          <p:cNvPr id="82" name="圖片 81">
            <a:extLst>
              <a:ext uri="{FF2B5EF4-FFF2-40B4-BE49-F238E27FC236}">
                <a16:creationId xmlns:a16="http://schemas.microsoft.com/office/drawing/2014/main" id="{2CE5FEFB-160E-2D65-0A24-2B185DB57773}"/>
              </a:ext>
            </a:extLst>
          </p:cNvPr>
          <p:cNvPicPr>
            <a:picLocks noChangeAspect="1"/>
          </p:cNvPicPr>
          <p:nvPr/>
        </p:nvPicPr>
        <p:blipFill rotWithShape="1">
          <a:blip r:embed="rId3"/>
          <a:srcRect l="38861" t="65114" r="29214"/>
          <a:stretch/>
        </p:blipFill>
        <p:spPr>
          <a:xfrm>
            <a:off x="290514" y="5408050"/>
            <a:ext cx="2287418" cy="1172555"/>
          </a:xfrm>
          <a:prstGeom prst="rect">
            <a:avLst/>
          </a:prstGeom>
        </p:spPr>
      </p:pic>
      <p:sp>
        <p:nvSpPr>
          <p:cNvPr id="83" name="文字方塊 82">
            <a:extLst>
              <a:ext uri="{FF2B5EF4-FFF2-40B4-BE49-F238E27FC236}">
                <a16:creationId xmlns:a16="http://schemas.microsoft.com/office/drawing/2014/main" id="{6AFAC992-98DF-2C01-38A1-8CD895F848A4}"/>
              </a:ext>
            </a:extLst>
          </p:cNvPr>
          <p:cNvSpPr txBox="1"/>
          <p:nvPr/>
        </p:nvSpPr>
        <p:spPr>
          <a:xfrm>
            <a:off x="176990" y="6143471"/>
            <a:ext cx="511711"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3x3xC/</a:t>
            </a:r>
            <a:r>
              <a:rPr kumimoji="0" lang="en-US" altLang="zh-CN" sz="7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β</a:t>
            </a:r>
            <a:endParaRPr kumimoji="0" lang="zh-TW" altLang="en-US" sz="7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 name="文字方塊 83">
            <a:extLst>
              <a:ext uri="{FF2B5EF4-FFF2-40B4-BE49-F238E27FC236}">
                <a16:creationId xmlns:a16="http://schemas.microsoft.com/office/drawing/2014/main" id="{0F99AD93-710D-6269-A511-BC865421180A}"/>
              </a:ext>
            </a:extLst>
          </p:cNvPr>
          <p:cNvSpPr txBox="1"/>
          <p:nvPr/>
        </p:nvSpPr>
        <p:spPr>
          <a:xfrm>
            <a:off x="788918" y="4535307"/>
            <a:ext cx="2127253" cy="2308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window-based multi-head self-attention</a:t>
            </a:r>
            <a:endParaRPr kumimoji="0" lang="zh-TW" altLang="en-US" sz="9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FFD2E8E5-739B-B907-D00D-B341F66ED8AB}"/>
                  </a:ext>
                </a:extLst>
              </p:cNvPr>
              <p:cNvSpPr txBox="1"/>
              <p:nvPr/>
            </p:nvSpPr>
            <p:spPr>
              <a:xfrm>
                <a:off x="2146491" y="4956426"/>
                <a:ext cx="641527"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14:m>
                  <m:oMath xmlns:m="http://schemas.openxmlformats.org/officeDocument/2006/math">
                    <m:r>
                      <a:rPr kumimoji="0" lang="en-US" altLang="zh-CN"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𝛼</m:t>
                    </m:r>
                  </m:oMath>
                </a14:m>
                <a:r>
                  <a:rPr kumimoji="0"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=0.01</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6" name="文字方塊 85">
                <a:extLst>
                  <a:ext uri="{FF2B5EF4-FFF2-40B4-BE49-F238E27FC236}">
                    <a16:creationId xmlns:a16="http://schemas.microsoft.com/office/drawing/2014/main" id="{DDD83E70-F817-1FF0-C7FC-34E506AE91BE}"/>
                  </a:ext>
                </a:extLst>
              </p:cNvPr>
              <p:cNvSpPr txBox="1">
                <a:spLocks noRot="1" noChangeAspect="1" noMove="1" noResize="1" noEditPoints="1" noAdjustHandles="1" noChangeArrowheads="1" noChangeShapeType="1" noTextEdit="1"/>
              </p:cNvSpPr>
              <p:nvPr/>
            </p:nvSpPr>
            <p:spPr>
              <a:xfrm>
                <a:off x="2146491" y="4956426"/>
                <a:ext cx="641527" cy="215444"/>
              </a:xfrm>
              <a:prstGeom prst="rect">
                <a:avLst/>
              </a:prstGeom>
              <a:blipFill>
                <a:blip r:embed="rId5"/>
                <a:stretch>
                  <a:fillRect b="-11429"/>
                </a:stretch>
              </a:blipFill>
            </p:spPr>
            <p:txBody>
              <a:bodyPr/>
              <a:lstStyle/>
              <a:p>
                <a:r>
                  <a:rPr lang="zh-TW" altLang="en-US">
                    <a:noFill/>
                  </a:rPr>
                  <a:t> </a:t>
                </a:r>
              </a:p>
            </p:txBody>
          </p:sp>
        </mc:Fallback>
      </mc:AlternateContent>
      <p:sp>
        <p:nvSpPr>
          <p:cNvPr id="87" name="文字方塊 86">
            <a:extLst>
              <a:ext uri="{FF2B5EF4-FFF2-40B4-BE49-F238E27FC236}">
                <a16:creationId xmlns:a16="http://schemas.microsoft.com/office/drawing/2014/main" id="{0FE45DDC-57E5-DFE5-DC75-9EB967E9FDFF}"/>
              </a:ext>
            </a:extLst>
          </p:cNvPr>
          <p:cNvSpPr txBox="1"/>
          <p:nvPr/>
        </p:nvSpPr>
        <p:spPr>
          <a:xfrm>
            <a:off x="917731" y="5375179"/>
            <a:ext cx="704148"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Global Pooling: 1x1xC</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9" name="文字方塊 88">
            <a:extLst>
              <a:ext uri="{FF2B5EF4-FFF2-40B4-BE49-F238E27FC236}">
                <a16:creationId xmlns:a16="http://schemas.microsoft.com/office/drawing/2014/main" id="{8D4FA8BF-18C6-2217-AB0C-B121616B2EA1}"/>
              </a:ext>
            </a:extLst>
          </p:cNvPr>
          <p:cNvSpPr txBox="1"/>
          <p:nvPr/>
        </p:nvSpPr>
        <p:spPr>
          <a:xfrm>
            <a:off x="502296" y="5563558"/>
            <a:ext cx="406939"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GeLU</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0" name="文字方塊 89">
            <a:extLst>
              <a:ext uri="{FF2B5EF4-FFF2-40B4-BE49-F238E27FC236}">
                <a16:creationId xmlns:a16="http://schemas.microsoft.com/office/drawing/2014/main" id="{65EAC938-634B-D32B-95B7-ED4DA29E8829}"/>
              </a:ext>
            </a:extLst>
          </p:cNvPr>
          <p:cNvSpPr txBox="1"/>
          <p:nvPr/>
        </p:nvSpPr>
        <p:spPr>
          <a:xfrm>
            <a:off x="1184385" y="5559433"/>
            <a:ext cx="422729"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ReLU</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文字方塊 90">
            <a:extLst>
              <a:ext uri="{FF2B5EF4-FFF2-40B4-BE49-F238E27FC236}">
                <a16:creationId xmlns:a16="http://schemas.microsoft.com/office/drawing/2014/main" id="{A91FC17E-0644-1B3D-A5D9-DEE0540BEC0B}"/>
              </a:ext>
            </a:extLst>
          </p:cNvPr>
          <p:cNvSpPr txBox="1"/>
          <p:nvPr/>
        </p:nvSpPr>
        <p:spPr>
          <a:xfrm>
            <a:off x="539021" y="6132008"/>
            <a:ext cx="471640"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3x3xC</a:t>
            </a:r>
            <a:endParaRPr kumimoji="0" lang="zh-TW" altLang="en-US" sz="8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147" name="群組 146">
            <a:extLst>
              <a:ext uri="{FF2B5EF4-FFF2-40B4-BE49-F238E27FC236}">
                <a16:creationId xmlns:a16="http://schemas.microsoft.com/office/drawing/2014/main" id="{070E121E-2AB0-BC02-4942-EA32905E0CAF}"/>
              </a:ext>
            </a:extLst>
          </p:cNvPr>
          <p:cNvGrpSpPr/>
          <p:nvPr/>
        </p:nvGrpSpPr>
        <p:grpSpPr>
          <a:xfrm>
            <a:off x="3703027" y="4513502"/>
            <a:ext cx="1036068" cy="218059"/>
            <a:chOff x="3444765" y="4559477"/>
            <a:chExt cx="1036068" cy="218059"/>
          </a:xfrm>
        </p:grpSpPr>
        <p:sp>
          <p:nvSpPr>
            <p:cNvPr id="92" name="文字方塊 91">
              <a:extLst>
                <a:ext uri="{FF2B5EF4-FFF2-40B4-BE49-F238E27FC236}">
                  <a16:creationId xmlns:a16="http://schemas.microsoft.com/office/drawing/2014/main" id="{3487C953-326A-5335-9BFB-72FE8BD0AC58}"/>
                </a:ext>
              </a:extLst>
            </p:cNvPr>
            <p:cNvSpPr txBox="1"/>
            <p:nvPr/>
          </p:nvSpPr>
          <p:spPr>
            <a:xfrm>
              <a:off x="3444765" y="4562092"/>
              <a:ext cx="306622" cy="215444"/>
            </a:xfrm>
            <a:prstGeom prst="rect">
              <a:avLst/>
            </a:prstGeom>
            <a:solidFill>
              <a:schemeClr val="accent2">
                <a:lumMod val="60000"/>
                <a:lumOff val="40000"/>
              </a:schemeClr>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FC</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文字方塊 92">
              <a:extLst>
                <a:ext uri="{FF2B5EF4-FFF2-40B4-BE49-F238E27FC236}">
                  <a16:creationId xmlns:a16="http://schemas.microsoft.com/office/drawing/2014/main" id="{7F3D81F3-3845-8A60-7721-1C0C1E395FB6}"/>
                </a:ext>
              </a:extLst>
            </p:cNvPr>
            <p:cNvSpPr txBox="1"/>
            <p:nvPr/>
          </p:nvSpPr>
          <p:spPr>
            <a:xfrm>
              <a:off x="3760962" y="4562092"/>
              <a:ext cx="419361" cy="215444"/>
            </a:xfrm>
            <a:prstGeom prst="rect">
              <a:avLst/>
            </a:prstGeom>
            <a:solidFill>
              <a:schemeClr val="accent2">
                <a:lumMod val="60000"/>
                <a:lumOff val="40000"/>
              </a:schemeClr>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GELU</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4" name="文字方塊 93">
              <a:extLst>
                <a:ext uri="{FF2B5EF4-FFF2-40B4-BE49-F238E27FC236}">
                  <a16:creationId xmlns:a16="http://schemas.microsoft.com/office/drawing/2014/main" id="{0A00AB5F-A4CE-219D-51F8-0A9A4A4E2104}"/>
                </a:ext>
              </a:extLst>
            </p:cNvPr>
            <p:cNvSpPr txBox="1"/>
            <p:nvPr/>
          </p:nvSpPr>
          <p:spPr>
            <a:xfrm>
              <a:off x="4184435" y="4559477"/>
              <a:ext cx="296398" cy="215444"/>
            </a:xfrm>
            <a:prstGeom prst="rect">
              <a:avLst/>
            </a:prstGeom>
            <a:solidFill>
              <a:schemeClr val="accent2">
                <a:lumMod val="60000"/>
                <a:lumOff val="40000"/>
              </a:schemeClr>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FC</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96" name="文字方塊 95">
            <a:extLst>
              <a:ext uri="{FF2B5EF4-FFF2-40B4-BE49-F238E27FC236}">
                <a16:creationId xmlns:a16="http://schemas.microsoft.com/office/drawing/2014/main" id="{733B9765-F7CA-79DE-76A5-D352ED12542B}"/>
              </a:ext>
            </a:extLst>
          </p:cNvPr>
          <p:cNvSpPr txBox="1"/>
          <p:nvPr/>
        </p:nvSpPr>
        <p:spPr>
          <a:xfrm>
            <a:off x="831380" y="6104944"/>
            <a:ext cx="580331"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Conv1x1xC</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7" name="文字方塊 96">
            <a:extLst>
              <a:ext uri="{FF2B5EF4-FFF2-40B4-BE49-F238E27FC236}">
                <a16:creationId xmlns:a16="http://schemas.microsoft.com/office/drawing/2014/main" id="{8DA77573-03C0-B383-5259-B0C2FF860472}"/>
              </a:ext>
            </a:extLst>
          </p:cNvPr>
          <p:cNvSpPr txBox="1"/>
          <p:nvPr/>
        </p:nvSpPr>
        <p:spPr>
          <a:xfrm>
            <a:off x="1154338" y="6032505"/>
            <a:ext cx="660232"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Conv1x1xC</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8" name="文字方塊 97">
            <a:extLst>
              <a:ext uri="{FF2B5EF4-FFF2-40B4-BE49-F238E27FC236}">
                <a16:creationId xmlns:a16="http://schemas.microsoft.com/office/drawing/2014/main" id="{F8AE1F46-F71A-7729-9E95-A658675351CF}"/>
              </a:ext>
            </a:extLst>
          </p:cNvPr>
          <p:cNvSpPr txBox="1"/>
          <p:nvPr/>
        </p:nvSpPr>
        <p:spPr>
          <a:xfrm>
            <a:off x="762495" y="6385034"/>
            <a:ext cx="1527123" cy="2308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channel-wise features</a:t>
            </a:r>
            <a:endParaRPr kumimoji="0" lang="zh-TW"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9" name="文字方塊 98">
            <a:extLst>
              <a:ext uri="{FF2B5EF4-FFF2-40B4-BE49-F238E27FC236}">
                <a16:creationId xmlns:a16="http://schemas.microsoft.com/office/drawing/2014/main" id="{924EA4DB-319F-47CA-7637-1FBB09FF4D70}"/>
              </a:ext>
            </a:extLst>
          </p:cNvPr>
          <p:cNvSpPr txBox="1"/>
          <p:nvPr/>
        </p:nvSpPr>
        <p:spPr>
          <a:xfrm>
            <a:off x="191724" y="6474846"/>
            <a:ext cx="920860"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β</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a:t>
            </a:r>
            <a:r>
              <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ompress ratio</a:t>
            </a:r>
          </a:p>
        </p:txBody>
      </p:sp>
      <p:sp>
        <p:nvSpPr>
          <p:cNvPr id="101" name="文字方塊 100">
            <a:extLst>
              <a:ext uri="{FF2B5EF4-FFF2-40B4-BE49-F238E27FC236}">
                <a16:creationId xmlns:a16="http://schemas.microsoft.com/office/drawing/2014/main" id="{AE819D51-F71D-1B3C-4161-A794673A0AE8}"/>
              </a:ext>
            </a:extLst>
          </p:cNvPr>
          <p:cNvSpPr txBox="1"/>
          <p:nvPr/>
        </p:nvSpPr>
        <p:spPr>
          <a:xfrm>
            <a:off x="177770" y="4808736"/>
            <a:ext cx="2258236"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X</a:t>
            </a:r>
            <a:r>
              <a:rPr kumimoji="0" lang="en-US" altLang="zh-TW" sz="8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LN(X)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X</a:t>
            </a:r>
            <a:r>
              <a:rPr kumimoji="0" lang="en-US" altLang="zh-TW" sz="8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(S)W-MSA(X</a:t>
            </a:r>
            <a:r>
              <a:rPr kumimoji="0" lang="en-US" altLang="zh-TW" sz="8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 </a:t>
            </a:r>
            <a:r>
              <a:rPr kumimoji="0" lang="el-GR"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α</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CAB(X</a:t>
            </a:r>
            <a:r>
              <a:rPr kumimoji="0" lang="en-US" altLang="zh-TW" sz="8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 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Y = MLP(LN(X</a:t>
            </a:r>
            <a:r>
              <a:rPr kumimoji="0" lang="en-US" altLang="zh-TW" sz="8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X</a:t>
            </a:r>
            <a:r>
              <a:rPr kumimoji="0" lang="en-US" altLang="zh-TW" sz="8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02" name="矩形 101">
            <a:extLst>
              <a:ext uri="{FF2B5EF4-FFF2-40B4-BE49-F238E27FC236}">
                <a16:creationId xmlns:a16="http://schemas.microsoft.com/office/drawing/2014/main" id="{2A83A98C-C3EA-6060-A1CA-50EA7ECA8051}"/>
              </a:ext>
            </a:extLst>
          </p:cNvPr>
          <p:cNvSpPr/>
          <p:nvPr/>
        </p:nvSpPr>
        <p:spPr>
          <a:xfrm>
            <a:off x="128446" y="3789689"/>
            <a:ext cx="4741522" cy="2923167"/>
          </a:xfrm>
          <a:prstGeom prst="rect">
            <a:avLst/>
          </a:prstGeom>
          <a:noFill/>
          <a:ln w="2857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 name="文字方塊 102">
            <a:extLst>
              <a:ext uri="{FF2B5EF4-FFF2-40B4-BE49-F238E27FC236}">
                <a16:creationId xmlns:a16="http://schemas.microsoft.com/office/drawing/2014/main" id="{F058E15D-A366-B6BE-9F57-AD6BC9B80267}"/>
              </a:ext>
            </a:extLst>
          </p:cNvPr>
          <p:cNvSpPr txBox="1"/>
          <p:nvPr/>
        </p:nvSpPr>
        <p:spPr>
          <a:xfrm>
            <a:off x="109296" y="3746851"/>
            <a:ext cx="3983679" cy="230832"/>
          </a:xfrm>
          <a:prstGeom prst="rect">
            <a:avLst/>
          </a:prstGeom>
          <a:noFill/>
        </p:spPr>
        <p:txBody>
          <a:bodyPr wrap="square">
            <a:spAutoFit/>
          </a:bodyPr>
          <a:lstStyle/>
          <a:p>
            <a:pPr marL="92075" marR="0" lvl="0" indent="-920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a:t>
            </a:r>
            <a:r>
              <a:rPr kumimoji="0" lang="zh-TW"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HABs_</a:t>
            </a:r>
            <a:r>
              <a:rPr kumimoji="0" lang="en-US" altLang="zh-TW" sz="9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1 block of HAB</a:t>
            </a:r>
            <a:r>
              <a:rPr kumimoji="0" lang="zh-TW" altLang="en-US" sz="9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9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Using CAB, W-MSA, MLP</a:t>
            </a:r>
            <a:endParaRPr kumimoji="0" lang="zh-TW" altLang="en-US" sz="9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140" name="群組 139">
            <a:extLst>
              <a:ext uri="{FF2B5EF4-FFF2-40B4-BE49-F238E27FC236}">
                <a16:creationId xmlns:a16="http://schemas.microsoft.com/office/drawing/2014/main" id="{E048FA07-2EF8-FE8C-FD08-E6E349DC15FB}"/>
              </a:ext>
            </a:extLst>
          </p:cNvPr>
          <p:cNvGrpSpPr/>
          <p:nvPr/>
        </p:nvGrpSpPr>
        <p:grpSpPr>
          <a:xfrm>
            <a:off x="2880713" y="4860656"/>
            <a:ext cx="1936730" cy="1807562"/>
            <a:chOff x="3033559" y="4911241"/>
            <a:chExt cx="1936730" cy="1807562"/>
          </a:xfrm>
        </p:grpSpPr>
        <p:grpSp>
          <p:nvGrpSpPr>
            <p:cNvPr id="105" name="群組 104">
              <a:extLst>
                <a:ext uri="{FF2B5EF4-FFF2-40B4-BE49-F238E27FC236}">
                  <a16:creationId xmlns:a16="http://schemas.microsoft.com/office/drawing/2014/main" id="{8658A7B1-EB3E-450C-10B7-60B04FBA246D}"/>
                </a:ext>
              </a:extLst>
            </p:cNvPr>
            <p:cNvGrpSpPr/>
            <p:nvPr/>
          </p:nvGrpSpPr>
          <p:grpSpPr>
            <a:xfrm>
              <a:off x="3033559" y="4911241"/>
              <a:ext cx="1936730" cy="1807562"/>
              <a:chOff x="-2896864" y="3907156"/>
              <a:chExt cx="1936730" cy="1807562"/>
            </a:xfrm>
          </p:grpSpPr>
          <p:pic>
            <p:nvPicPr>
              <p:cNvPr id="106" name="圖片 105">
                <a:extLst>
                  <a:ext uri="{FF2B5EF4-FFF2-40B4-BE49-F238E27FC236}">
                    <a16:creationId xmlns:a16="http://schemas.microsoft.com/office/drawing/2014/main" id="{19DA2E24-B682-9787-7BA9-722B1B2A345D}"/>
                  </a:ext>
                </a:extLst>
              </p:cNvPr>
              <p:cNvPicPr>
                <a:picLocks noChangeAspect="1"/>
              </p:cNvPicPr>
              <p:nvPr/>
            </p:nvPicPr>
            <p:blipFill rotWithShape="1">
              <a:blip r:embed="rId6"/>
              <a:srcRect l="73636" t="14947" b="23423"/>
              <a:stretch/>
            </p:blipFill>
            <p:spPr>
              <a:xfrm>
                <a:off x="-1876546" y="5067728"/>
                <a:ext cx="867616" cy="585795"/>
              </a:xfrm>
              <a:prstGeom prst="rect">
                <a:avLst/>
              </a:prstGeom>
            </p:spPr>
          </p:pic>
          <p:pic>
            <p:nvPicPr>
              <p:cNvPr id="107" name="圖片 106">
                <a:extLst>
                  <a:ext uri="{FF2B5EF4-FFF2-40B4-BE49-F238E27FC236}">
                    <a16:creationId xmlns:a16="http://schemas.microsoft.com/office/drawing/2014/main" id="{93D4CF3C-F339-0716-A206-23E14C5FDE40}"/>
                  </a:ext>
                </a:extLst>
              </p:cNvPr>
              <p:cNvPicPr>
                <a:picLocks noChangeAspect="1"/>
              </p:cNvPicPr>
              <p:nvPr/>
            </p:nvPicPr>
            <p:blipFill rotWithShape="1">
              <a:blip r:embed="rId6"/>
              <a:srcRect l="2136" t="14948" r="65920" b="4031"/>
              <a:stretch/>
            </p:blipFill>
            <p:spPr>
              <a:xfrm>
                <a:off x="-2546277" y="4104906"/>
                <a:ext cx="414895" cy="500699"/>
              </a:xfrm>
              <a:prstGeom prst="rect">
                <a:avLst/>
              </a:prstGeom>
            </p:spPr>
          </p:pic>
          <p:pic>
            <p:nvPicPr>
              <p:cNvPr id="108" name="圖片 107">
                <a:extLst>
                  <a:ext uri="{FF2B5EF4-FFF2-40B4-BE49-F238E27FC236}">
                    <a16:creationId xmlns:a16="http://schemas.microsoft.com/office/drawing/2014/main" id="{96DB984A-74B6-4426-4251-BB4C906984E9}"/>
                  </a:ext>
                </a:extLst>
              </p:cNvPr>
              <p:cNvPicPr>
                <a:picLocks noChangeAspect="1"/>
              </p:cNvPicPr>
              <p:nvPr/>
            </p:nvPicPr>
            <p:blipFill rotWithShape="1">
              <a:blip r:embed="rId6"/>
              <a:srcRect l="39985" t="14948" r="25935" b="4031"/>
              <a:stretch/>
            </p:blipFill>
            <p:spPr>
              <a:xfrm>
                <a:off x="-2557333" y="4855641"/>
                <a:ext cx="440821" cy="498641"/>
              </a:xfrm>
              <a:prstGeom prst="rect">
                <a:avLst/>
              </a:prstGeom>
            </p:spPr>
          </p:pic>
          <p:sp>
            <p:nvSpPr>
              <p:cNvPr id="109" name="左大括弧 108">
                <a:extLst>
                  <a:ext uri="{FF2B5EF4-FFF2-40B4-BE49-F238E27FC236}">
                    <a16:creationId xmlns:a16="http://schemas.microsoft.com/office/drawing/2014/main" id="{DBD65FEB-C250-BA8F-F728-66E97234200E}"/>
                  </a:ext>
                </a:extLst>
              </p:cNvPr>
              <p:cNvSpPr/>
              <p:nvPr/>
            </p:nvSpPr>
            <p:spPr>
              <a:xfrm rot="10800000">
                <a:off x="-2116512" y="4119151"/>
                <a:ext cx="45719" cy="2658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C1862190-D3F0-3E84-72C8-91E5D0FB3851}"/>
                      </a:ext>
                    </a:extLst>
                  </p:cNvPr>
                  <p:cNvSpPr txBox="1"/>
                  <p:nvPr/>
                </p:nvSpPr>
                <p:spPr>
                  <a:xfrm>
                    <a:off x="-2131249" y="4100392"/>
                    <a:ext cx="53346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m:rPr>
                            <m:sty m:val="p"/>
                          </m:rPr>
                          <a:rPr kumimoji="0" lang="en-US" altLang="zh-CN" sz="600" b="0" i="1" u="none" strike="noStrike" kern="1200" cap="none" spc="0" normalizeH="0" baseline="0" noProof="0">
                            <a:ln>
                              <a:noFill/>
                            </a:ln>
                            <a:solidFill>
                              <a:prstClr val="black"/>
                            </a:solidFill>
                            <a:effectLst/>
                            <a:uLnTx/>
                            <a:uFillTx/>
                            <a:latin typeface="Cambria Math" panose="02040503050406030204" pitchFamily="18" charset="0"/>
                            <a:cs typeface="+mn-cs"/>
                          </a:rPr>
                          <m:t>x</m:t>
                        </m:r>
                        <m:r>
                          <a:rPr kumimoji="0" lang="en-US" altLang="zh-CN" sz="600" b="0" i="1" u="none" strike="noStrike" kern="1200" cap="none" spc="0" normalizeH="0" baseline="0" noProof="0">
                            <a:ln>
                              <a:noFill/>
                            </a:ln>
                            <a:solidFill>
                              <a:prstClr val="black"/>
                            </a:solidFill>
                            <a:effectLst/>
                            <a:uLnTx/>
                            <a:uFillTx/>
                            <a:latin typeface="Cambria Math" panose="02040503050406030204" pitchFamily="18" charset="0"/>
                            <a:cs typeface="+mn-cs"/>
                          </a:rPr>
                          <m:t>𝑁</m:t>
                        </m:r>
                      </m:oMath>
                    </a14:m>
                    <a:r>
                      <a:rPr kumimoji="0" lang="en-US" sz="6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altLang="zh-CN" sz="600" b="0" i="0" u="none" strike="noStrike" kern="1200" cap="none" spc="0" normalizeH="0" baseline="0" noProof="0" dirty="0">
                        <a:ln>
                          <a:noFill/>
                        </a:ln>
                        <a:solidFill>
                          <a:prstClr val="black"/>
                        </a:solidFill>
                        <a:effectLst/>
                        <a:uLnTx/>
                        <a:uFillTx/>
                        <a:latin typeface="Times New Roman"/>
                        <a:ea typeface="新細明體"/>
                        <a:cs typeface="+mn-cs"/>
                      </a:rPr>
                      <a:t>patches</a:t>
                    </a:r>
                    <a:endParaRPr kumimoji="0" lang="en-US" sz="6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110" name="文字方塊 109">
                    <a:extLst>
                      <a:ext uri="{FF2B5EF4-FFF2-40B4-BE49-F238E27FC236}">
                        <a16:creationId xmlns:a16="http://schemas.microsoft.com/office/drawing/2014/main" id="{3DF55381-A316-BDB1-A2CF-C21663562EF2}"/>
                      </a:ext>
                    </a:extLst>
                  </p:cNvPr>
                  <p:cNvSpPr txBox="1">
                    <a:spLocks noRot="1" noChangeAspect="1" noMove="1" noResize="1" noEditPoints="1" noAdjustHandles="1" noChangeArrowheads="1" noChangeShapeType="1" noTextEdit="1"/>
                  </p:cNvSpPr>
                  <p:nvPr/>
                </p:nvSpPr>
                <p:spPr>
                  <a:xfrm>
                    <a:off x="-2131249" y="4100392"/>
                    <a:ext cx="533460" cy="276999"/>
                  </a:xfrm>
                  <a:prstGeom prst="rect">
                    <a:avLst/>
                  </a:prstGeom>
                  <a:blipFill>
                    <a:blip r:embed="rId8"/>
                    <a:stretch>
                      <a:fillRect b="-2222"/>
                    </a:stretch>
                  </a:blipFill>
                </p:spPr>
                <p:txBody>
                  <a:bodyPr/>
                  <a:lstStyle/>
                  <a:p>
                    <a:r>
                      <a:rPr lang="zh-TW" altLang="en-US">
                        <a:noFill/>
                      </a:rPr>
                      <a:t> </a:t>
                    </a:r>
                  </a:p>
                </p:txBody>
              </p:sp>
            </mc:Fallback>
          </mc:AlternateContent>
          <p:sp>
            <p:nvSpPr>
              <p:cNvPr id="111" name="左大括弧 72">
                <a:extLst>
                  <a:ext uri="{FF2B5EF4-FFF2-40B4-BE49-F238E27FC236}">
                    <a16:creationId xmlns:a16="http://schemas.microsoft.com/office/drawing/2014/main" id="{9C1CB51F-DC77-0B60-AED7-129E09C18226}"/>
                  </a:ext>
                </a:extLst>
              </p:cNvPr>
              <p:cNvSpPr/>
              <p:nvPr/>
            </p:nvSpPr>
            <p:spPr>
              <a:xfrm rot="10800000">
                <a:off x="-1839002" y="4083959"/>
                <a:ext cx="63776" cy="500701"/>
              </a:xfrm>
              <a:custGeom>
                <a:avLst/>
                <a:gdLst>
                  <a:gd name="connsiteX0" fmla="*/ 853057 w 853057"/>
                  <a:gd name="connsiteY0" fmla="*/ 1129934 h 1129934"/>
                  <a:gd name="connsiteX1" fmla="*/ 426528 w 853057"/>
                  <a:gd name="connsiteY1" fmla="*/ 1039800 h 1129934"/>
                  <a:gd name="connsiteX2" fmla="*/ 426529 w 853057"/>
                  <a:gd name="connsiteY2" fmla="*/ 642401 h 1129934"/>
                  <a:gd name="connsiteX3" fmla="*/ 0 w 853057"/>
                  <a:gd name="connsiteY3" fmla="*/ 552267 h 1129934"/>
                  <a:gd name="connsiteX4" fmla="*/ 426529 w 853057"/>
                  <a:gd name="connsiteY4" fmla="*/ 462133 h 1129934"/>
                  <a:gd name="connsiteX5" fmla="*/ 426529 w 853057"/>
                  <a:gd name="connsiteY5" fmla="*/ 90134 h 1129934"/>
                  <a:gd name="connsiteX6" fmla="*/ 853058 w 853057"/>
                  <a:gd name="connsiteY6" fmla="*/ 0 h 1129934"/>
                  <a:gd name="connsiteX7" fmla="*/ 853057 w 853057"/>
                  <a:gd name="connsiteY7" fmla="*/ 1129934 h 1129934"/>
                  <a:gd name="connsiteX0" fmla="*/ 853057 w 853057"/>
                  <a:gd name="connsiteY0" fmla="*/ 1129934 h 1129934"/>
                  <a:gd name="connsiteX1" fmla="*/ 426528 w 853057"/>
                  <a:gd name="connsiteY1" fmla="*/ 1039800 h 1129934"/>
                  <a:gd name="connsiteX2" fmla="*/ 426529 w 853057"/>
                  <a:gd name="connsiteY2" fmla="*/ 642401 h 1129934"/>
                  <a:gd name="connsiteX3" fmla="*/ 0 w 853057"/>
                  <a:gd name="connsiteY3" fmla="*/ 552267 h 1129934"/>
                  <a:gd name="connsiteX4" fmla="*/ 426529 w 853057"/>
                  <a:gd name="connsiteY4" fmla="*/ 462133 h 1129934"/>
                  <a:gd name="connsiteX5" fmla="*/ 426529 w 853057"/>
                  <a:gd name="connsiteY5" fmla="*/ 90134 h 1129934"/>
                  <a:gd name="connsiteX6" fmla="*/ 853058 w 853057"/>
                  <a:gd name="connsiteY6" fmla="*/ 0 h 1129934"/>
                  <a:gd name="connsiteX0" fmla="*/ 853057 w 853058"/>
                  <a:gd name="connsiteY0" fmla="*/ 1129934 h 1129934"/>
                  <a:gd name="connsiteX1" fmla="*/ 426528 w 853058"/>
                  <a:gd name="connsiteY1" fmla="*/ 10398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7" fmla="*/ 853057 w 853058"/>
                  <a:gd name="connsiteY7" fmla="*/ 1129934 h 1129934"/>
                  <a:gd name="connsiteX0" fmla="*/ 853057 w 853058"/>
                  <a:gd name="connsiteY0" fmla="*/ 1129934 h 1129934"/>
                  <a:gd name="connsiteX1" fmla="*/ 89978 w 853058"/>
                  <a:gd name="connsiteY1" fmla="*/ 10271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0" fmla="*/ 853057 w 853058"/>
                  <a:gd name="connsiteY0" fmla="*/ 1129934 h 1129934"/>
                  <a:gd name="connsiteX1" fmla="*/ 426528 w 853058"/>
                  <a:gd name="connsiteY1" fmla="*/ 1039800 h 1129934"/>
                  <a:gd name="connsiteX2" fmla="*/ 426529 w 853058"/>
                  <a:gd name="connsiteY2" fmla="*/ 642401 h 1129934"/>
                  <a:gd name="connsiteX3" fmla="*/ 0 w 853058"/>
                  <a:gd name="connsiteY3" fmla="*/ 552267 h 1129934"/>
                  <a:gd name="connsiteX4" fmla="*/ 426529 w 853058"/>
                  <a:gd name="connsiteY4" fmla="*/ 462133 h 1129934"/>
                  <a:gd name="connsiteX5" fmla="*/ 426529 w 853058"/>
                  <a:gd name="connsiteY5" fmla="*/ 90134 h 1129934"/>
                  <a:gd name="connsiteX6" fmla="*/ 853058 w 853058"/>
                  <a:gd name="connsiteY6" fmla="*/ 0 h 1129934"/>
                  <a:gd name="connsiteX7" fmla="*/ 853057 w 853058"/>
                  <a:gd name="connsiteY7" fmla="*/ 1129934 h 1129934"/>
                  <a:gd name="connsiteX0" fmla="*/ 853057 w 853058"/>
                  <a:gd name="connsiteY0" fmla="*/ 1129934 h 1129934"/>
                  <a:gd name="connsiteX1" fmla="*/ 89978 w 853058"/>
                  <a:gd name="connsiteY1" fmla="*/ 1027100 h 1129934"/>
                  <a:gd name="connsiteX2" fmla="*/ 426529 w 853058"/>
                  <a:gd name="connsiteY2" fmla="*/ 642401 h 1129934"/>
                  <a:gd name="connsiteX3" fmla="*/ 0 w 853058"/>
                  <a:gd name="connsiteY3" fmla="*/ 552267 h 1129934"/>
                  <a:gd name="connsiteX4" fmla="*/ 426529 w 853058"/>
                  <a:gd name="connsiteY4" fmla="*/ 462133 h 1129934"/>
                  <a:gd name="connsiteX5" fmla="*/ 166179 w 853058"/>
                  <a:gd name="connsiteY5" fmla="*/ 58384 h 1129934"/>
                  <a:gd name="connsiteX6" fmla="*/ 853058 w 853058"/>
                  <a:gd name="connsiteY6" fmla="*/ 0 h 1129934"/>
                  <a:gd name="connsiteX0" fmla="*/ 859385 w 859386"/>
                  <a:gd name="connsiteY0" fmla="*/ 1129934 h 1129934"/>
                  <a:gd name="connsiteX1" fmla="*/ 432856 w 859386"/>
                  <a:gd name="connsiteY1" fmla="*/ 1039800 h 1129934"/>
                  <a:gd name="connsiteX2" fmla="*/ 432857 w 859386"/>
                  <a:gd name="connsiteY2" fmla="*/ 642401 h 1129934"/>
                  <a:gd name="connsiteX3" fmla="*/ 6328 w 859386"/>
                  <a:gd name="connsiteY3" fmla="*/ 552267 h 1129934"/>
                  <a:gd name="connsiteX4" fmla="*/ 432857 w 859386"/>
                  <a:gd name="connsiteY4" fmla="*/ 462133 h 1129934"/>
                  <a:gd name="connsiteX5" fmla="*/ 432857 w 859386"/>
                  <a:gd name="connsiteY5" fmla="*/ 90134 h 1129934"/>
                  <a:gd name="connsiteX6" fmla="*/ 859386 w 859386"/>
                  <a:gd name="connsiteY6" fmla="*/ 0 h 1129934"/>
                  <a:gd name="connsiteX7" fmla="*/ 859385 w 859386"/>
                  <a:gd name="connsiteY7" fmla="*/ 1129934 h 1129934"/>
                  <a:gd name="connsiteX0" fmla="*/ 859385 w 859386"/>
                  <a:gd name="connsiteY0" fmla="*/ 1129934 h 1129934"/>
                  <a:gd name="connsiteX1" fmla="*/ 96306 w 859386"/>
                  <a:gd name="connsiteY1" fmla="*/ 1027100 h 1129934"/>
                  <a:gd name="connsiteX2" fmla="*/ 432857 w 859386"/>
                  <a:gd name="connsiteY2" fmla="*/ 642401 h 1129934"/>
                  <a:gd name="connsiteX3" fmla="*/ 6328 w 859386"/>
                  <a:gd name="connsiteY3" fmla="*/ 552267 h 1129934"/>
                  <a:gd name="connsiteX4" fmla="*/ 166157 w 859386"/>
                  <a:gd name="connsiteY4" fmla="*/ 512933 h 1129934"/>
                  <a:gd name="connsiteX5" fmla="*/ 172507 w 859386"/>
                  <a:gd name="connsiteY5" fmla="*/ 58384 h 1129934"/>
                  <a:gd name="connsiteX6" fmla="*/ 859386 w 859386"/>
                  <a:gd name="connsiteY6" fmla="*/ 0 h 1129934"/>
                  <a:gd name="connsiteX0" fmla="*/ 853063 w 853064"/>
                  <a:gd name="connsiteY0" fmla="*/ 1129934 h 1129934"/>
                  <a:gd name="connsiteX1" fmla="*/ 426534 w 853064"/>
                  <a:gd name="connsiteY1" fmla="*/ 1039800 h 1129934"/>
                  <a:gd name="connsiteX2" fmla="*/ 426535 w 853064"/>
                  <a:gd name="connsiteY2" fmla="*/ 642401 h 1129934"/>
                  <a:gd name="connsiteX3" fmla="*/ 6 w 853064"/>
                  <a:gd name="connsiteY3" fmla="*/ 552267 h 1129934"/>
                  <a:gd name="connsiteX4" fmla="*/ 426535 w 853064"/>
                  <a:gd name="connsiteY4" fmla="*/ 462133 h 1129934"/>
                  <a:gd name="connsiteX5" fmla="*/ 426535 w 853064"/>
                  <a:gd name="connsiteY5" fmla="*/ 90134 h 1129934"/>
                  <a:gd name="connsiteX6" fmla="*/ 853064 w 853064"/>
                  <a:gd name="connsiteY6" fmla="*/ 0 h 1129934"/>
                  <a:gd name="connsiteX7" fmla="*/ 853063 w 853064"/>
                  <a:gd name="connsiteY7" fmla="*/ 1129934 h 1129934"/>
                  <a:gd name="connsiteX0" fmla="*/ 853063 w 853064"/>
                  <a:gd name="connsiteY0" fmla="*/ 1129934 h 1129934"/>
                  <a:gd name="connsiteX1" fmla="*/ 89984 w 853064"/>
                  <a:gd name="connsiteY1" fmla="*/ 1027100 h 1129934"/>
                  <a:gd name="connsiteX2" fmla="*/ 153485 w 853064"/>
                  <a:gd name="connsiteY2" fmla="*/ 642401 h 1129934"/>
                  <a:gd name="connsiteX3" fmla="*/ 6 w 853064"/>
                  <a:gd name="connsiteY3" fmla="*/ 552267 h 1129934"/>
                  <a:gd name="connsiteX4" fmla="*/ 159835 w 853064"/>
                  <a:gd name="connsiteY4" fmla="*/ 512933 h 1129934"/>
                  <a:gd name="connsiteX5" fmla="*/ 166185 w 853064"/>
                  <a:gd name="connsiteY5" fmla="*/ 58384 h 1129934"/>
                  <a:gd name="connsiteX6" fmla="*/ 853064 w 853064"/>
                  <a:gd name="connsiteY6" fmla="*/ 0 h 1129934"/>
                  <a:gd name="connsiteX0" fmla="*/ 853064 w 853065"/>
                  <a:gd name="connsiteY0" fmla="*/ 1129934 h 1137686"/>
                  <a:gd name="connsiteX1" fmla="*/ 426535 w 853065"/>
                  <a:gd name="connsiteY1" fmla="*/ 1039800 h 1137686"/>
                  <a:gd name="connsiteX2" fmla="*/ 426536 w 853065"/>
                  <a:gd name="connsiteY2" fmla="*/ 642401 h 1137686"/>
                  <a:gd name="connsiteX3" fmla="*/ 7 w 853065"/>
                  <a:gd name="connsiteY3" fmla="*/ 552267 h 1137686"/>
                  <a:gd name="connsiteX4" fmla="*/ 426536 w 853065"/>
                  <a:gd name="connsiteY4" fmla="*/ 462133 h 1137686"/>
                  <a:gd name="connsiteX5" fmla="*/ 426536 w 853065"/>
                  <a:gd name="connsiteY5" fmla="*/ 90134 h 1137686"/>
                  <a:gd name="connsiteX6" fmla="*/ 853065 w 853065"/>
                  <a:gd name="connsiteY6" fmla="*/ 0 h 1137686"/>
                  <a:gd name="connsiteX7" fmla="*/ 853064 w 853065"/>
                  <a:gd name="connsiteY7" fmla="*/ 1129934 h 1137686"/>
                  <a:gd name="connsiteX0" fmla="*/ 853064 w 853065"/>
                  <a:gd name="connsiteY0" fmla="*/ 1129934 h 1137686"/>
                  <a:gd name="connsiteX1" fmla="*/ 216985 w 853065"/>
                  <a:gd name="connsiteY1" fmla="*/ 1084250 h 1137686"/>
                  <a:gd name="connsiteX2" fmla="*/ 153486 w 853065"/>
                  <a:gd name="connsiteY2" fmla="*/ 642401 h 1137686"/>
                  <a:gd name="connsiteX3" fmla="*/ 7 w 853065"/>
                  <a:gd name="connsiteY3" fmla="*/ 552267 h 1137686"/>
                  <a:gd name="connsiteX4" fmla="*/ 159836 w 853065"/>
                  <a:gd name="connsiteY4" fmla="*/ 512933 h 1137686"/>
                  <a:gd name="connsiteX5" fmla="*/ 166186 w 853065"/>
                  <a:gd name="connsiteY5" fmla="*/ 58384 h 1137686"/>
                  <a:gd name="connsiteX6" fmla="*/ 853065 w 853065"/>
                  <a:gd name="connsiteY6" fmla="*/ 0 h 1137686"/>
                  <a:gd name="connsiteX0" fmla="*/ 853077 w 853078"/>
                  <a:gd name="connsiteY0" fmla="*/ 1129934 h 1139572"/>
                  <a:gd name="connsiteX1" fmla="*/ 426548 w 853078"/>
                  <a:gd name="connsiteY1" fmla="*/ 1039800 h 1139572"/>
                  <a:gd name="connsiteX2" fmla="*/ 426549 w 853078"/>
                  <a:gd name="connsiteY2" fmla="*/ 642401 h 1139572"/>
                  <a:gd name="connsiteX3" fmla="*/ 20 w 853078"/>
                  <a:gd name="connsiteY3" fmla="*/ 552267 h 1139572"/>
                  <a:gd name="connsiteX4" fmla="*/ 426549 w 853078"/>
                  <a:gd name="connsiteY4" fmla="*/ 462133 h 1139572"/>
                  <a:gd name="connsiteX5" fmla="*/ 426549 w 853078"/>
                  <a:gd name="connsiteY5" fmla="*/ 90134 h 1139572"/>
                  <a:gd name="connsiteX6" fmla="*/ 853078 w 853078"/>
                  <a:gd name="connsiteY6" fmla="*/ 0 h 1139572"/>
                  <a:gd name="connsiteX7" fmla="*/ 853077 w 853078"/>
                  <a:gd name="connsiteY7" fmla="*/ 1129934 h 1139572"/>
                  <a:gd name="connsiteX0" fmla="*/ 853077 w 853078"/>
                  <a:gd name="connsiteY0" fmla="*/ 1129934 h 1139572"/>
                  <a:gd name="connsiteX1" fmla="*/ 216998 w 853078"/>
                  <a:gd name="connsiteY1" fmla="*/ 1084250 h 1139572"/>
                  <a:gd name="connsiteX2" fmla="*/ 172549 w 853078"/>
                  <a:gd name="connsiteY2" fmla="*/ 610651 h 1139572"/>
                  <a:gd name="connsiteX3" fmla="*/ 20 w 853078"/>
                  <a:gd name="connsiteY3" fmla="*/ 552267 h 1139572"/>
                  <a:gd name="connsiteX4" fmla="*/ 159849 w 853078"/>
                  <a:gd name="connsiteY4" fmla="*/ 512933 h 1139572"/>
                  <a:gd name="connsiteX5" fmla="*/ 166199 w 853078"/>
                  <a:gd name="connsiteY5" fmla="*/ 58384 h 1139572"/>
                  <a:gd name="connsiteX6" fmla="*/ 853078 w 853078"/>
                  <a:gd name="connsiteY6" fmla="*/ 0 h 113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078" h="1139572" stroke="0" extrusionOk="0">
                    <a:moveTo>
                      <a:pt x="853077" y="1129934"/>
                    </a:moveTo>
                    <a:cubicBezTo>
                      <a:pt x="617512" y="1129934"/>
                      <a:pt x="426548" y="1089580"/>
                      <a:pt x="426548" y="1039800"/>
                    </a:cubicBezTo>
                    <a:cubicBezTo>
                      <a:pt x="426548" y="907334"/>
                      <a:pt x="426549" y="774867"/>
                      <a:pt x="426549" y="642401"/>
                    </a:cubicBezTo>
                    <a:cubicBezTo>
                      <a:pt x="426549" y="592621"/>
                      <a:pt x="235585" y="552267"/>
                      <a:pt x="20" y="552267"/>
                    </a:cubicBezTo>
                    <a:cubicBezTo>
                      <a:pt x="235585" y="552267"/>
                      <a:pt x="426549" y="511913"/>
                      <a:pt x="426549" y="462133"/>
                    </a:cubicBezTo>
                    <a:lnTo>
                      <a:pt x="426549" y="90134"/>
                    </a:lnTo>
                    <a:cubicBezTo>
                      <a:pt x="426549" y="40354"/>
                      <a:pt x="617513" y="0"/>
                      <a:pt x="853078" y="0"/>
                    </a:cubicBezTo>
                    <a:cubicBezTo>
                      <a:pt x="853078" y="376645"/>
                      <a:pt x="853077" y="753289"/>
                      <a:pt x="853077" y="1129934"/>
                    </a:cubicBezTo>
                    <a:close/>
                  </a:path>
                  <a:path w="853078" h="1139572" fill="none">
                    <a:moveTo>
                      <a:pt x="853077" y="1129934"/>
                    </a:moveTo>
                    <a:cubicBezTo>
                      <a:pt x="617512" y="1129934"/>
                      <a:pt x="330419" y="1170797"/>
                      <a:pt x="216998" y="1084250"/>
                    </a:cubicBezTo>
                    <a:cubicBezTo>
                      <a:pt x="103577" y="997703"/>
                      <a:pt x="208712" y="699315"/>
                      <a:pt x="172549" y="610651"/>
                    </a:cubicBezTo>
                    <a:cubicBezTo>
                      <a:pt x="136386" y="521987"/>
                      <a:pt x="2137" y="568553"/>
                      <a:pt x="20" y="552267"/>
                    </a:cubicBezTo>
                    <a:cubicBezTo>
                      <a:pt x="-2097" y="535981"/>
                      <a:pt x="159849" y="562713"/>
                      <a:pt x="159849" y="512933"/>
                    </a:cubicBezTo>
                    <a:cubicBezTo>
                      <a:pt x="161966" y="361417"/>
                      <a:pt x="164082" y="209900"/>
                      <a:pt x="166199" y="58384"/>
                    </a:cubicBezTo>
                    <a:cubicBezTo>
                      <a:pt x="166199" y="8604"/>
                      <a:pt x="617513" y="0"/>
                      <a:pt x="853078"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14" name="文字方塊 113">
                <a:extLst>
                  <a:ext uri="{FF2B5EF4-FFF2-40B4-BE49-F238E27FC236}">
                    <a16:creationId xmlns:a16="http://schemas.microsoft.com/office/drawing/2014/main" id="{0F112411-CAB1-D09C-F978-14D9AAF5BF23}"/>
                  </a:ext>
                </a:extLst>
              </p:cNvPr>
              <p:cNvSpPr txBox="1"/>
              <p:nvPr/>
            </p:nvSpPr>
            <p:spPr>
              <a:xfrm>
                <a:off x="-2895798" y="3921390"/>
                <a:ext cx="1358678" cy="200055"/>
              </a:xfrm>
              <a:prstGeom prst="rect">
                <a:avLst/>
              </a:prstGeom>
              <a:noFill/>
            </p:spPr>
            <p:txBody>
              <a:bodyPr wrap="square" rtlCol="0">
                <a:spAutoFit/>
              </a:bodyPr>
              <a:lstStyle/>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dirty="0">
                    <a:ln>
                      <a:noFill/>
                    </a:ln>
                    <a:solidFill>
                      <a:prstClr val="black"/>
                    </a:solidFill>
                    <a:effectLst/>
                    <a:uLnTx/>
                    <a:uFillTx/>
                    <a:latin typeface="Times New Roman"/>
                    <a:ea typeface="新細明體"/>
                    <a:cs typeface="+mn-cs"/>
                  </a:rPr>
                  <a:t>W-MSA</a:t>
                </a:r>
              </a:p>
            </p:txBody>
          </p:sp>
          <p:sp>
            <p:nvSpPr>
              <p:cNvPr id="115" name="文字方塊 114">
                <a:extLst>
                  <a:ext uri="{FF2B5EF4-FFF2-40B4-BE49-F238E27FC236}">
                    <a16:creationId xmlns:a16="http://schemas.microsoft.com/office/drawing/2014/main" id="{4CECDD88-60D6-30A4-B50F-0492121B64B8}"/>
                  </a:ext>
                </a:extLst>
              </p:cNvPr>
              <p:cNvSpPr txBox="1"/>
              <p:nvPr/>
            </p:nvSpPr>
            <p:spPr>
              <a:xfrm>
                <a:off x="-2896864" y="4582035"/>
                <a:ext cx="1103686" cy="200055"/>
              </a:xfrm>
              <a:prstGeom prst="rect">
                <a:avLst/>
              </a:prstGeom>
              <a:noFill/>
            </p:spPr>
            <p:txBody>
              <a:bodyPr wrap="square" rtlCol="0">
                <a:spAutoFit/>
              </a:bodyPr>
              <a:lstStyle/>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dirty="0">
                    <a:ln>
                      <a:noFill/>
                    </a:ln>
                    <a:solidFill>
                      <a:prstClr val="black"/>
                    </a:solidFill>
                    <a:effectLst/>
                    <a:uLnTx/>
                    <a:uFillTx/>
                    <a:latin typeface="Times New Roman"/>
                    <a:ea typeface="新細明體"/>
                    <a:cs typeface="+mn-cs"/>
                  </a:rPr>
                  <a:t>SW-MSA</a:t>
                </a:r>
              </a:p>
            </p:txBody>
          </p:sp>
          <p:sp>
            <p:nvSpPr>
              <p:cNvPr id="116" name="矩形 115">
                <a:extLst>
                  <a:ext uri="{FF2B5EF4-FFF2-40B4-BE49-F238E27FC236}">
                    <a16:creationId xmlns:a16="http://schemas.microsoft.com/office/drawing/2014/main" id="{22E74D9B-5ABD-FE31-4536-9C9AAE848823}"/>
                  </a:ext>
                </a:extLst>
              </p:cNvPr>
              <p:cNvSpPr/>
              <p:nvPr/>
            </p:nvSpPr>
            <p:spPr>
              <a:xfrm>
                <a:off x="-2880725" y="3907156"/>
                <a:ext cx="1920591" cy="1794902"/>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cxnSp>
            <p:nvCxnSpPr>
              <p:cNvPr id="118" name="直線單箭頭接點 117">
                <a:extLst>
                  <a:ext uri="{FF2B5EF4-FFF2-40B4-BE49-F238E27FC236}">
                    <a16:creationId xmlns:a16="http://schemas.microsoft.com/office/drawing/2014/main" id="{BC3AA46F-3027-196F-4544-AE62CA661F9E}"/>
                  </a:ext>
                </a:extLst>
              </p:cNvPr>
              <p:cNvCxnSpPr>
                <a:cxnSpLocks/>
                <a:endCxn id="134" idx="2"/>
              </p:cNvCxnSpPr>
              <p:nvPr/>
            </p:nvCxnSpPr>
            <p:spPr>
              <a:xfrm flipV="1">
                <a:off x="-2548717" y="5424856"/>
                <a:ext cx="0" cy="144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文字方塊 118">
                <a:extLst>
                  <a:ext uri="{FF2B5EF4-FFF2-40B4-BE49-F238E27FC236}">
                    <a16:creationId xmlns:a16="http://schemas.microsoft.com/office/drawing/2014/main" id="{A6B89874-9FD8-F142-0C77-EADC70F2D7B8}"/>
                  </a:ext>
                </a:extLst>
              </p:cNvPr>
              <p:cNvSpPr txBox="1"/>
              <p:nvPr/>
            </p:nvSpPr>
            <p:spPr>
              <a:xfrm>
                <a:off x="-2624475" y="5514663"/>
                <a:ext cx="778546"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Times New Roman"/>
                    <a:ea typeface="新細明體"/>
                    <a:cs typeface="+mn-cs"/>
                  </a:rPr>
                  <a:t>Shifted window</a:t>
                </a:r>
              </a:p>
            </p:txBody>
          </p:sp>
          <p:sp>
            <p:nvSpPr>
              <p:cNvPr id="120" name="矩形 119">
                <a:extLst>
                  <a:ext uri="{FF2B5EF4-FFF2-40B4-BE49-F238E27FC236}">
                    <a16:creationId xmlns:a16="http://schemas.microsoft.com/office/drawing/2014/main" id="{76E07538-3E84-2D3A-06BE-F9505C50E949}"/>
                  </a:ext>
                </a:extLst>
              </p:cNvPr>
              <p:cNvSpPr/>
              <p:nvPr/>
            </p:nvSpPr>
            <p:spPr>
              <a:xfrm>
                <a:off x="-1941591" y="5041288"/>
                <a:ext cx="950293" cy="63591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121" name="文字方塊 120">
                <a:extLst>
                  <a:ext uri="{FF2B5EF4-FFF2-40B4-BE49-F238E27FC236}">
                    <a16:creationId xmlns:a16="http://schemas.microsoft.com/office/drawing/2014/main" id="{5AE9B8EB-198B-3E28-DA94-C0960808F9B4}"/>
                  </a:ext>
                </a:extLst>
              </p:cNvPr>
              <p:cNvSpPr txBox="1"/>
              <p:nvPr/>
            </p:nvSpPr>
            <p:spPr>
              <a:xfrm>
                <a:off x="-1824999" y="4243907"/>
                <a:ext cx="77508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prstClr val="black"/>
                    </a:solidFill>
                    <a:effectLst/>
                    <a:uLnTx/>
                    <a:uFillTx/>
                    <a:latin typeface="Times New Roman"/>
                    <a:ea typeface="新細明體"/>
                    <a:cs typeface="+mn-cs"/>
                  </a:rPr>
                  <a:t>M=2x2 windows</a:t>
                </a:r>
                <a:endParaRPr kumimoji="0" lang="en-US" sz="6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24" name="矩形 123">
                <a:extLst>
                  <a:ext uri="{FF2B5EF4-FFF2-40B4-BE49-F238E27FC236}">
                    <a16:creationId xmlns:a16="http://schemas.microsoft.com/office/drawing/2014/main" id="{17C53DB2-85C8-BA24-D363-A423D1F240B8}"/>
                  </a:ext>
                </a:extLst>
              </p:cNvPr>
              <p:cNvSpPr/>
              <p:nvPr/>
            </p:nvSpPr>
            <p:spPr>
              <a:xfrm>
                <a:off x="-2435906" y="4792178"/>
                <a:ext cx="202628" cy="1923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65C8B7A5-9427-E616-DA9F-D5F0E1DB4C62}"/>
                      </a:ext>
                    </a:extLst>
                  </p:cNvPr>
                  <p:cNvSpPr txBox="1"/>
                  <p:nvPr/>
                </p:nvSpPr>
                <p:spPr>
                  <a:xfrm>
                    <a:off x="-2229497" y="4964708"/>
                    <a:ext cx="242296" cy="2665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num>
                          <m:den>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800" b="0" i="0" u="none" strike="noStrike" kern="1200" cap="none" spc="0" normalizeH="0" baseline="0" noProof="0" dirty="0">
                        <a:ln>
                          <a:noFill/>
                        </a:ln>
                        <a:solidFill>
                          <a:prstClr val="black"/>
                        </a:solidFill>
                        <a:effectLst/>
                        <a:uLnTx/>
                        <a:uFillTx/>
                        <a:latin typeface="Times New Roman"/>
                        <a:ea typeface="新細明體"/>
                        <a:cs typeface="+mn-cs"/>
                      </a:rPr>
                      <a:t> </a:t>
                    </a:r>
                    <a:endParaRPr kumimoji="0" lang="en-US" sz="16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112" name="文字方塊 111">
                    <a:extLst>
                      <a:ext uri="{FF2B5EF4-FFF2-40B4-BE49-F238E27FC236}">
                        <a16:creationId xmlns:a16="http://schemas.microsoft.com/office/drawing/2014/main" id="{637107A8-6C9F-37E8-107E-3638EF920898}"/>
                      </a:ext>
                    </a:extLst>
                  </p:cNvPr>
                  <p:cNvSpPr txBox="1">
                    <a:spLocks noRot="1" noChangeAspect="1" noMove="1" noResize="1" noEditPoints="1" noAdjustHandles="1" noChangeArrowheads="1" noChangeShapeType="1" noTextEdit="1"/>
                  </p:cNvSpPr>
                  <p:nvPr/>
                </p:nvSpPr>
                <p:spPr>
                  <a:xfrm>
                    <a:off x="-2229497" y="4964708"/>
                    <a:ext cx="242296" cy="26654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747B6EF1-A3E2-220C-F1A9-800FA07EFCC6}"/>
                      </a:ext>
                    </a:extLst>
                  </p:cNvPr>
                  <p:cNvSpPr txBox="1"/>
                  <p:nvPr/>
                </p:nvSpPr>
                <p:spPr>
                  <a:xfrm>
                    <a:off x="-2404418" y="4765615"/>
                    <a:ext cx="239480" cy="2665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num>
                          <m:den>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800" b="0" i="0" u="none" strike="noStrike" kern="1200" cap="none" spc="0" normalizeH="0" baseline="0" noProof="0" dirty="0">
                        <a:ln>
                          <a:noFill/>
                        </a:ln>
                        <a:solidFill>
                          <a:prstClr val="black"/>
                        </a:solidFill>
                        <a:effectLst/>
                        <a:uLnTx/>
                        <a:uFillTx/>
                        <a:latin typeface="Times New Roman"/>
                        <a:ea typeface="新細明體"/>
                        <a:cs typeface="+mn-cs"/>
                      </a:rPr>
                      <a:t> </a:t>
                    </a:r>
                    <a:endParaRPr kumimoji="0" lang="en-US" sz="16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113" name="文字方塊 112">
                    <a:extLst>
                      <a:ext uri="{FF2B5EF4-FFF2-40B4-BE49-F238E27FC236}">
                        <a16:creationId xmlns:a16="http://schemas.microsoft.com/office/drawing/2014/main" id="{C871E2DD-F5D8-A8EA-FE13-70A68B87089A}"/>
                      </a:ext>
                    </a:extLst>
                  </p:cNvPr>
                  <p:cNvSpPr txBox="1">
                    <a:spLocks noRot="1" noChangeAspect="1" noMove="1" noResize="1" noEditPoints="1" noAdjustHandles="1" noChangeArrowheads="1" noChangeShapeType="1" noTextEdit="1"/>
                  </p:cNvSpPr>
                  <p:nvPr/>
                </p:nvSpPr>
                <p:spPr>
                  <a:xfrm>
                    <a:off x="-2404418" y="4765615"/>
                    <a:ext cx="239480" cy="266548"/>
                  </a:xfrm>
                  <a:prstGeom prst="rect">
                    <a:avLst/>
                  </a:prstGeom>
                  <a:blipFill>
                    <a:blip r:embed="rId10"/>
                    <a:stretch>
                      <a:fillRect/>
                    </a:stretch>
                  </a:blipFill>
                </p:spPr>
                <p:txBody>
                  <a:bodyPr/>
                  <a:lstStyle/>
                  <a:p>
                    <a:r>
                      <a:rPr lang="zh-TW" altLang="en-US">
                        <a:noFill/>
                      </a:rPr>
                      <a:t> </a:t>
                    </a:r>
                  </a:p>
                </p:txBody>
              </p:sp>
            </mc:Fallback>
          </mc:AlternateContent>
        </p:grpSp>
        <p:sp>
          <p:nvSpPr>
            <p:cNvPr id="132" name="矩形 131">
              <a:extLst>
                <a:ext uri="{FF2B5EF4-FFF2-40B4-BE49-F238E27FC236}">
                  <a16:creationId xmlns:a16="http://schemas.microsoft.com/office/drawing/2014/main" id="{8045FF1B-D32E-BB09-64FA-C1EE57F63DF0}"/>
                </a:ext>
              </a:extLst>
            </p:cNvPr>
            <p:cNvSpPr/>
            <p:nvPr/>
          </p:nvSpPr>
          <p:spPr>
            <a:xfrm>
              <a:off x="3279576" y="5796263"/>
              <a:ext cx="202628" cy="1923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133" name="矩形 132">
              <a:extLst>
                <a:ext uri="{FF2B5EF4-FFF2-40B4-BE49-F238E27FC236}">
                  <a16:creationId xmlns:a16="http://schemas.microsoft.com/office/drawing/2014/main" id="{A3E57C94-8FA8-592B-8437-9EE0E44445BC}"/>
                </a:ext>
              </a:extLst>
            </p:cNvPr>
            <p:cNvSpPr/>
            <p:nvPr/>
          </p:nvSpPr>
          <p:spPr>
            <a:xfrm>
              <a:off x="3281428" y="6008038"/>
              <a:ext cx="202628" cy="2034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134" name="矩形 133">
              <a:extLst>
                <a:ext uri="{FF2B5EF4-FFF2-40B4-BE49-F238E27FC236}">
                  <a16:creationId xmlns:a16="http://schemas.microsoft.com/office/drawing/2014/main" id="{02D96AC4-26EC-BB56-9003-26E468F5418E}"/>
                </a:ext>
              </a:extLst>
            </p:cNvPr>
            <p:cNvSpPr/>
            <p:nvPr/>
          </p:nvSpPr>
          <p:spPr>
            <a:xfrm>
              <a:off x="3280392" y="6225535"/>
              <a:ext cx="202628" cy="2034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135" name="矩形 134">
              <a:extLst>
                <a:ext uri="{FF2B5EF4-FFF2-40B4-BE49-F238E27FC236}">
                  <a16:creationId xmlns:a16="http://schemas.microsoft.com/office/drawing/2014/main" id="{9E9F46BD-0C94-B335-E85F-E6E1760040CD}"/>
                </a:ext>
              </a:extLst>
            </p:cNvPr>
            <p:cNvSpPr/>
            <p:nvPr/>
          </p:nvSpPr>
          <p:spPr>
            <a:xfrm>
              <a:off x="3502169" y="6225535"/>
              <a:ext cx="202628" cy="2034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136" name="矩形 135">
              <a:extLst>
                <a:ext uri="{FF2B5EF4-FFF2-40B4-BE49-F238E27FC236}">
                  <a16:creationId xmlns:a16="http://schemas.microsoft.com/office/drawing/2014/main" id="{7860DC9B-3EA6-4A4A-84A0-98ACB84D78FB}"/>
                </a:ext>
              </a:extLst>
            </p:cNvPr>
            <p:cNvSpPr/>
            <p:nvPr/>
          </p:nvSpPr>
          <p:spPr>
            <a:xfrm>
              <a:off x="3705458" y="6225535"/>
              <a:ext cx="202628" cy="2034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137" name="矩形 136">
              <a:extLst>
                <a:ext uri="{FF2B5EF4-FFF2-40B4-BE49-F238E27FC236}">
                  <a16:creationId xmlns:a16="http://schemas.microsoft.com/office/drawing/2014/main" id="{C2076A7A-1972-C8F1-E05C-17C6DE9C2FB9}"/>
                </a:ext>
              </a:extLst>
            </p:cNvPr>
            <p:cNvSpPr/>
            <p:nvPr/>
          </p:nvSpPr>
          <p:spPr>
            <a:xfrm>
              <a:off x="3490280" y="6003955"/>
              <a:ext cx="202628" cy="2034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138" name="矩形 137">
              <a:extLst>
                <a:ext uri="{FF2B5EF4-FFF2-40B4-BE49-F238E27FC236}">
                  <a16:creationId xmlns:a16="http://schemas.microsoft.com/office/drawing/2014/main" id="{BF9CCF86-649F-0332-44F5-0F6B17420890}"/>
                </a:ext>
              </a:extLst>
            </p:cNvPr>
            <p:cNvSpPr/>
            <p:nvPr/>
          </p:nvSpPr>
          <p:spPr>
            <a:xfrm>
              <a:off x="3705458" y="6003705"/>
              <a:ext cx="202628" cy="2034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139" name="矩形 138">
              <a:extLst>
                <a:ext uri="{FF2B5EF4-FFF2-40B4-BE49-F238E27FC236}">
                  <a16:creationId xmlns:a16="http://schemas.microsoft.com/office/drawing/2014/main" id="{EAB16361-109F-FF33-F182-BFE56332DB99}"/>
                </a:ext>
              </a:extLst>
            </p:cNvPr>
            <p:cNvSpPr/>
            <p:nvPr/>
          </p:nvSpPr>
          <p:spPr>
            <a:xfrm>
              <a:off x="3696205" y="5797564"/>
              <a:ext cx="209367" cy="1885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grpSp>
      <p:sp>
        <p:nvSpPr>
          <p:cNvPr id="104" name="文字方塊 103">
            <a:extLst>
              <a:ext uri="{FF2B5EF4-FFF2-40B4-BE49-F238E27FC236}">
                <a16:creationId xmlns:a16="http://schemas.microsoft.com/office/drawing/2014/main" id="{7D96B9FE-1CAA-9F2B-7CEE-AA706DAD489C}"/>
              </a:ext>
            </a:extLst>
          </p:cNvPr>
          <p:cNvSpPr txBox="1"/>
          <p:nvPr/>
        </p:nvSpPr>
        <p:spPr>
          <a:xfrm>
            <a:off x="-4301" y="4207373"/>
            <a:ext cx="786103"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a:t>
            </a:r>
          </a:p>
        </p:txBody>
      </p:sp>
      <p:pic>
        <p:nvPicPr>
          <p:cNvPr id="153" name="圖片 152">
            <a:extLst>
              <a:ext uri="{FF2B5EF4-FFF2-40B4-BE49-F238E27FC236}">
                <a16:creationId xmlns:a16="http://schemas.microsoft.com/office/drawing/2014/main" id="{FE553164-BAA6-269C-6C3A-6884B0CB0DFF}"/>
              </a:ext>
            </a:extLst>
          </p:cNvPr>
          <p:cNvPicPr>
            <a:picLocks noChangeAspect="1"/>
          </p:cNvPicPr>
          <p:nvPr/>
        </p:nvPicPr>
        <p:blipFill>
          <a:blip r:embed="rId11"/>
          <a:stretch>
            <a:fillRect/>
          </a:stretch>
        </p:blipFill>
        <p:spPr>
          <a:xfrm>
            <a:off x="5185541" y="5683672"/>
            <a:ext cx="2014098" cy="1018512"/>
          </a:xfrm>
          <a:prstGeom prst="rect">
            <a:avLst/>
          </a:prstGeom>
        </p:spPr>
      </p:pic>
      <p:sp>
        <p:nvSpPr>
          <p:cNvPr id="141" name="矩形 140">
            <a:extLst>
              <a:ext uri="{FF2B5EF4-FFF2-40B4-BE49-F238E27FC236}">
                <a16:creationId xmlns:a16="http://schemas.microsoft.com/office/drawing/2014/main" id="{6C6D9843-0C26-B915-5AE5-CC87D9F8355A}"/>
              </a:ext>
            </a:extLst>
          </p:cNvPr>
          <p:cNvSpPr/>
          <p:nvPr/>
        </p:nvSpPr>
        <p:spPr>
          <a:xfrm>
            <a:off x="248434" y="5296943"/>
            <a:ext cx="2598834" cy="1335404"/>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142" name="文字方塊 141">
            <a:extLst>
              <a:ext uri="{FF2B5EF4-FFF2-40B4-BE49-F238E27FC236}">
                <a16:creationId xmlns:a16="http://schemas.microsoft.com/office/drawing/2014/main" id="{097904E9-BB5C-AD3C-EBF8-5EFF603BB6C0}"/>
              </a:ext>
            </a:extLst>
          </p:cNvPr>
          <p:cNvSpPr txBox="1"/>
          <p:nvPr/>
        </p:nvSpPr>
        <p:spPr>
          <a:xfrm>
            <a:off x="235084" y="5282442"/>
            <a:ext cx="1510239" cy="200055"/>
          </a:xfrm>
          <a:prstGeom prst="rect">
            <a:avLst/>
          </a:prstGeom>
          <a:noFill/>
        </p:spPr>
        <p:txBody>
          <a:bodyPr wrap="square" rtlCol="0">
            <a:spAutoFit/>
          </a:bodyPr>
          <a:lstStyle/>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700" b="0" i="0" u="none" strike="noStrike" kern="1200" cap="none" spc="0" normalizeH="0" baseline="0" noProof="0" dirty="0">
                <a:ln>
                  <a:noFill/>
                </a:ln>
                <a:solidFill>
                  <a:prstClr val="black"/>
                </a:solidFill>
                <a:effectLst/>
                <a:uLnTx/>
                <a:uFillTx/>
                <a:latin typeface="Times New Roman"/>
                <a:ea typeface="新細明體"/>
                <a:cs typeface="+mn-cs"/>
              </a:rPr>
              <a:t>Channel Attention Block (CAB)</a:t>
            </a:r>
            <a:endParaRPr kumimoji="0" lang="en-US" sz="700" b="0" i="0" u="none" strike="noStrike" kern="1200" cap="none" spc="0" normalizeH="0" baseline="0" noProof="0" dirty="0">
              <a:ln>
                <a:noFill/>
              </a:ln>
              <a:solidFill>
                <a:prstClr val="black"/>
              </a:solidFill>
              <a:effectLst/>
              <a:uLnTx/>
              <a:uFillTx/>
              <a:latin typeface="Times New Roman"/>
              <a:ea typeface="新細明體"/>
              <a:cs typeface="+mn-cs"/>
            </a:endParaRPr>
          </a:p>
        </p:txBody>
      </p:sp>
      <p:pic>
        <p:nvPicPr>
          <p:cNvPr id="149" name="圖片 148">
            <a:extLst>
              <a:ext uri="{FF2B5EF4-FFF2-40B4-BE49-F238E27FC236}">
                <a16:creationId xmlns:a16="http://schemas.microsoft.com/office/drawing/2014/main" id="{185416A5-2B9A-DA67-9364-2754092E4AAB}"/>
              </a:ext>
            </a:extLst>
          </p:cNvPr>
          <p:cNvPicPr>
            <a:picLocks noChangeAspect="1"/>
          </p:cNvPicPr>
          <p:nvPr/>
        </p:nvPicPr>
        <p:blipFill rotWithShape="1">
          <a:blip r:embed="rId3"/>
          <a:srcRect l="2351" t="62864" r="61475" b="2071"/>
          <a:stretch/>
        </p:blipFill>
        <p:spPr>
          <a:xfrm>
            <a:off x="4992041" y="4547849"/>
            <a:ext cx="2586753" cy="1176261"/>
          </a:xfrm>
          <a:prstGeom prst="rect">
            <a:avLst/>
          </a:prstGeom>
        </p:spPr>
      </p:pic>
      <p:sp>
        <p:nvSpPr>
          <p:cNvPr id="151" name="文字方塊 150">
            <a:extLst>
              <a:ext uri="{FF2B5EF4-FFF2-40B4-BE49-F238E27FC236}">
                <a16:creationId xmlns:a16="http://schemas.microsoft.com/office/drawing/2014/main" id="{42E8FC91-9E40-89E6-4EE1-44CC7D1FA257}"/>
              </a:ext>
            </a:extLst>
          </p:cNvPr>
          <p:cNvSpPr txBox="1"/>
          <p:nvPr/>
        </p:nvSpPr>
        <p:spPr>
          <a:xfrm>
            <a:off x="7407811" y="4668481"/>
            <a:ext cx="1482083" cy="5078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Attention head number: 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M=2x2 windows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Window size: 4x4 patches</a:t>
            </a:r>
            <a:endParaRPr kumimoji="0" lang="zh-TW" altLang="en-US"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2" name="文字方塊 151">
            <a:extLst>
              <a:ext uri="{FF2B5EF4-FFF2-40B4-BE49-F238E27FC236}">
                <a16:creationId xmlns:a16="http://schemas.microsoft.com/office/drawing/2014/main" id="{4630ACBE-53DB-4066-73CE-7D4E19D4BBDB}"/>
              </a:ext>
            </a:extLst>
          </p:cNvPr>
          <p:cNvSpPr txBox="1"/>
          <p:nvPr/>
        </p:nvSpPr>
        <p:spPr>
          <a:xfrm>
            <a:off x="4950217" y="4477905"/>
            <a:ext cx="2769865" cy="369332"/>
          </a:xfrm>
          <a:prstGeom prst="rect">
            <a:avLst/>
          </a:prstGeom>
          <a:noFill/>
        </p:spPr>
        <p:txBody>
          <a:bodyPr wrap="square">
            <a:spAutoFit/>
          </a:bodyPr>
          <a:lstStyle/>
          <a:p>
            <a:pPr marL="92075" marR="0" lvl="0" indent="-920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Overlapping Cross-Attention Block (OCAB)</a:t>
            </a:r>
          </a:p>
          <a:p>
            <a:pPr marL="9048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Using OCA and MLP</a:t>
            </a:r>
            <a:endParaRPr kumimoji="0" lang="zh-TW" altLang="en-US" sz="9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54" name="文字方塊 153">
            <a:extLst>
              <a:ext uri="{FF2B5EF4-FFF2-40B4-BE49-F238E27FC236}">
                <a16:creationId xmlns:a16="http://schemas.microsoft.com/office/drawing/2014/main" id="{632D3DAE-2691-2813-5EA9-96BEA309F64C}"/>
              </a:ext>
            </a:extLst>
          </p:cNvPr>
          <p:cNvSpPr txBox="1"/>
          <p:nvPr/>
        </p:nvSpPr>
        <p:spPr>
          <a:xfrm>
            <a:off x="5044260" y="3896677"/>
            <a:ext cx="1593889" cy="369332"/>
          </a:xfrm>
          <a:prstGeom prst="rect">
            <a:avLst/>
          </a:prstGeom>
          <a:noFill/>
        </p:spPr>
        <p:txBody>
          <a:bodyPr wrap="square">
            <a:spAutoFit/>
          </a:bodyPr>
          <a:lstStyle/>
          <a:p>
            <a:pPr marL="182563" marR="0" lvl="0" indent="-182563"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Downsampling </a:t>
            </a:r>
            <a:r>
              <a:rPr kumimoji="0" lang="en-US" altLang="zh-TW" sz="9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Using Patches merging</a:t>
            </a:r>
          </a:p>
        </p:txBody>
      </p:sp>
      <p:cxnSp>
        <p:nvCxnSpPr>
          <p:cNvPr id="155" name="直線單箭頭接點 94">
            <a:extLst>
              <a:ext uri="{FF2B5EF4-FFF2-40B4-BE49-F238E27FC236}">
                <a16:creationId xmlns:a16="http://schemas.microsoft.com/office/drawing/2014/main" id="{089C1726-3BD8-53BA-1E73-8E95485D8A13}"/>
              </a:ext>
            </a:extLst>
          </p:cNvPr>
          <p:cNvCxnSpPr>
            <a:cxnSpLocks/>
          </p:cNvCxnSpPr>
          <p:nvPr/>
        </p:nvCxnSpPr>
        <p:spPr>
          <a:xfrm rot="16200000" flipH="1">
            <a:off x="4590959" y="3246938"/>
            <a:ext cx="744874" cy="429773"/>
          </a:xfrm>
          <a:prstGeom prst="bentConnector3">
            <a:avLst>
              <a:gd name="adj1" fmla="val 73017"/>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94">
            <a:extLst>
              <a:ext uri="{FF2B5EF4-FFF2-40B4-BE49-F238E27FC236}">
                <a16:creationId xmlns:a16="http://schemas.microsoft.com/office/drawing/2014/main" id="{62D28391-9C38-2520-CA84-100BA3B2AD73}"/>
              </a:ext>
            </a:extLst>
          </p:cNvPr>
          <p:cNvCxnSpPr>
            <a:cxnSpLocks/>
          </p:cNvCxnSpPr>
          <p:nvPr/>
        </p:nvCxnSpPr>
        <p:spPr>
          <a:xfrm rot="16200000" flipV="1">
            <a:off x="4747656" y="3110951"/>
            <a:ext cx="752972" cy="693645"/>
          </a:xfrm>
          <a:prstGeom prst="bentConnector3">
            <a:avLst>
              <a:gd name="adj1" fmla="val 35663"/>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4" name="矩形 173">
            <a:extLst>
              <a:ext uri="{FF2B5EF4-FFF2-40B4-BE49-F238E27FC236}">
                <a16:creationId xmlns:a16="http://schemas.microsoft.com/office/drawing/2014/main" id="{5724E23A-0D1F-D8E8-E66E-BA5FB209AC66}"/>
              </a:ext>
            </a:extLst>
          </p:cNvPr>
          <p:cNvSpPr/>
          <p:nvPr/>
        </p:nvSpPr>
        <p:spPr>
          <a:xfrm>
            <a:off x="5075705" y="3887503"/>
            <a:ext cx="1579433" cy="388175"/>
          </a:xfrm>
          <a:prstGeom prst="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5" name="矩形 174">
            <a:extLst>
              <a:ext uri="{FF2B5EF4-FFF2-40B4-BE49-F238E27FC236}">
                <a16:creationId xmlns:a16="http://schemas.microsoft.com/office/drawing/2014/main" id="{63AC1AD7-D292-5D0F-9BF9-59575AA1FED9}"/>
              </a:ext>
            </a:extLst>
          </p:cNvPr>
          <p:cNvSpPr/>
          <p:nvPr/>
        </p:nvSpPr>
        <p:spPr>
          <a:xfrm>
            <a:off x="6752224" y="3888543"/>
            <a:ext cx="1890270" cy="388175"/>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7" name="文字方塊 176">
            <a:extLst>
              <a:ext uri="{FF2B5EF4-FFF2-40B4-BE49-F238E27FC236}">
                <a16:creationId xmlns:a16="http://schemas.microsoft.com/office/drawing/2014/main" id="{ADF9B6A2-6A55-E528-7B4D-C485BCC882D5}"/>
              </a:ext>
            </a:extLst>
          </p:cNvPr>
          <p:cNvSpPr txBox="1"/>
          <p:nvPr/>
        </p:nvSpPr>
        <p:spPr>
          <a:xfrm>
            <a:off x="6735795" y="3896677"/>
            <a:ext cx="1923128" cy="461665"/>
          </a:xfrm>
          <a:prstGeom prst="rect">
            <a:avLst/>
          </a:prstGeom>
          <a:noFill/>
        </p:spPr>
        <p:txBody>
          <a:bodyPr wrap="square">
            <a:spAutoFit/>
          </a:bodyPr>
          <a:lstStyle/>
          <a:p>
            <a:pPr marL="182563" marR="0" lvl="0" indent="-182563"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 </a:t>
            </a:r>
            <a:r>
              <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Merge non-overlapping patches into </a:t>
            </a: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image Using Patch Unembedding 1D</a:t>
            </a: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2D</a:t>
            </a:r>
            <a:endParaRPr kumimoji="0" lang="zh-TW" altLang="en-US" sz="8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8" name="圖片 7">
            <a:extLst>
              <a:ext uri="{FF2B5EF4-FFF2-40B4-BE49-F238E27FC236}">
                <a16:creationId xmlns:a16="http://schemas.microsoft.com/office/drawing/2014/main" id="{C8CBB8D2-36C2-B2E8-7BB6-D39E00FC5F1C}"/>
              </a:ext>
            </a:extLst>
          </p:cNvPr>
          <p:cNvPicPr>
            <a:picLocks noChangeAspect="1"/>
          </p:cNvPicPr>
          <p:nvPr/>
        </p:nvPicPr>
        <p:blipFill rotWithShape="1">
          <a:blip r:embed="rId3"/>
          <a:srcRect l="70759" t="66767" r="2174" b="2499"/>
          <a:stretch/>
        </p:blipFill>
        <p:spPr>
          <a:xfrm>
            <a:off x="7155805" y="5744699"/>
            <a:ext cx="1896302" cy="1010074"/>
          </a:xfrm>
          <a:prstGeom prst="rect">
            <a:avLst/>
          </a:prstGeom>
        </p:spPr>
      </p:pic>
      <p:sp>
        <p:nvSpPr>
          <p:cNvPr id="150" name="矩形 149">
            <a:extLst>
              <a:ext uri="{FF2B5EF4-FFF2-40B4-BE49-F238E27FC236}">
                <a16:creationId xmlns:a16="http://schemas.microsoft.com/office/drawing/2014/main" id="{8CAF7658-AE1F-695B-AA16-A73E451D03F5}"/>
              </a:ext>
            </a:extLst>
          </p:cNvPr>
          <p:cNvSpPr/>
          <p:nvPr/>
        </p:nvSpPr>
        <p:spPr>
          <a:xfrm>
            <a:off x="4965383" y="4489405"/>
            <a:ext cx="4050171" cy="2223451"/>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0" name="手繪多邊形: 圖案 79">
            <a:extLst>
              <a:ext uri="{FF2B5EF4-FFF2-40B4-BE49-F238E27FC236}">
                <a16:creationId xmlns:a16="http://schemas.microsoft.com/office/drawing/2014/main" id="{F6F59FE7-C948-7079-7CD2-9752FD23C352}"/>
              </a:ext>
            </a:extLst>
          </p:cNvPr>
          <p:cNvSpPr/>
          <p:nvPr/>
        </p:nvSpPr>
        <p:spPr>
          <a:xfrm>
            <a:off x="31336" y="2397476"/>
            <a:ext cx="9011688" cy="4418324"/>
          </a:xfrm>
          <a:custGeom>
            <a:avLst/>
            <a:gdLst>
              <a:gd name="connsiteX0" fmla="*/ 2407560 w 9011688"/>
              <a:gd name="connsiteY0" fmla="*/ 0 h 4418324"/>
              <a:gd name="connsiteX1" fmla="*/ 5608752 w 9011688"/>
              <a:gd name="connsiteY1" fmla="*/ 0 h 4418324"/>
              <a:gd name="connsiteX2" fmla="*/ 5608752 w 9011688"/>
              <a:gd name="connsiteY2" fmla="*/ 1347034 h 4418324"/>
              <a:gd name="connsiteX3" fmla="*/ 9011688 w 9011688"/>
              <a:gd name="connsiteY3" fmla="*/ 1347034 h 4418324"/>
              <a:gd name="connsiteX4" fmla="*/ 9011688 w 9011688"/>
              <a:gd name="connsiteY4" fmla="*/ 4418324 h 4418324"/>
              <a:gd name="connsiteX5" fmla="*/ 0 w 9011688"/>
              <a:gd name="connsiteY5" fmla="*/ 4418324 h 4418324"/>
              <a:gd name="connsiteX6" fmla="*/ 0 w 9011688"/>
              <a:gd name="connsiteY6" fmla="*/ 1347034 h 4418324"/>
              <a:gd name="connsiteX7" fmla="*/ 2407560 w 9011688"/>
              <a:gd name="connsiteY7" fmla="*/ 1347034 h 441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11688" h="4418324">
                <a:moveTo>
                  <a:pt x="2407560" y="0"/>
                </a:moveTo>
                <a:lnTo>
                  <a:pt x="5608752" y="0"/>
                </a:lnTo>
                <a:lnTo>
                  <a:pt x="5608752" y="1347034"/>
                </a:lnTo>
                <a:lnTo>
                  <a:pt x="9011688" y="1347034"/>
                </a:lnTo>
                <a:lnTo>
                  <a:pt x="9011688" y="4418324"/>
                </a:lnTo>
                <a:lnTo>
                  <a:pt x="0" y="4418324"/>
                </a:lnTo>
                <a:lnTo>
                  <a:pt x="0" y="1347034"/>
                </a:lnTo>
                <a:lnTo>
                  <a:pt x="2407560" y="1347034"/>
                </a:lnTo>
                <a:close/>
              </a:path>
            </a:pathLst>
          </a:cu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105D9F8E-7D82-08A5-DBF8-1E8EF1736B4B}"/>
              </a:ext>
            </a:extLst>
          </p:cNvPr>
          <p:cNvSpPr txBox="1"/>
          <p:nvPr/>
        </p:nvSpPr>
        <p:spPr>
          <a:xfrm>
            <a:off x="3203227" y="6638231"/>
            <a:ext cx="4312229"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Figure 4. The overall architecture of HAT and the structure of RHAG and HAB.</a:t>
            </a:r>
            <a:endParaRPr kumimoji="0" lang="zh-TW"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3" name="矩形 192">
            <a:extLst>
              <a:ext uri="{FF2B5EF4-FFF2-40B4-BE49-F238E27FC236}">
                <a16:creationId xmlns:a16="http://schemas.microsoft.com/office/drawing/2014/main" id="{0FCFE988-56FC-3DD3-D93A-F10EDA1AA46E}"/>
              </a:ext>
            </a:extLst>
          </p:cNvPr>
          <p:cNvSpPr/>
          <p:nvPr/>
        </p:nvSpPr>
        <p:spPr>
          <a:xfrm>
            <a:off x="4992041" y="3834259"/>
            <a:ext cx="3748099" cy="532865"/>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95" name="直線單箭頭接點 194">
            <a:extLst>
              <a:ext uri="{FF2B5EF4-FFF2-40B4-BE49-F238E27FC236}">
                <a16:creationId xmlns:a16="http://schemas.microsoft.com/office/drawing/2014/main" id="{42746F4F-2F4E-1055-E742-68F4AC5D0F1E}"/>
              </a:ext>
            </a:extLst>
          </p:cNvPr>
          <p:cNvCxnSpPr>
            <a:cxnSpLocks/>
          </p:cNvCxnSpPr>
          <p:nvPr/>
        </p:nvCxnSpPr>
        <p:spPr>
          <a:xfrm>
            <a:off x="2577931" y="1846568"/>
            <a:ext cx="0" cy="53681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直線單箭頭接點 197">
            <a:extLst>
              <a:ext uri="{FF2B5EF4-FFF2-40B4-BE49-F238E27FC236}">
                <a16:creationId xmlns:a16="http://schemas.microsoft.com/office/drawing/2014/main" id="{16F2FF7B-EC8C-522A-6A20-7013A9EFB06B}"/>
              </a:ext>
            </a:extLst>
          </p:cNvPr>
          <p:cNvCxnSpPr>
            <a:cxnSpLocks/>
          </p:cNvCxnSpPr>
          <p:nvPr/>
        </p:nvCxnSpPr>
        <p:spPr>
          <a:xfrm flipH="1">
            <a:off x="2841834" y="3304652"/>
            <a:ext cx="15245" cy="44219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a:extLst>
              <a:ext uri="{FF2B5EF4-FFF2-40B4-BE49-F238E27FC236}">
                <a16:creationId xmlns:a16="http://schemas.microsoft.com/office/drawing/2014/main" id="{4A122FA9-6074-16F7-B2E3-45CB4560D676}"/>
              </a:ext>
            </a:extLst>
          </p:cNvPr>
          <p:cNvCxnSpPr>
            <a:cxnSpLocks/>
          </p:cNvCxnSpPr>
          <p:nvPr/>
        </p:nvCxnSpPr>
        <p:spPr>
          <a:xfrm>
            <a:off x="4625044" y="3319706"/>
            <a:ext cx="337651" cy="114886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65FC391D-3EA4-81D2-2DEA-2A3833339900}"/>
              </a:ext>
            </a:extLst>
          </p:cNvPr>
          <p:cNvSpPr txBox="1"/>
          <p:nvPr/>
        </p:nvSpPr>
        <p:spPr>
          <a:xfrm>
            <a:off x="2246223" y="3052225"/>
            <a:ext cx="655881" cy="18466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a:t>
            </a:r>
          </a:p>
        </p:txBody>
      </p:sp>
      <p:sp>
        <p:nvSpPr>
          <p:cNvPr id="16" name="文字方塊 15">
            <a:extLst>
              <a:ext uri="{FF2B5EF4-FFF2-40B4-BE49-F238E27FC236}">
                <a16:creationId xmlns:a16="http://schemas.microsoft.com/office/drawing/2014/main" id="{4CA4018D-5E8D-EF4E-6932-C2A4C1480BD1}"/>
              </a:ext>
            </a:extLst>
          </p:cNvPr>
          <p:cNvSpPr txBox="1"/>
          <p:nvPr/>
        </p:nvSpPr>
        <p:spPr>
          <a:xfrm>
            <a:off x="4546704" y="2833688"/>
            <a:ext cx="714879"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 (3x3x192C)x96</a:t>
            </a:r>
            <a:endParaRPr kumimoji="0" lang="zh-TW" altLang="en-US" sz="6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1" name="文字方塊 20">
            <a:extLst>
              <a:ext uri="{FF2B5EF4-FFF2-40B4-BE49-F238E27FC236}">
                <a16:creationId xmlns:a16="http://schemas.microsoft.com/office/drawing/2014/main" id="{16D50EB7-D4F2-A364-04C8-F453807FCD6E}"/>
              </a:ext>
            </a:extLst>
          </p:cNvPr>
          <p:cNvSpPr txBox="1"/>
          <p:nvPr/>
        </p:nvSpPr>
        <p:spPr>
          <a:xfrm>
            <a:off x="5003932" y="3089199"/>
            <a:ext cx="593284" cy="1692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5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a:t>
            </a:r>
          </a:p>
        </p:txBody>
      </p:sp>
      <p:sp>
        <p:nvSpPr>
          <p:cNvPr id="23" name="文字方塊 22">
            <a:extLst>
              <a:ext uri="{FF2B5EF4-FFF2-40B4-BE49-F238E27FC236}">
                <a16:creationId xmlns:a16="http://schemas.microsoft.com/office/drawing/2014/main" id="{096E1F48-BD81-94D2-3858-6E0773C79A73}"/>
              </a:ext>
            </a:extLst>
          </p:cNvPr>
          <p:cNvSpPr txBox="1"/>
          <p:nvPr/>
        </p:nvSpPr>
        <p:spPr>
          <a:xfrm>
            <a:off x="5207846" y="2924032"/>
            <a:ext cx="638814" cy="1692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5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(64x64)x(2x96C)</a:t>
            </a:r>
          </a:p>
        </p:txBody>
      </p:sp>
      <p:cxnSp>
        <p:nvCxnSpPr>
          <p:cNvPr id="27" name="直線單箭頭接點 94">
            <a:extLst>
              <a:ext uri="{FF2B5EF4-FFF2-40B4-BE49-F238E27FC236}">
                <a16:creationId xmlns:a16="http://schemas.microsoft.com/office/drawing/2014/main" id="{6E07438C-9D51-1619-E681-3096ACE7D665}"/>
              </a:ext>
            </a:extLst>
          </p:cNvPr>
          <p:cNvCxnSpPr>
            <a:cxnSpLocks/>
          </p:cNvCxnSpPr>
          <p:nvPr/>
        </p:nvCxnSpPr>
        <p:spPr>
          <a:xfrm flipV="1">
            <a:off x="5063664" y="3081287"/>
            <a:ext cx="0" cy="134105"/>
          </a:xfrm>
          <a:prstGeom prst="straightConnector1">
            <a:avLst/>
          </a:prstGeom>
          <a:ln w="95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295C3454-5018-B591-7B0E-F0A0EEAF2D7C}"/>
              </a:ext>
            </a:extLst>
          </p:cNvPr>
          <p:cNvSpPr txBox="1"/>
          <p:nvPr/>
        </p:nvSpPr>
        <p:spPr>
          <a:xfrm>
            <a:off x="6343649" y="1559352"/>
            <a:ext cx="679601"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2D 64x64x192C</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38EC0616-54E0-7C1E-70DB-6F46B91FBA1A}"/>
              </a:ext>
            </a:extLst>
          </p:cNvPr>
          <p:cNvSpPr txBox="1"/>
          <p:nvPr/>
        </p:nvSpPr>
        <p:spPr>
          <a:xfrm>
            <a:off x="5736172" y="1759614"/>
            <a:ext cx="830760"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Hconv (3x3x</a:t>
            </a:r>
            <a:r>
              <a:rPr kumimoji="0" lang="en-US" altLang="zh-TW" sz="700" b="0" i="0" u="none" strike="sng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6144C</a:t>
            </a: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)x96</a:t>
            </a:r>
            <a:endParaRPr kumimoji="0" lang="zh-TW" altLang="en-US" sz="700" b="0" i="1"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 name="文字方塊 32">
            <a:extLst>
              <a:ext uri="{FF2B5EF4-FFF2-40B4-BE49-F238E27FC236}">
                <a16:creationId xmlns:a16="http://schemas.microsoft.com/office/drawing/2014/main" id="{F2D6EE0C-F2AC-414D-A57C-F26293797FDD}"/>
              </a:ext>
            </a:extLst>
          </p:cNvPr>
          <p:cNvSpPr txBox="1"/>
          <p:nvPr/>
        </p:nvSpPr>
        <p:spPr>
          <a:xfrm>
            <a:off x="4365323" y="567089"/>
            <a:ext cx="2055150" cy="41549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700" b="0" i="0" u="none" strike="noStrike" kern="1200" cap="none" spc="0" normalizeH="0" baseline="0" noProof="0" dirty="0">
                <a:ln>
                  <a:noFill/>
                </a:ln>
                <a:solidFill>
                  <a:prstClr val="black"/>
                </a:solidFill>
                <a:effectLst/>
                <a:uLnTx/>
                <a:uFillTx/>
                <a:latin typeface="-apple-system"/>
                <a:ea typeface="新細明體" panose="02020500000000000000" pitchFamily="18" charset="-120"/>
                <a:cs typeface="+mn-cs"/>
              </a:rPr>
              <a:t>再加一層</a:t>
            </a:r>
            <a:r>
              <a:rPr kumimoji="0" lang="en-US" altLang="zh-TW" sz="700" b="0" i="0" u="none" strike="noStrike" kern="1200" cap="none" spc="0" normalizeH="0" baseline="0" noProof="0" dirty="0">
                <a:ln>
                  <a:noFill/>
                </a:ln>
                <a:solidFill>
                  <a:prstClr val="black"/>
                </a:solidFill>
                <a:effectLst/>
                <a:uLnTx/>
                <a:uFillTx/>
                <a:latin typeface="-apple-system"/>
                <a:ea typeface="新細明體" panose="02020500000000000000" pitchFamily="18" charset="-120"/>
                <a:cs typeface="+mn-cs"/>
              </a:rPr>
              <a:t>Conv</a:t>
            </a:r>
            <a:r>
              <a:rPr kumimoji="0" lang="zh-TW" altLang="en-US" sz="700" b="0" i="0" u="none" strike="noStrike" kern="1200" cap="none" spc="0" normalizeH="0" baseline="0" noProof="0" dirty="0">
                <a:ln>
                  <a:noFill/>
                </a:ln>
                <a:solidFill>
                  <a:prstClr val="black"/>
                </a:solidFill>
                <a:effectLst/>
                <a:uLnTx/>
                <a:uFillTx/>
                <a:latin typeface="-apple-system"/>
                <a:ea typeface="新細明體" panose="02020500000000000000" pitchFamily="18" charset="-120"/>
                <a:cs typeface="+mn-cs"/>
              </a:rPr>
              <a:t>層，能夠將捲積操作的歸納偏置</a:t>
            </a:r>
            <a:r>
              <a:rPr kumimoji="0" lang="en-US" altLang="zh-TW" sz="700" b="0" i="0" u="none" strike="noStrike" kern="1200" cap="none" spc="0" normalizeH="0" baseline="0" noProof="0" dirty="0">
                <a:ln>
                  <a:noFill/>
                </a:ln>
                <a:solidFill>
                  <a:prstClr val="black"/>
                </a:solidFill>
                <a:effectLst/>
                <a:uLnTx/>
                <a:uFillTx/>
                <a:latin typeface="-apple-system"/>
                <a:ea typeface="新細明體" panose="02020500000000000000" pitchFamily="18" charset="-120"/>
                <a:cs typeface="+mn-cs"/>
              </a:rPr>
              <a:t>(inductive bias)</a:t>
            </a:r>
            <a:r>
              <a:rPr kumimoji="0" lang="zh-TW" altLang="en-US" sz="700" b="0" i="0" u="none" strike="noStrike" kern="1200" cap="none" spc="0" normalizeH="0" baseline="0" noProof="0" dirty="0">
                <a:ln>
                  <a:noFill/>
                </a:ln>
                <a:solidFill>
                  <a:prstClr val="black"/>
                </a:solidFill>
                <a:effectLst/>
                <a:uLnTx/>
                <a:uFillTx/>
                <a:latin typeface="-apple-system"/>
                <a:ea typeface="新細明體" panose="02020500000000000000" pitchFamily="18" charset="-120"/>
                <a:cs typeface="+mn-cs"/>
              </a:rPr>
              <a:t>帶入這類基於</a:t>
            </a:r>
            <a:r>
              <a:rPr kumimoji="0" lang="en-US" altLang="zh-TW" sz="700" b="0" i="0" u="none" strike="noStrike" kern="1200" cap="none" spc="0" normalizeH="0" baseline="0" noProof="0" dirty="0">
                <a:ln>
                  <a:noFill/>
                </a:ln>
                <a:solidFill>
                  <a:prstClr val="black"/>
                </a:solidFill>
                <a:effectLst/>
                <a:uLnTx/>
                <a:uFillTx/>
                <a:latin typeface="-apple-system"/>
                <a:ea typeface="新細明體" panose="02020500000000000000" pitchFamily="18" charset="-120"/>
                <a:cs typeface="+mn-cs"/>
              </a:rPr>
              <a:t>Transformer</a:t>
            </a:r>
            <a:r>
              <a:rPr kumimoji="0" lang="zh-TW" altLang="en-US" sz="700" b="0" i="0" u="none" strike="noStrike" kern="1200" cap="none" spc="0" normalizeH="0" baseline="0" noProof="0" dirty="0">
                <a:ln>
                  <a:noFill/>
                </a:ln>
                <a:solidFill>
                  <a:prstClr val="black"/>
                </a:solidFill>
                <a:effectLst/>
                <a:uLnTx/>
                <a:uFillTx/>
                <a:latin typeface="-apple-system"/>
                <a:ea typeface="新細明體" panose="02020500000000000000" pitchFamily="18" charset="-120"/>
                <a:cs typeface="+mn-cs"/>
              </a:rPr>
              <a:t>骨架的網絡中，為後續淺層和深層特徵的融合打好基礎</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FF91E451-116A-5087-14D3-E17713D43C29}"/>
              </a:ext>
            </a:extLst>
          </p:cNvPr>
          <p:cNvSpPr txBox="1"/>
          <p:nvPr/>
        </p:nvSpPr>
        <p:spPr>
          <a:xfrm>
            <a:off x="6157704" y="2324668"/>
            <a:ext cx="196862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Feature size: 64x64x</a:t>
            </a:r>
            <a:r>
              <a:rPr kumimoji="0" lang="en-US" altLang="zh-TW" sz="900" b="0" i="0" u="none" strike="sng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6144C</a:t>
            </a:r>
            <a:r>
              <a:rPr kumimoji="0" lang="en-US" altLang="zh-TW"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9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96C</a:t>
            </a:r>
            <a:endParaRPr kumimoji="0" lang="zh-TW" altLang="en-US" sz="9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27F433F1-BA7F-77E5-409C-1AFB0F135A84}"/>
              </a:ext>
            </a:extLst>
          </p:cNvPr>
          <p:cNvSpPr txBox="1"/>
          <p:nvPr/>
        </p:nvSpPr>
        <p:spPr>
          <a:xfrm>
            <a:off x="494674" y="906984"/>
            <a:ext cx="1233792"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contain </a:t>
            </a:r>
            <a:r>
              <a:rPr kumimoji="0" lang="en-US" altLang="zh-TW" sz="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low-frequencies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 name="文字方塊 36">
            <a:extLst>
              <a:ext uri="{FF2B5EF4-FFF2-40B4-BE49-F238E27FC236}">
                <a16:creationId xmlns:a16="http://schemas.microsoft.com/office/drawing/2014/main" id="{409F8602-2B58-45C0-21F8-A1C2B8C3E316}"/>
              </a:ext>
            </a:extLst>
          </p:cNvPr>
          <p:cNvSpPr txBox="1"/>
          <p:nvPr/>
        </p:nvSpPr>
        <p:spPr>
          <a:xfrm>
            <a:off x="1958453" y="608848"/>
            <a:ext cx="1845300" cy="338554"/>
          </a:xfrm>
          <a:prstGeom prst="rect">
            <a:avLst/>
          </a:prstGeom>
          <a:noFill/>
        </p:spPr>
        <p:txBody>
          <a:bodyPr wrap="square">
            <a:spAutoFit/>
          </a:bodyPr>
          <a:lstStyle/>
          <a:p>
            <a:pPr marL="88900" marR="0" lvl="0" indent="-88900" algn="l" defTabSz="457200" rtl="0" eaLnBrk="1" fontAlgn="auto" latinLnBrk="0" hangingPunct="1">
              <a:lnSpc>
                <a:spcPct val="100000"/>
              </a:lnSpc>
              <a:spcBef>
                <a:spcPts val="0"/>
              </a:spcBef>
              <a:spcAft>
                <a:spcPts val="0"/>
              </a:spcAft>
              <a:buClrTx/>
              <a:buSzTx/>
              <a:buFontTx/>
              <a:buChar char="-"/>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Recovering </a:t>
            </a:r>
            <a:r>
              <a:rPr kumimoji="0" lang="en-US" altLang="zh-TW" sz="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lost high-frequencies</a:t>
            </a:r>
          </a:p>
          <a:p>
            <a:pPr marL="88900" marR="0" lvl="0" indent="-88900" algn="l" defTabSz="457200" rtl="0" eaLnBrk="1" fontAlgn="auto" latinLnBrk="0" hangingPunct="1">
              <a:lnSpc>
                <a:spcPct val="100000"/>
              </a:lnSpc>
              <a:spcBef>
                <a:spcPts val="0"/>
              </a:spcBef>
              <a:spcAft>
                <a:spcPts val="0"/>
              </a:spcAft>
              <a:buClrTx/>
              <a:buSzTx/>
              <a:buFontTx/>
              <a:buChar char="-"/>
              <a:tabLst/>
              <a:defRPr/>
            </a:pPr>
            <a:r>
              <a:rPr kumimoji="0" lang="en-US" altLang="zh-TW" sz="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Without </a:t>
            </a:r>
            <a:r>
              <a:rPr kumimoji="0" lang="en-US" altLang="zh-TW" sz="800" b="1"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downsampling</a:t>
            </a:r>
            <a:endParaRPr kumimoji="0" lang="zh-TW" altLang="en-US" sz="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8" name="文字方塊 37">
            <a:extLst>
              <a:ext uri="{FF2B5EF4-FFF2-40B4-BE49-F238E27FC236}">
                <a16:creationId xmlns:a16="http://schemas.microsoft.com/office/drawing/2014/main" id="{3D2CCC9A-9EC5-26E4-6D76-8FC6AE42C451}"/>
              </a:ext>
            </a:extLst>
          </p:cNvPr>
          <p:cNvSpPr txBox="1"/>
          <p:nvPr/>
        </p:nvSpPr>
        <p:spPr>
          <a:xfrm>
            <a:off x="6019038" y="4100250"/>
            <a:ext cx="655881" cy="18466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(32x32)x(192C)</a:t>
            </a:r>
          </a:p>
        </p:txBody>
      </p:sp>
      <p:sp>
        <p:nvSpPr>
          <p:cNvPr id="39" name="文字方塊 38">
            <a:extLst>
              <a:ext uri="{FF2B5EF4-FFF2-40B4-BE49-F238E27FC236}">
                <a16:creationId xmlns:a16="http://schemas.microsoft.com/office/drawing/2014/main" id="{EF24E9D2-95F4-8069-3F7F-362753B14090}"/>
              </a:ext>
            </a:extLst>
          </p:cNvPr>
          <p:cNvSpPr txBox="1"/>
          <p:nvPr/>
        </p:nvSpPr>
        <p:spPr>
          <a:xfrm>
            <a:off x="8148315" y="4106833"/>
            <a:ext cx="655881" cy="18466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32x32x192C</a:t>
            </a:r>
          </a:p>
        </p:txBody>
      </p:sp>
      <p:sp>
        <p:nvSpPr>
          <p:cNvPr id="49" name="文字方塊 48">
            <a:extLst>
              <a:ext uri="{FF2B5EF4-FFF2-40B4-BE49-F238E27FC236}">
                <a16:creationId xmlns:a16="http://schemas.microsoft.com/office/drawing/2014/main" id="{9695CEF8-67FD-E303-AFF7-1FD504FFBF4F}"/>
              </a:ext>
            </a:extLst>
          </p:cNvPr>
          <p:cNvSpPr txBox="1"/>
          <p:nvPr/>
        </p:nvSpPr>
        <p:spPr>
          <a:xfrm>
            <a:off x="-18480" y="2868709"/>
            <a:ext cx="2280050"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 </a:t>
            </a:r>
            <a:r>
              <a:rPr kumimoji="0" lang="en-US" altLang="zh-TW" sz="700" b="0"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新細明體" panose="02020500000000000000" pitchFamily="18" charset="-120"/>
                <a:cs typeface="Times New Roman" panose="02020603050405020304" pitchFamily="18" charset="0"/>
              </a:rPr>
              <a:t>patching (Tokenize) </a:t>
            </a:r>
            <a:r>
              <a:rPr kumimoji="0" lang="en-US" altLang="zh-TW" sz="7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Image and Linear Embedding </a:t>
            </a:r>
            <a:endParaRPr kumimoji="0" lang="zh-TW" altLang="en-US" sz="7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5" name="文字方塊 54">
            <a:extLst>
              <a:ext uri="{FF2B5EF4-FFF2-40B4-BE49-F238E27FC236}">
                <a16:creationId xmlns:a16="http://schemas.microsoft.com/office/drawing/2014/main" id="{9D41B054-1C91-FB0F-BC8A-84FE7D519249}"/>
              </a:ext>
            </a:extLst>
          </p:cNvPr>
          <p:cNvSpPr txBox="1"/>
          <p:nvPr/>
        </p:nvSpPr>
        <p:spPr>
          <a:xfrm>
            <a:off x="3692194" y="4184888"/>
            <a:ext cx="838703"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a:t>
            </a:r>
          </a:p>
        </p:txBody>
      </p:sp>
      <p:sp>
        <p:nvSpPr>
          <p:cNvPr id="56" name="文字方塊 55">
            <a:extLst>
              <a:ext uri="{FF2B5EF4-FFF2-40B4-BE49-F238E27FC236}">
                <a16:creationId xmlns:a16="http://schemas.microsoft.com/office/drawing/2014/main" id="{F442BCB8-FB64-7949-B510-8AD4703C9120}"/>
              </a:ext>
            </a:extLst>
          </p:cNvPr>
          <p:cNvSpPr txBox="1"/>
          <p:nvPr/>
        </p:nvSpPr>
        <p:spPr>
          <a:xfrm>
            <a:off x="4682653" y="5021976"/>
            <a:ext cx="786103"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a:t>
            </a:r>
          </a:p>
        </p:txBody>
      </p:sp>
      <p:sp>
        <p:nvSpPr>
          <p:cNvPr id="62" name="文字方塊 61">
            <a:extLst>
              <a:ext uri="{FF2B5EF4-FFF2-40B4-BE49-F238E27FC236}">
                <a16:creationId xmlns:a16="http://schemas.microsoft.com/office/drawing/2014/main" id="{51D44F4D-4444-10A7-EDCA-0F0C56664102}"/>
              </a:ext>
            </a:extLst>
          </p:cNvPr>
          <p:cNvSpPr txBox="1"/>
          <p:nvPr/>
        </p:nvSpPr>
        <p:spPr>
          <a:xfrm>
            <a:off x="3628756" y="2529556"/>
            <a:ext cx="655881" cy="18466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a:t>
            </a:r>
          </a:p>
        </p:txBody>
      </p:sp>
      <p:sp>
        <p:nvSpPr>
          <p:cNvPr id="64" name="文字方塊 63">
            <a:extLst>
              <a:ext uri="{FF2B5EF4-FFF2-40B4-BE49-F238E27FC236}">
                <a16:creationId xmlns:a16="http://schemas.microsoft.com/office/drawing/2014/main" id="{2485B934-8255-059E-B7E9-5F984B8BB061}"/>
              </a:ext>
            </a:extLst>
          </p:cNvPr>
          <p:cNvSpPr txBox="1"/>
          <p:nvPr/>
        </p:nvSpPr>
        <p:spPr>
          <a:xfrm>
            <a:off x="7199478" y="5145234"/>
            <a:ext cx="786103"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a:t>
            </a:r>
          </a:p>
        </p:txBody>
      </p:sp>
      <p:sp>
        <p:nvSpPr>
          <p:cNvPr id="67" name="文字方塊 66">
            <a:extLst>
              <a:ext uri="{FF2B5EF4-FFF2-40B4-BE49-F238E27FC236}">
                <a16:creationId xmlns:a16="http://schemas.microsoft.com/office/drawing/2014/main" id="{6A7733FF-FEBA-B62B-2AB1-20CA14ACEBE7}"/>
              </a:ext>
            </a:extLst>
          </p:cNvPr>
          <p:cNvSpPr txBox="1"/>
          <p:nvPr/>
        </p:nvSpPr>
        <p:spPr>
          <a:xfrm>
            <a:off x="5922016" y="3108388"/>
            <a:ext cx="2048801" cy="215444"/>
          </a:xfrm>
          <a:prstGeom prst="rect">
            <a:avLst/>
          </a:prstGeom>
          <a:noFill/>
        </p:spPr>
        <p:txBody>
          <a:bodyPr wrap="square" rtlCol="0">
            <a:spAutoFit/>
          </a:bodyPr>
          <a:lstStyle/>
          <a:p>
            <a:pPr marL="92075" marR="0" lvl="0" indent="-920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Patch size(Token): </a:t>
            </a:r>
            <a:r>
              <a:rPr kumimoji="0" lang="en-US" altLang="zh-TW" sz="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1x1x96C </a:t>
            </a:r>
            <a:r>
              <a:rPr kumimoji="0" lang="en-US" altLang="zh-TW" sz="8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t>
            </a:r>
            <a:r>
              <a:rPr kumimoji="0" lang="en-US" altLang="zh-TW" sz="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endParaRPr kumimoji="0" lang="zh-TW" altLang="en-US" sz="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9" name="文字方塊 68">
            <a:extLst>
              <a:ext uri="{FF2B5EF4-FFF2-40B4-BE49-F238E27FC236}">
                <a16:creationId xmlns:a16="http://schemas.microsoft.com/office/drawing/2014/main" id="{BA049D7E-C6B5-4696-0298-32236F34EDCD}"/>
              </a:ext>
            </a:extLst>
          </p:cNvPr>
          <p:cNvSpPr txBox="1"/>
          <p:nvPr/>
        </p:nvSpPr>
        <p:spPr>
          <a:xfrm>
            <a:off x="5920296" y="2794312"/>
            <a:ext cx="2677207"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0000"/>
                </a:solidFill>
                <a:effectLst/>
                <a:highlight>
                  <a:srgbClr val="FFFF00"/>
                </a:highlight>
                <a:uLnTx/>
                <a:uFillTx/>
                <a:latin typeface="Times New Roman" panose="02020603050405020304" pitchFamily="18" charset="0"/>
                <a:ea typeface="新細明體" panose="02020500000000000000" pitchFamily="18" charset="-120"/>
                <a:cs typeface="Times New Roman" panose="02020603050405020304" pitchFamily="18" charset="0"/>
              </a:rPr>
              <a:t>Restore</a:t>
            </a:r>
            <a:r>
              <a:rPr kumimoji="0" lang="zh-TW"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patch resolution </a:t>
            </a: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(1D)</a:t>
            </a:r>
            <a:r>
              <a:rPr kumimoji="0" lang="zh-TW"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to the original size of the </a:t>
            </a: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2D </a:t>
            </a:r>
            <a:r>
              <a:rPr kumimoji="0" lang="zh-TW"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feature map</a:t>
            </a:r>
          </a:p>
        </p:txBody>
      </p:sp>
      <p:sp>
        <p:nvSpPr>
          <p:cNvPr id="72" name="文字方塊 71">
            <a:extLst>
              <a:ext uri="{FF2B5EF4-FFF2-40B4-BE49-F238E27FC236}">
                <a16:creationId xmlns:a16="http://schemas.microsoft.com/office/drawing/2014/main" id="{6B9905CD-8C01-6B55-3160-2E9F3C438C6A}"/>
              </a:ext>
            </a:extLst>
          </p:cNvPr>
          <p:cNvSpPr txBox="1"/>
          <p:nvPr/>
        </p:nvSpPr>
        <p:spPr>
          <a:xfrm>
            <a:off x="5899323" y="3228836"/>
            <a:ext cx="2388021" cy="215444"/>
          </a:xfrm>
          <a:prstGeom prst="rect">
            <a:avLst/>
          </a:prstGeom>
          <a:noFill/>
        </p:spPr>
        <p:txBody>
          <a:bodyPr wrap="square" rtlCol="0">
            <a:spAutoFit/>
          </a:bodyPr>
          <a:lstStyle/>
          <a:p>
            <a:pPr marL="92075" marR="0" lvl="0" indent="-920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Number Patches : (64x64)=4096 Patches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5187963E-17B9-E9B4-1E22-44096684C5D4}"/>
                  </a:ext>
                </a:extLst>
              </p:cNvPr>
              <p:cNvSpPr txBox="1"/>
              <p:nvPr/>
            </p:nvSpPr>
            <p:spPr>
              <a:xfrm>
                <a:off x="7697359" y="3179170"/>
                <a:ext cx="490803" cy="2665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t>𝐻</m:t>
                        </m:r>
                      </m:num>
                      <m:den>
                        <m: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t>𝑃</m:t>
                        </m:r>
                      </m:den>
                    </m:f>
                    <m: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f>
                      <m:fPr>
                        <m:ctrlP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fPr>
                      <m:num>
                        <m: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t>𝑊</m:t>
                        </m:r>
                      </m:num>
                      <m:den>
                        <m:r>
                          <a:rPr kumimoji="0" lang="en-US" altLang="zh-TW" sz="800" b="0" i="1" u="none" strike="noStrike" kern="1200" cap="none" spc="0" normalizeH="0" baseline="0" noProof="0" dirty="0">
                            <a:ln>
                              <a:noFill/>
                            </a:ln>
                            <a:solidFill>
                              <a:prstClr val="black"/>
                            </a:solidFill>
                            <a:effectLst/>
                            <a:uLnTx/>
                            <a:uFillTx/>
                            <a:latin typeface="Cambria Math" panose="02040503050406030204" pitchFamily="18" charset="0"/>
                            <a:cs typeface="+mn-cs"/>
                          </a:rPr>
                          <m:t>𝑃</m:t>
                        </m:r>
                      </m:den>
                    </m:f>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73" name="文字方塊 72">
                <a:extLst>
                  <a:ext uri="{FF2B5EF4-FFF2-40B4-BE49-F238E27FC236}">
                    <a16:creationId xmlns:a16="http://schemas.microsoft.com/office/drawing/2014/main" id="{E396CF4D-E022-BB0A-6978-7B33EC22AD69}"/>
                  </a:ext>
                </a:extLst>
              </p:cNvPr>
              <p:cNvSpPr txBox="1">
                <a:spLocks noRot="1" noChangeAspect="1" noMove="1" noResize="1" noEditPoints="1" noAdjustHandles="1" noChangeArrowheads="1" noChangeShapeType="1" noTextEdit="1"/>
              </p:cNvSpPr>
              <p:nvPr/>
            </p:nvSpPr>
            <p:spPr>
              <a:xfrm>
                <a:off x="7697359" y="3179170"/>
                <a:ext cx="490803" cy="266548"/>
              </a:xfrm>
              <a:prstGeom prst="rect">
                <a:avLst/>
              </a:prstGeom>
              <a:blipFill>
                <a:blip r:embed="rId12"/>
                <a:stretch>
                  <a:fillRect/>
                </a:stretch>
              </a:blipFill>
            </p:spPr>
            <p:txBody>
              <a:bodyPr/>
              <a:lstStyle/>
              <a:p>
                <a:r>
                  <a:rPr lang="zh-TW" altLang="en-US">
                    <a:noFill/>
                  </a:rPr>
                  <a:t> </a:t>
                </a:r>
              </a:p>
            </p:txBody>
          </p:sp>
        </mc:Fallback>
      </mc:AlternateContent>
      <p:sp>
        <p:nvSpPr>
          <p:cNvPr id="74" name="文字方塊 73">
            <a:extLst>
              <a:ext uri="{FF2B5EF4-FFF2-40B4-BE49-F238E27FC236}">
                <a16:creationId xmlns:a16="http://schemas.microsoft.com/office/drawing/2014/main" id="{98BF3413-043A-0718-A292-4F016A923764}"/>
              </a:ext>
            </a:extLst>
          </p:cNvPr>
          <p:cNvSpPr txBox="1"/>
          <p:nvPr/>
        </p:nvSpPr>
        <p:spPr>
          <a:xfrm>
            <a:off x="5917629" y="3350051"/>
            <a:ext cx="2480246" cy="215444"/>
          </a:xfrm>
          <a:prstGeom prst="rect">
            <a:avLst/>
          </a:prstGeom>
          <a:noFill/>
        </p:spPr>
        <p:txBody>
          <a:bodyPr wrap="square" rtlCol="0">
            <a:spAutoFit/>
          </a:bodyPr>
          <a:lstStyle/>
          <a:p>
            <a:pPr marL="92075" marR="0" lvl="0" indent="-920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Feature map resolution : 64x64x</a:t>
            </a:r>
            <a:r>
              <a:rPr kumimoji="0" lang="en-US" altLang="zh-TW" sz="800" b="0" i="0" u="none" strike="sng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6144C</a:t>
            </a:r>
            <a:r>
              <a:rPr kumimoji="0" lang="en-US" altLang="zh-TW" sz="8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??96 </a:t>
            </a: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1D</a:t>
            </a: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2D</a:t>
            </a:r>
            <a:endParaRPr kumimoji="0" lang="zh-TW" altLang="en-US"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6" name="文字方塊 75">
            <a:extLst>
              <a:ext uri="{FF2B5EF4-FFF2-40B4-BE49-F238E27FC236}">
                <a16:creationId xmlns:a16="http://schemas.microsoft.com/office/drawing/2014/main" id="{61F04064-85BD-756E-1C35-619FDEC36C14}"/>
              </a:ext>
            </a:extLst>
          </p:cNvPr>
          <p:cNvSpPr txBox="1"/>
          <p:nvPr/>
        </p:nvSpPr>
        <p:spPr>
          <a:xfrm>
            <a:off x="3421820" y="767427"/>
            <a:ext cx="954208" cy="2308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2D 64x64x96C</a:t>
            </a:r>
            <a:endParaRPr kumimoji="0" lang="zh-TW" altLang="en-US"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文字方塊 76">
            <a:extLst>
              <a:ext uri="{FF2B5EF4-FFF2-40B4-BE49-F238E27FC236}">
                <a16:creationId xmlns:a16="http://schemas.microsoft.com/office/drawing/2014/main" id="{70E49E1B-1B09-6DFF-60A0-EAA9A2215F39}"/>
              </a:ext>
            </a:extLst>
          </p:cNvPr>
          <p:cNvSpPr txBox="1"/>
          <p:nvPr/>
        </p:nvSpPr>
        <p:spPr>
          <a:xfrm>
            <a:off x="4995500" y="1878378"/>
            <a:ext cx="993647"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(64x64)x(64x96C</a:t>
            </a:r>
            <a:r>
              <a:rPr kumimoji="0" lang="en-US" altLang="zh-TW" sz="5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p:txBody>
      </p:sp>
      <p:sp>
        <p:nvSpPr>
          <p:cNvPr id="85" name="文字方塊 84">
            <a:extLst>
              <a:ext uri="{FF2B5EF4-FFF2-40B4-BE49-F238E27FC236}">
                <a16:creationId xmlns:a16="http://schemas.microsoft.com/office/drawing/2014/main" id="{741053A5-1AF0-4811-DFC0-EE79515D0627}"/>
              </a:ext>
            </a:extLst>
          </p:cNvPr>
          <p:cNvSpPr txBox="1"/>
          <p:nvPr/>
        </p:nvSpPr>
        <p:spPr>
          <a:xfrm>
            <a:off x="3788192" y="5503841"/>
            <a:ext cx="113848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Attention head number: 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Window size: 4x4 patches</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2" name="文字方塊 121">
            <a:extLst>
              <a:ext uri="{FF2B5EF4-FFF2-40B4-BE49-F238E27FC236}">
                <a16:creationId xmlns:a16="http://schemas.microsoft.com/office/drawing/2014/main" id="{A96BC21D-5675-7690-3383-F18C4E13EDDE}"/>
              </a:ext>
            </a:extLst>
          </p:cNvPr>
          <p:cNvSpPr txBox="1"/>
          <p:nvPr/>
        </p:nvSpPr>
        <p:spPr>
          <a:xfrm>
            <a:off x="1314892" y="3290983"/>
            <a:ext cx="977438"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00B0F0"/>
                </a:solidFill>
                <a:effectLst/>
                <a:uLnTx/>
                <a:uFillTx/>
                <a:latin typeface="Times New Roman"/>
                <a:ea typeface="新細明體"/>
                <a:cs typeface="+mn-cs"/>
              </a:rPr>
              <a:t>(Reshape 2D </a:t>
            </a:r>
            <a:r>
              <a:rPr kumimoji="0" lang="en-US" altLang="zh-TW" sz="800" b="0" i="0" u="none" strike="noStrike" kern="1200" cap="none" spc="0" normalizeH="0" baseline="0" noProof="0" dirty="0">
                <a:ln>
                  <a:noFill/>
                </a:ln>
                <a:solidFill>
                  <a:srgbClr val="00B0F0"/>
                </a:solidFill>
                <a:effectLst/>
                <a:uLnTx/>
                <a:uFillTx/>
                <a:latin typeface="Times New Roman"/>
                <a:ea typeface="新細明體"/>
                <a:cs typeface="+mn-cs"/>
                <a:sym typeface="Wingdings" panose="05000000000000000000" pitchFamily="2" charset="2"/>
              </a:rPr>
              <a:t>1D</a:t>
            </a:r>
            <a:r>
              <a:rPr kumimoji="0" lang="en-US" altLang="zh-TW" sz="800" b="0" i="0" u="none" strike="noStrike" kern="1200" cap="none" spc="0" normalizeH="0" baseline="0" noProof="0" dirty="0">
                <a:ln>
                  <a:noFill/>
                </a:ln>
                <a:solidFill>
                  <a:srgbClr val="00B0F0"/>
                </a:solidFill>
                <a:effectLst/>
                <a:uLnTx/>
                <a:uFillTx/>
                <a:latin typeface="Times New Roman"/>
                <a:ea typeface="新細明體"/>
                <a:cs typeface="+mn-cs"/>
              </a:rPr>
              <a:t>)</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3" name="文字方塊 122">
            <a:extLst>
              <a:ext uri="{FF2B5EF4-FFF2-40B4-BE49-F238E27FC236}">
                <a16:creationId xmlns:a16="http://schemas.microsoft.com/office/drawing/2014/main" id="{7384FD0B-E754-31A9-DD4E-ED4700BCA532}"/>
              </a:ext>
            </a:extLst>
          </p:cNvPr>
          <p:cNvSpPr txBox="1"/>
          <p:nvPr/>
        </p:nvSpPr>
        <p:spPr>
          <a:xfrm>
            <a:off x="183921" y="6247943"/>
            <a:ext cx="451577"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β </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3</a:t>
            </a:r>
            <a:endParaRPr kumimoji="0" lang="zh-TW" altLang="en-US"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6" name="文字方塊 125">
            <a:extLst>
              <a:ext uri="{FF2B5EF4-FFF2-40B4-BE49-F238E27FC236}">
                <a16:creationId xmlns:a16="http://schemas.microsoft.com/office/drawing/2014/main" id="{A82E338D-94DC-382B-7DD4-00A1E7C340B9}"/>
              </a:ext>
            </a:extLst>
          </p:cNvPr>
          <p:cNvSpPr txBox="1"/>
          <p:nvPr/>
        </p:nvSpPr>
        <p:spPr>
          <a:xfrm>
            <a:off x="4989850" y="5592356"/>
            <a:ext cx="2518574" cy="2308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overlapping window partition for OCA</a:t>
            </a:r>
            <a:endParaRPr kumimoji="0" lang="zh-TW"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4F2DE6F7-5DEF-D813-1A0C-980C6E4EBED9}"/>
                  </a:ext>
                </a:extLst>
              </p:cNvPr>
              <p:cNvSpPr txBox="1"/>
              <p:nvPr/>
            </p:nvSpPr>
            <p:spPr>
              <a:xfrm>
                <a:off x="3715610" y="5712936"/>
                <a:ext cx="1211068" cy="318549"/>
              </a:xfrm>
              <a:prstGeom prst="rect">
                <a:avLst/>
              </a:prstGeom>
              <a:noFill/>
            </p:spPr>
            <p:txBody>
              <a:bodyPr wrap="square">
                <a:spAutoFit/>
              </a:bodyPr>
              <a:lstStyle/>
              <a:p>
                <a:pPr marL="90488" marR="0" lvl="0" indent="-90488" algn="l" defTabSz="457200" rtl="0" eaLnBrk="1" fontAlgn="auto" latinLnBrk="0" hangingPunct="1">
                  <a:lnSpc>
                    <a:spcPct val="100000"/>
                  </a:lnSpc>
                  <a:spcBef>
                    <a:spcPts val="0"/>
                  </a:spcBef>
                  <a:spcAft>
                    <a:spcPts val="0"/>
                  </a:spcAft>
                  <a:buClrTx/>
                  <a:buSzTx/>
                  <a:buFontTx/>
                  <a:buChar char="-"/>
                  <a:tabLst/>
                  <a:defRPr/>
                </a:pPr>
                <a:r>
                  <a:rPr kumimoji="0" lang="sv-SE"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Attention(Q, K, V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SoftMax(QK</a:t>
                </a:r>
                <a:r>
                  <a:rPr kumimoji="0" lang="sv-SE" altLang="zh-TW" sz="7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a:t>
                </a:r>
                <a:r>
                  <a:rPr kumimoji="0" lang="sv-SE"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14:m>
                  <m:oMath xmlns:m="http://schemas.openxmlformats.org/officeDocument/2006/math">
                    <m:rad>
                      <m:radPr>
                        <m:degHide m:val="on"/>
                        <m:ctrlPr>
                          <a:rPr kumimoji="0" lang="sv-SE" altLang="zh-TW" sz="700" b="0" i="1" u="none" strike="noStrike" kern="1200" cap="none" spc="0" normalizeH="0" baseline="0" noProof="0" smtClean="0">
                            <a:ln>
                              <a:noFill/>
                            </a:ln>
                            <a:solidFill>
                              <a:srgbClr val="836967"/>
                            </a:solidFill>
                            <a:effectLst/>
                            <a:uLnTx/>
                            <a:uFillTx/>
                            <a:latin typeface="Cambria Math" panose="02040503050406030204" pitchFamily="18" charset="0"/>
                            <a:cs typeface="+mn-cs"/>
                          </a:rPr>
                        </m:ctrlPr>
                      </m:radPr>
                      <m:deg/>
                      <m:e>
                        <m:r>
                          <m:rPr>
                            <m:nor/>
                          </m:rPr>
                          <a:rPr kumimoji="0" lang="sv-SE"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d</m:t>
                        </m:r>
                      </m:e>
                    </m:rad>
                  </m:oMath>
                </a14:m>
                <a:r>
                  <a:rPr kumimoji="0" lang="sv-SE"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B)V</a:t>
                </a:r>
              </a:p>
            </p:txBody>
          </p:sp>
        </mc:Choice>
        <mc:Fallback xmlns="">
          <p:sp>
            <p:nvSpPr>
              <p:cNvPr id="129" name="文字方塊 128">
                <a:extLst>
                  <a:ext uri="{FF2B5EF4-FFF2-40B4-BE49-F238E27FC236}">
                    <a16:creationId xmlns:a16="http://schemas.microsoft.com/office/drawing/2014/main" id="{12DE65E6-9458-61AF-F1CA-6835E2E6C979}"/>
                  </a:ext>
                </a:extLst>
              </p:cNvPr>
              <p:cNvSpPr txBox="1">
                <a:spLocks noRot="1" noChangeAspect="1" noMove="1" noResize="1" noEditPoints="1" noAdjustHandles="1" noChangeArrowheads="1" noChangeShapeType="1" noTextEdit="1"/>
              </p:cNvSpPr>
              <p:nvPr/>
            </p:nvSpPr>
            <p:spPr>
              <a:xfrm>
                <a:off x="3715610" y="5712936"/>
                <a:ext cx="1211068" cy="318549"/>
              </a:xfrm>
              <a:prstGeom prst="rect">
                <a:avLst/>
              </a:prstGeom>
              <a:blipFill>
                <a:blip r:embed="rId13"/>
                <a:stretch>
                  <a:fillRect b="-1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文字方塊 155">
                <a:extLst>
                  <a:ext uri="{FF2B5EF4-FFF2-40B4-BE49-F238E27FC236}">
                    <a16:creationId xmlns:a16="http://schemas.microsoft.com/office/drawing/2014/main" id="{56EEA0B3-45FC-9FC6-2930-31641EDFC112}"/>
                  </a:ext>
                </a:extLst>
              </p:cNvPr>
              <p:cNvSpPr txBox="1"/>
              <p:nvPr/>
            </p:nvSpPr>
            <p:spPr>
              <a:xfrm>
                <a:off x="7432748" y="5237002"/>
                <a:ext cx="1579942" cy="383246"/>
              </a:xfrm>
              <a:prstGeom prst="rect">
                <a:avLst/>
              </a:prstGeom>
              <a:noFill/>
            </p:spPr>
            <p:txBody>
              <a:bodyPr wrap="square">
                <a:spAutoFit/>
              </a:bodyPr>
              <a:lstStyle/>
              <a:p>
                <a:pPr marL="90488" marR="0" lvl="0" indent="-90488" algn="l" defTabSz="457200" rtl="0" eaLnBrk="1" fontAlgn="auto" latinLnBrk="0" hangingPunct="1">
                  <a:lnSpc>
                    <a:spcPct val="100000"/>
                  </a:lnSpc>
                  <a:spcBef>
                    <a:spcPts val="0"/>
                  </a:spcBef>
                  <a:spcAft>
                    <a:spcPts val="0"/>
                  </a:spcAft>
                  <a:buClrTx/>
                  <a:buSzTx/>
                  <a:buFontTx/>
                  <a:buChar char="-"/>
                  <a:tabLst/>
                  <a:defRPr/>
                </a:pPr>
                <a:r>
                  <a:rPr kumimoji="0" lang="sv-SE"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Attention(Q, K, V ) </a:t>
                </a:r>
              </a:p>
              <a:p>
                <a:pPr marL="90488" marR="0" lvl="0" indent="0" algn="l" defTabSz="457200" rtl="0" eaLnBrk="1" fontAlgn="auto" latinLnBrk="0" hangingPunct="1">
                  <a:lnSpc>
                    <a:spcPct val="100000"/>
                  </a:lnSpc>
                  <a:spcBef>
                    <a:spcPts val="0"/>
                  </a:spcBef>
                  <a:spcAft>
                    <a:spcPts val="0"/>
                  </a:spcAft>
                  <a:buClrTx/>
                  <a:buSzTx/>
                  <a:buFontTx/>
                  <a:buNone/>
                  <a:tabLst/>
                  <a:defRPr/>
                </a:pPr>
                <a:r>
                  <a:rPr kumimoji="0" lang="sv-SE"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SoftMax(QK</a:t>
                </a:r>
                <a:r>
                  <a:rPr kumimoji="0" lang="sv-SE" altLang="zh-TW" sz="9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a:t>
                </a:r>
                <a:r>
                  <a:rPr kumimoji="0" lang="sv-SE"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14:m>
                  <m:oMath xmlns:m="http://schemas.openxmlformats.org/officeDocument/2006/math">
                    <m:rad>
                      <m:radPr>
                        <m:degHide m:val="on"/>
                        <m:ctrlPr>
                          <a:rPr kumimoji="0" lang="sv-SE" altLang="zh-TW" sz="900" b="0" i="1" u="none" strike="noStrike" kern="1200" cap="none" spc="0" normalizeH="0" baseline="0" noProof="0" smtClean="0">
                            <a:ln>
                              <a:noFill/>
                            </a:ln>
                            <a:solidFill>
                              <a:srgbClr val="836967"/>
                            </a:solidFill>
                            <a:effectLst/>
                            <a:uLnTx/>
                            <a:uFillTx/>
                            <a:latin typeface="Cambria Math" panose="02040503050406030204" pitchFamily="18" charset="0"/>
                            <a:cs typeface="+mn-cs"/>
                          </a:rPr>
                        </m:ctrlPr>
                      </m:radPr>
                      <m:deg/>
                      <m:e>
                        <m:r>
                          <m:rPr>
                            <m:nor/>
                          </m:rPr>
                          <a:rPr kumimoji="0" lang="sv-SE"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d</m:t>
                        </m:r>
                      </m:e>
                    </m:rad>
                  </m:oMath>
                </a14:m>
                <a:r>
                  <a:rPr kumimoji="0" lang="sv-SE" altLang="zh-TW" sz="9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B)V</a:t>
                </a:r>
              </a:p>
            </p:txBody>
          </p:sp>
        </mc:Choice>
        <mc:Fallback xmlns="">
          <p:sp>
            <p:nvSpPr>
              <p:cNvPr id="156" name="文字方塊 155">
                <a:extLst>
                  <a:ext uri="{FF2B5EF4-FFF2-40B4-BE49-F238E27FC236}">
                    <a16:creationId xmlns:a16="http://schemas.microsoft.com/office/drawing/2014/main" id="{22D391BA-4124-42BC-5836-FDAF81DBF76A}"/>
                  </a:ext>
                </a:extLst>
              </p:cNvPr>
              <p:cNvSpPr txBox="1">
                <a:spLocks noRot="1" noChangeAspect="1" noMove="1" noResize="1" noEditPoints="1" noAdjustHandles="1" noChangeArrowheads="1" noChangeShapeType="1" noTextEdit="1"/>
              </p:cNvSpPr>
              <p:nvPr/>
            </p:nvSpPr>
            <p:spPr>
              <a:xfrm>
                <a:off x="7432748" y="5237002"/>
                <a:ext cx="1579942" cy="383246"/>
              </a:xfrm>
              <a:prstGeom prst="rect">
                <a:avLst/>
              </a:prstGeom>
              <a:blipFill>
                <a:blip r:embed="rId14"/>
                <a:stretch>
                  <a:fillRect b="-6349"/>
                </a:stretch>
              </a:blipFill>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0A4C3686-0D70-3A85-4D24-944E29DC3BFD}"/>
              </a:ext>
            </a:extLst>
          </p:cNvPr>
          <p:cNvSpPr txBox="1"/>
          <p:nvPr/>
        </p:nvSpPr>
        <p:spPr>
          <a:xfrm>
            <a:off x="-36194" y="2004971"/>
            <a:ext cx="1694548"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low frequency information</a:t>
            </a:r>
          </a:p>
        </p:txBody>
      </p:sp>
      <p:sp>
        <p:nvSpPr>
          <p:cNvPr id="28" name="文字方塊 27">
            <a:extLst>
              <a:ext uri="{FF2B5EF4-FFF2-40B4-BE49-F238E27FC236}">
                <a16:creationId xmlns:a16="http://schemas.microsoft.com/office/drawing/2014/main" id="{47448A4A-8510-DCA6-D2FD-E134B78279D8}"/>
              </a:ext>
            </a:extLst>
          </p:cNvPr>
          <p:cNvSpPr txBox="1"/>
          <p:nvPr/>
        </p:nvSpPr>
        <p:spPr>
          <a:xfrm>
            <a:off x="1921101" y="904356"/>
            <a:ext cx="4714406"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zh-TW"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Focus on recovering lost high-frequency information</a:t>
            </a:r>
          </a:p>
        </p:txBody>
      </p:sp>
      <p:sp>
        <p:nvSpPr>
          <p:cNvPr id="40" name="文字方塊 39">
            <a:extLst>
              <a:ext uri="{FF2B5EF4-FFF2-40B4-BE49-F238E27FC236}">
                <a16:creationId xmlns:a16="http://schemas.microsoft.com/office/drawing/2014/main" id="{D1600034-DCB5-EEC0-0CF9-83BDDA1D06F5}"/>
              </a:ext>
            </a:extLst>
          </p:cNvPr>
          <p:cNvSpPr txBox="1"/>
          <p:nvPr/>
        </p:nvSpPr>
        <p:spPr>
          <a:xfrm>
            <a:off x="6313219" y="1725527"/>
            <a:ext cx="906821"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Conv(3x3x192C)x64</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A66AA0B7-08E7-A08C-31F0-09470A6447A7}"/>
              </a:ext>
            </a:extLst>
          </p:cNvPr>
          <p:cNvSpPr txBox="1"/>
          <p:nvPr/>
        </p:nvSpPr>
        <p:spPr>
          <a:xfrm>
            <a:off x="6590692" y="832334"/>
            <a:ext cx="1345561" cy="253916"/>
          </a:xfrm>
          <a:prstGeom prst="rect">
            <a:avLst/>
          </a:prstGeom>
          <a:noFill/>
        </p:spPr>
        <p:txBody>
          <a:bodyPr wrap="none" rtlCol="0">
            <a:spAutoFit/>
          </a:bodyPr>
          <a:lstStyle/>
          <a:p>
            <a:pPr marL="90488" marR="0" lvl="0" indent="-904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05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Upsampling</a:t>
            </a:r>
            <a:r>
              <a:rPr kumimoji="0" lang="en-US" altLang="zh-TW" sz="105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x (r=2)</a:t>
            </a:r>
            <a:endParaRPr kumimoji="0" lang="zh-TW"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 name="文字方塊 30">
            <a:extLst>
              <a:ext uri="{FF2B5EF4-FFF2-40B4-BE49-F238E27FC236}">
                <a16:creationId xmlns:a16="http://schemas.microsoft.com/office/drawing/2014/main" id="{60EDBDEA-40AB-CA24-C2B2-0238AFEF785A}"/>
              </a:ext>
            </a:extLst>
          </p:cNvPr>
          <p:cNvSpPr txBox="1"/>
          <p:nvPr/>
        </p:nvSpPr>
        <p:spPr>
          <a:xfrm>
            <a:off x="7096299" y="1710746"/>
            <a:ext cx="906821"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Conv(3x3x16C)x3</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948545AF-3DEC-F3B7-7FCB-7CB918002268}"/>
                  </a:ext>
                </a:extLst>
              </p:cNvPr>
              <p:cNvSpPr txBox="1"/>
              <p:nvPr/>
            </p:nvSpPr>
            <p:spPr>
              <a:xfrm>
                <a:off x="7475559" y="4550814"/>
                <a:ext cx="1576169" cy="123111"/>
              </a:xfrm>
              <a:prstGeom prst="rect">
                <a:avLst/>
              </a:prstGeom>
              <a:noFill/>
            </p:spPr>
            <p:txBody>
              <a:bodyPr wrap="square" lIns="0" tIns="0" rIns="0" bIns="0" rtlCol="0">
                <a:spAutoFit/>
              </a:bodyPr>
              <a:lstStyle/>
              <a:p>
                <a:pPr marL="90488" marR="0" lvl="0" indent="-90488" algn="l" defTabSz="457200" rtl="0" eaLnBrk="1" fontAlgn="auto" latinLnBrk="0" hangingPunct="1">
                  <a:lnSpc>
                    <a:spcPct val="100000"/>
                  </a:lnSpc>
                  <a:spcBef>
                    <a:spcPts val="0"/>
                  </a:spcBef>
                  <a:spcAft>
                    <a:spcPts val="0"/>
                  </a:spcAft>
                  <a:buClrTx/>
                  <a:buSzTx/>
                  <a:buFontTx/>
                  <a:buChar char="-"/>
                  <a:tabLst/>
                  <a:defRPr/>
                </a:pPr>
                <a14:m>
                  <m:oMath xmlns:m="http://schemas.openxmlformats.org/officeDocument/2006/math">
                    <m:r>
                      <a:rPr kumimoji="0" lang="zh-TW" altLang="en-US"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𝛾</m:t>
                    </m:r>
                  </m:oMath>
                </a14:m>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0.5 Control the overlapping size </a:t>
                </a:r>
              </a:p>
            </p:txBody>
          </p:sp>
        </mc:Choice>
        <mc:Fallback xmlns="">
          <p:sp>
            <p:nvSpPr>
              <p:cNvPr id="32" name="文字方塊 31">
                <a:extLst>
                  <a:ext uri="{FF2B5EF4-FFF2-40B4-BE49-F238E27FC236}">
                    <a16:creationId xmlns:a16="http://schemas.microsoft.com/office/drawing/2014/main" id="{47DCB71B-6D40-A406-B74B-769A547D45C0}"/>
                  </a:ext>
                </a:extLst>
              </p:cNvPr>
              <p:cNvSpPr txBox="1">
                <a:spLocks noRot="1" noChangeAspect="1" noMove="1" noResize="1" noEditPoints="1" noAdjustHandles="1" noChangeArrowheads="1" noChangeShapeType="1" noTextEdit="1"/>
              </p:cNvSpPr>
              <p:nvPr/>
            </p:nvSpPr>
            <p:spPr>
              <a:xfrm>
                <a:off x="7475559" y="4550814"/>
                <a:ext cx="1576169" cy="123111"/>
              </a:xfrm>
              <a:prstGeom prst="rect">
                <a:avLst/>
              </a:prstGeom>
              <a:blipFill>
                <a:blip r:embed="rId15"/>
                <a:stretch>
                  <a:fillRect l="-3861" t="-30000" r="-3089" b="-55000"/>
                </a:stretch>
              </a:blipFill>
            </p:spPr>
            <p:txBody>
              <a:bodyPr/>
              <a:lstStyle/>
              <a:p>
                <a:r>
                  <a:rPr lang="zh-TW" altLang="en-US">
                    <a:noFill/>
                  </a:rPr>
                  <a:t> </a:t>
                </a:r>
              </a:p>
            </p:txBody>
          </p:sp>
        </mc:Fallback>
      </mc:AlternateContent>
      <p:sp>
        <p:nvSpPr>
          <p:cNvPr id="42" name="文字方塊 41">
            <a:extLst>
              <a:ext uri="{FF2B5EF4-FFF2-40B4-BE49-F238E27FC236}">
                <a16:creationId xmlns:a16="http://schemas.microsoft.com/office/drawing/2014/main" id="{BFDC9494-1C7C-7584-03DB-9749A9669198}"/>
              </a:ext>
            </a:extLst>
          </p:cNvPr>
          <p:cNvSpPr txBox="1"/>
          <p:nvPr/>
        </p:nvSpPr>
        <p:spPr>
          <a:xfrm>
            <a:off x="989676" y="4224812"/>
            <a:ext cx="1477579"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1" i="0" u="none" strike="noStrike" kern="1200" cap="none" spc="0" normalizeH="0" baseline="0" noProof="0" dirty="0">
                <a:ln>
                  <a:noFill/>
                </a:ln>
                <a:solidFill>
                  <a:prstClr val="black"/>
                </a:solidFill>
                <a:effectLst/>
                <a:uLnTx/>
                <a:uFillTx/>
                <a:latin typeface="Times New Roman"/>
                <a:ea typeface="新細明體"/>
                <a:cs typeface="+mn-cs"/>
              </a:rPr>
              <a:t>Channel Attention </a:t>
            </a:r>
            <a:r>
              <a:rPr kumimoji="0" lang="en-US" altLang="zh-TW" sz="800" b="0" i="0" u="none" strike="noStrike" kern="1200" cap="none" spc="0" normalizeH="0" baseline="0" noProof="0" dirty="0">
                <a:ln>
                  <a:noFill/>
                </a:ln>
                <a:solidFill>
                  <a:prstClr val="black"/>
                </a:solidFill>
                <a:effectLst/>
                <a:uLnTx/>
                <a:uFillTx/>
                <a:latin typeface="Times New Roman"/>
                <a:ea typeface="新細明體"/>
                <a:cs typeface="+mn-cs"/>
              </a:rPr>
              <a:t>Block</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268DFF57-4250-8E78-9729-C49A45BC60C8}"/>
              </a:ext>
            </a:extLst>
          </p:cNvPr>
          <p:cNvSpPr txBox="1"/>
          <p:nvPr/>
        </p:nvSpPr>
        <p:spPr>
          <a:xfrm>
            <a:off x="7980769" y="2299601"/>
            <a:ext cx="115778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zh-TW" sz="9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pt-BR" altLang="zh-TW" sz="9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pt-BR" altLang="zh-TW" sz="9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HR(GT) </a:t>
            </a:r>
            <a:r>
              <a:rPr kumimoji="0" lang="en-US" altLang="zh-TW"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128x128x3C</a:t>
            </a:r>
            <a:endParaRPr kumimoji="0" lang="zh-TW" altLang="en-US" sz="9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42650A70-233D-DADD-7592-3185641DBEE1}"/>
                  </a:ext>
                </a:extLst>
              </p:cNvPr>
              <p:cNvSpPr txBox="1"/>
              <p:nvPr/>
            </p:nvSpPr>
            <p:spPr>
              <a:xfrm>
                <a:off x="7896384" y="440384"/>
                <a:ext cx="1422670" cy="3866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700" b="0" i="1" u="none" strike="noStrike" kern="1200" cap="none" spc="0" normalizeH="0" baseline="0" noProof="0" dirty="0" smtClean="0">
                          <a:ln>
                            <a:noFill/>
                          </a:ln>
                          <a:solidFill>
                            <a:srgbClr val="00B0F0"/>
                          </a:solidFill>
                          <a:effectLst/>
                          <a:uLnTx/>
                          <a:uFillTx/>
                          <a:latin typeface="Cambria Math" panose="02040503050406030204" pitchFamily="18" charset="0"/>
                          <a:cs typeface="+mn-cs"/>
                        </a:rPr>
                        <m:t>𝐿</m:t>
                      </m:r>
                      <m:r>
                        <a:rPr kumimoji="0" lang="en-US" altLang="zh-TW" sz="700" b="0" i="1" u="none" strike="noStrike" kern="1200" cap="none" spc="0" normalizeH="0" baseline="0" noProof="0" dirty="0" smtClean="0">
                          <a:ln>
                            <a:noFill/>
                          </a:ln>
                          <a:solidFill>
                            <a:srgbClr val="00B0F0"/>
                          </a:solidFill>
                          <a:effectLst/>
                          <a:uLnTx/>
                          <a:uFillTx/>
                          <a:latin typeface="Cambria Math" panose="02040503050406030204" pitchFamily="18" charset="0"/>
                          <a:cs typeface="+mn-cs"/>
                        </a:rPr>
                        <m:t>1(</m:t>
                      </m:r>
                      <m:sSub>
                        <m:sSubPr>
                          <m:ctrlP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Pr>
                        <m:e>
                          <m: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t>𝐼</m:t>
                          </m:r>
                        </m:e>
                        <m:sub>
                          <m:r>
                            <a:rPr kumimoji="0" lang="en-US" altLang="zh-TW" sz="700" b="0" i="1" u="none" strike="noStrike" kern="1200" cap="none" spc="0" normalizeH="0" baseline="0" noProof="0" smtClean="0">
                              <a:ln>
                                <a:noFill/>
                              </a:ln>
                              <a:solidFill>
                                <a:srgbClr val="00B0F0"/>
                              </a:solidFill>
                              <a:effectLst/>
                              <a:uLnTx/>
                              <a:uFillTx/>
                              <a:latin typeface="Cambria Math" panose="02040503050406030204" pitchFamily="18" charset="0"/>
                              <a:cs typeface="+mn-cs"/>
                            </a:rPr>
                            <m:t>𝑆</m:t>
                          </m:r>
                          <m: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t>𝑅</m:t>
                          </m:r>
                          <m:r>
                            <a:rPr kumimoji="0" lang="en-US" altLang="zh-TW" sz="700" b="0" i="1" u="none" strike="noStrike" kern="1200" cap="none" spc="0" normalizeH="0" baseline="0" noProof="0" smtClean="0">
                              <a:ln>
                                <a:noFill/>
                              </a:ln>
                              <a:solidFill>
                                <a:srgbClr val="00B0F0"/>
                              </a:solidFill>
                              <a:effectLst/>
                              <a:uLnTx/>
                              <a:uFillTx/>
                              <a:latin typeface="Cambria Math" panose="02040503050406030204" pitchFamily="18" charset="0"/>
                              <a:cs typeface="+mn-cs"/>
                            </a:rPr>
                            <m:t>,</m:t>
                          </m:r>
                        </m:sub>
                      </m:sSub>
                      <m:sSub>
                        <m:sSubPr>
                          <m:ctrlP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Pr>
                        <m:e>
                          <m: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t>𝐼</m:t>
                          </m:r>
                        </m:e>
                        <m:sub>
                          <m: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t>𝐺𝑇</m:t>
                          </m:r>
                        </m:sub>
                      </m:sSub>
                      <m:r>
                        <a:rPr kumimoji="0" lang="en-US" altLang="zh-TW" sz="700" b="0" i="1" u="none" strike="noStrike" kern="1200" cap="none" spc="0" normalizeH="0" baseline="0" noProof="0" dirty="0" smtClean="0">
                          <a:ln>
                            <a:noFill/>
                          </a:ln>
                          <a:solidFill>
                            <a:srgbClr val="00B0F0"/>
                          </a:solidFill>
                          <a:effectLst/>
                          <a:uLnTx/>
                          <a:uFillTx/>
                          <a:latin typeface="Cambria Math" panose="02040503050406030204" pitchFamily="18" charset="0"/>
                          <a:cs typeface="+mn-cs"/>
                        </a:rPr>
                        <m:t>)</m:t>
                      </m:r>
                      <m:nary>
                        <m:naryPr>
                          <m:chr m:val="∑"/>
                          <m:limLoc m:val="undOvr"/>
                          <m:grow m:val="on"/>
                          <m:ctrlPr>
                            <a:rPr kumimoji="0" lang="en-US" altLang="zh-TW" sz="700" b="0" i="1" u="none" strike="noStrike" kern="1200" cap="none" spc="0" normalizeH="0" baseline="0" noProof="0" dirty="0" smtClean="0">
                              <a:ln>
                                <a:noFill/>
                              </a:ln>
                              <a:solidFill>
                                <a:srgbClr val="00B0F0"/>
                              </a:solidFill>
                              <a:effectLst/>
                              <a:uLnTx/>
                              <a:uFillTx/>
                              <a:latin typeface="Cambria Math" panose="02040503050406030204" pitchFamily="18" charset="0"/>
                              <a:cs typeface="+mn-cs"/>
                            </a:rPr>
                          </m:ctrlPr>
                        </m:naryPr>
                        <m:sub>
                          <m:r>
                            <a:rPr kumimoji="0" lang="en-US" altLang="zh-TW" sz="700" b="0" i="1" u="none" strike="noStrike" kern="1200" cap="none" spc="0" normalizeH="0" baseline="0" noProof="0" dirty="0">
                              <a:ln>
                                <a:noFill/>
                              </a:ln>
                              <a:solidFill>
                                <a:srgbClr val="00B0F0"/>
                              </a:solidFill>
                              <a:effectLst/>
                              <a:uLnTx/>
                              <a:uFillTx/>
                              <a:latin typeface="Cambria Math" panose="02040503050406030204" pitchFamily="18" charset="0"/>
                              <a:cs typeface="+mn-cs"/>
                            </a:rPr>
                            <m:t>𝑖</m:t>
                          </m:r>
                          <m:r>
                            <a:rPr kumimoji="0" lang="en-US" altLang="zh-TW" sz="700" b="0" i="0" u="none" strike="noStrike" kern="1200" cap="none" spc="0" normalizeH="0" baseline="0" noProof="0" dirty="0">
                              <a:ln>
                                <a:noFill/>
                              </a:ln>
                              <a:solidFill>
                                <a:srgbClr val="00B0F0"/>
                              </a:solidFill>
                              <a:effectLst/>
                              <a:uLnTx/>
                              <a:uFillTx/>
                              <a:latin typeface="Cambria Math" panose="02040503050406030204" pitchFamily="18" charset="0"/>
                              <a:cs typeface="+mn-cs"/>
                            </a:rPr>
                            <m:t>=</m:t>
                          </m:r>
                          <m:r>
                            <a:rPr kumimoji="0" lang="en-US" altLang="zh-TW" sz="700" b="0" i="1" u="none" strike="noStrike" kern="1200" cap="none" spc="0" normalizeH="0" baseline="0" noProof="0" dirty="0" smtClean="0">
                              <a:ln>
                                <a:noFill/>
                              </a:ln>
                              <a:solidFill>
                                <a:srgbClr val="00B0F0"/>
                              </a:solidFill>
                              <a:effectLst/>
                              <a:uLnTx/>
                              <a:uFillTx/>
                              <a:latin typeface="Cambria Math" panose="02040503050406030204" pitchFamily="18" charset="0"/>
                              <a:cs typeface="+mn-cs"/>
                            </a:rPr>
                            <m:t>0</m:t>
                          </m:r>
                        </m:sub>
                        <m:sup>
                          <m:r>
                            <a:rPr kumimoji="0" lang="en-US" altLang="zh-TW" sz="700" b="0" i="1" u="none" strike="noStrike" kern="1200" cap="none" spc="0" normalizeH="0" baseline="0" noProof="0" dirty="0" smtClean="0">
                              <a:ln>
                                <a:noFill/>
                              </a:ln>
                              <a:solidFill>
                                <a:srgbClr val="00B0F0"/>
                              </a:solidFill>
                              <a:effectLst/>
                              <a:uLnTx/>
                              <a:uFillTx/>
                              <a:latin typeface="Cambria Math" panose="02040503050406030204" pitchFamily="18" charset="0"/>
                              <a:cs typeface="+mn-cs"/>
                            </a:rPr>
                            <m:t>𝑚</m:t>
                          </m:r>
                        </m:sup>
                        <m:e>
                          <m:sSub>
                            <m:sSubPr>
                              <m:ctrlP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Pr>
                            <m:e>
                              <m:d>
                                <m:dPr>
                                  <m:begChr m:val="‖"/>
                                  <m:endChr m:val="‖"/>
                                  <m:ctrlP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ctrlPr>
                                </m:dPr>
                                <m:e>
                                  <m:sSub>
                                    <m:sSubPr>
                                      <m:ctrlP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Pr>
                                    <m:e>
                                      <m: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t>𝐼</m:t>
                                      </m:r>
                                    </m:e>
                                    <m:sub>
                                      <m:r>
                                        <a:rPr kumimoji="0" lang="en-US" altLang="zh-TW" sz="700" b="0" i="1" u="none" strike="noStrike" kern="1200" cap="none" spc="0" normalizeH="0" baseline="0" noProof="0">
                                          <a:ln>
                                            <a:noFill/>
                                          </a:ln>
                                          <a:solidFill>
                                            <a:srgbClr val="00B0F0"/>
                                          </a:solidFill>
                                          <a:effectLst/>
                                          <a:uLnTx/>
                                          <a:uFillTx/>
                                          <a:latin typeface="Cambria Math" panose="02040503050406030204" pitchFamily="18" charset="0"/>
                                          <a:cs typeface="+mn-cs"/>
                                        </a:rPr>
                                        <m:t>𝑆</m:t>
                                      </m:r>
                                      <m: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t>𝑅</m:t>
                                      </m:r>
                                    </m:sub>
                                  </m:sSub>
                                  <m:r>
                                    <a:rPr kumimoji="0" lang="zh-TW" altLang="en-US" sz="700" b="0" i="0" u="none" strike="noStrike" kern="1200" cap="none" spc="0" normalizeH="0" baseline="0" noProof="0">
                                      <a:ln>
                                        <a:noFill/>
                                      </a:ln>
                                      <a:solidFill>
                                        <a:srgbClr val="00B0F0"/>
                                      </a:solidFill>
                                      <a:effectLst/>
                                      <a:uLnTx/>
                                      <a:uFillTx/>
                                      <a:latin typeface="Cambria Math" panose="02040503050406030204" pitchFamily="18" charset="0"/>
                                      <a:cs typeface="+mn-cs"/>
                                    </a:rPr>
                                    <m:t>−</m:t>
                                  </m:r>
                                  <m:sSub>
                                    <m:sSubPr>
                                      <m:ctrlP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ctrlPr>
                                    </m:sSubPr>
                                    <m:e>
                                      <m: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t>𝐼</m:t>
                                      </m:r>
                                    </m:e>
                                    <m:sub>
                                      <m:r>
                                        <a:rPr kumimoji="0" lang="en-US" altLang="zh-TW" sz="700" b="0" i="1" u="none" strike="noStrike" kern="1200" cap="none" spc="0" normalizeH="0" baseline="0" noProof="0" smtClean="0">
                                          <a:ln>
                                            <a:noFill/>
                                          </a:ln>
                                          <a:solidFill>
                                            <a:srgbClr val="00B0F0"/>
                                          </a:solidFill>
                                          <a:effectLst/>
                                          <a:uLnTx/>
                                          <a:uFillTx/>
                                          <a:latin typeface="Cambria Math" panose="02040503050406030204" pitchFamily="18" charset="0"/>
                                          <a:cs typeface="+mn-cs"/>
                                        </a:rPr>
                                        <m:t>𝐻𝑅</m:t>
                                      </m:r>
                                      <m:r>
                                        <a:rPr kumimoji="0" lang="en-US" altLang="zh-TW" sz="700" b="0" i="1" u="none" strike="noStrike" kern="1200" cap="none" spc="0" normalizeH="0" baseline="0" noProof="0" smtClean="0">
                                          <a:ln>
                                            <a:noFill/>
                                          </a:ln>
                                          <a:solidFill>
                                            <a:srgbClr val="00B0F0"/>
                                          </a:solidFill>
                                          <a:effectLst/>
                                          <a:uLnTx/>
                                          <a:uFillTx/>
                                          <a:latin typeface="Cambria Math" panose="02040503050406030204" pitchFamily="18" charset="0"/>
                                          <a:cs typeface="+mn-cs"/>
                                        </a:rPr>
                                        <m:t>(</m:t>
                                      </m:r>
                                      <m:r>
                                        <a:rPr kumimoji="0" lang="zh-TW" altLang="en-US" sz="700" b="0" i="1" u="none" strike="noStrike" kern="1200" cap="none" spc="0" normalizeH="0" baseline="0" noProof="0">
                                          <a:ln>
                                            <a:noFill/>
                                          </a:ln>
                                          <a:solidFill>
                                            <a:srgbClr val="00B0F0"/>
                                          </a:solidFill>
                                          <a:effectLst/>
                                          <a:uLnTx/>
                                          <a:uFillTx/>
                                          <a:latin typeface="Cambria Math" panose="02040503050406030204" pitchFamily="18" charset="0"/>
                                          <a:cs typeface="+mn-cs"/>
                                        </a:rPr>
                                        <m:t>𝐺𝑇</m:t>
                                      </m:r>
                                      <m:r>
                                        <a:rPr kumimoji="0" lang="en-US" altLang="zh-TW" sz="700" b="0" i="1" u="none" strike="noStrike" kern="1200" cap="none" spc="0" normalizeH="0" baseline="0" noProof="0" smtClean="0">
                                          <a:ln>
                                            <a:noFill/>
                                          </a:ln>
                                          <a:solidFill>
                                            <a:srgbClr val="00B0F0"/>
                                          </a:solidFill>
                                          <a:effectLst/>
                                          <a:uLnTx/>
                                          <a:uFillTx/>
                                          <a:latin typeface="Cambria Math" panose="02040503050406030204" pitchFamily="18" charset="0"/>
                                          <a:cs typeface="+mn-cs"/>
                                        </a:rPr>
                                        <m:t>)</m:t>
                                      </m:r>
                                    </m:sub>
                                  </m:sSub>
                                </m:e>
                              </m:d>
                            </m:e>
                            <m:sub>
                              <m:r>
                                <a:rPr kumimoji="0" lang="zh-TW" altLang="en-US" sz="700" b="0" i="0" u="none" strike="noStrike" kern="1200" cap="none" spc="0" normalizeH="0" baseline="0" noProof="0">
                                  <a:ln>
                                    <a:noFill/>
                                  </a:ln>
                                  <a:solidFill>
                                    <a:srgbClr val="00B0F0"/>
                                  </a:solidFill>
                                  <a:effectLst/>
                                  <a:uLnTx/>
                                  <a:uFillTx/>
                                  <a:latin typeface="Cambria Math" panose="02040503050406030204" pitchFamily="18" charset="0"/>
                                  <a:cs typeface="+mn-cs"/>
                                </a:rPr>
                                <m:t>1</m:t>
                              </m:r>
                            </m:sub>
                          </m:sSub>
                        </m:e>
                      </m:nary>
                    </m:oMath>
                  </m:oMathPara>
                </a14:m>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8" name="文字方塊 67">
                <a:extLst>
                  <a:ext uri="{FF2B5EF4-FFF2-40B4-BE49-F238E27FC236}">
                    <a16:creationId xmlns:a16="http://schemas.microsoft.com/office/drawing/2014/main" id="{BD02CC85-080B-7538-C70F-E33189A5538D}"/>
                  </a:ext>
                </a:extLst>
              </p:cNvPr>
              <p:cNvSpPr txBox="1">
                <a:spLocks noRot="1" noChangeAspect="1" noMove="1" noResize="1" noEditPoints="1" noAdjustHandles="1" noChangeArrowheads="1" noChangeShapeType="1" noTextEdit="1"/>
              </p:cNvSpPr>
              <p:nvPr/>
            </p:nvSpPr>
            <p:spPr>
              <a:xfrm>
                <a:off x="7896384" y="440384"/>
                <a:ext cx="1422670" cy="386644"/>
              </a:xfrm>
              <a:prstGeom prst="rect">
                <a:avLst/>
              </a:prstGeom>
              <a:blipFill>
                <a:blip r:embed="rId16"/>
                <a:stretch>
                  <a:fillRect t="-85938" b="-132813"/>
                </a:stretch>
              </a:blipFill>
            </p:spPr>
            <p:txBody>
              <a:bodyPr/>
              <a:lstStyle/>
              <a:p>
                <a:r>
                  <a:rPr lang="zh-TW" altLang="en-US">
                    <a:noFill/>
                  </a:rPr>
                  <a:t> </a:t>
                </a:r>
              </a:p>
            </p:txBody>
          </p:sp>
        </mc:Fallback>
      </mc:AlternateContent>
      <p:cxnSp>
        <p:nvCxnSpPr>
          <p:cNvPr id="75" name="直線單箭頭接點 94">
            <a:extLst>
              <a:ext uri="{FF2B5EF4-FFF2-40B4-BE49-F238E27FC236}">
                <a16:creationId xmlns:a16="http://schemas.microsoft.com/office/drawing/2014/main" id="{FB46E86F-FE0F-4413-D00C-94F65F400270}"/>
              </a:ext>
            </a:extLst>
          </p:cNvPr>
          <p:cNvCxnSpPr>
            <a:cxnSpLocks/>
          </p:cNvCxnSpPr>
          <p:nvPr/>
        </p:nvCxnSpPr>
        <p:spPr>
          <a:xfrm flipV="1">
            <a:off x="7900839" y="1055195"/>
            <a:ext cx="225489" cy="148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2A97D4E4-B359-38D5-CD6E-36CA5BA100F0}"/>
              </a:ext>
            </a:extLst>
          </p:cNvPr>
          <p:cNvCxnSpPr>
            <a:cxnSpLocks/>
          </p:cNvCxnSpPr>
          <p:nvPr/>
        </p:nvCxnSpPr>
        <p:spPr>
          <a:xfrm flipH="1">
            <a:off x="8838841" y="1176214"/>
            <a:ext cx="8477" cy="840693"/>
          </a:xfrm>
          <a:prstGeom prst="curvedConnector3">
            <a:avLst>
              <a:gd name="adj1" fmla="val -2696709"/>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7" name="文字方塊 156">
            <a:extLst>
              <a:ext uri="{FF2B5EF4-FFF2-40B4-BE49-F238E27FC236}">
                <a16:creationId xmlns:a16="http://schemas.microsoft.com/office/drawing/2014/main" id="{5F829FDF-CFB6-B1F1-7034-75843EB29771}"/>
              </a:ext>
            </a:extLst>
          </p:cNvPr>
          <p:cNvSpPr txBox="1"/>
          <p:nvPr/>
        </p:nvSpPr>
        <p:spPr>
          <a:xfrm>
            <a:off x="-12987" y="742226"/>
            <a:ext cx="682336"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DF2K Dataset</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5" name="文字方塊 34">
            <a:extLst>
              <a:ext uri="{FF2B5EF4-FFF2-40B4-BE49-F238E27FC236}">
                <a16:creationId xmlns:a16="http://schemas.microsoft.com/office/drawing/2014/main" id="{DDACCF0C-8136-DDE0-5065-63BC2237F6CF}"/>
              </a:ext>
            </a:extLst>
          </p:cNvPr>
          <p:cNvSpPr txBox="1"/>
          <p:nvPr/>
        </p:nvSpPr>
        <p:spPr>
          <a:xfrm>
            <a:off x="2986632" y="3919686"/>
            <a:ext cx="1741029"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100" b="1" i="0" u="none" strike="noStrike" kern="1200" cap="none" spc="0" normalizeH="0" baseline="0" noProof="0" dirty="0">
                <a:ln>
                  <a:noFill/>
                </a:ln>
                <a:solidFill>
                  <a:srgbClr val="292929"/>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Multi-Layer Perceptron</a:t>
            </a:r>
            <a:endParaRPr kumimoji="0" lang="zh-TW"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9" name="文字方塊 78">
            <a:extLst>
              <a:ext uri="{FF2B5EF4-FFF2-40B4-BE49-F238E27FC236}">
                <a16:creationId xmlns:a16="http://schemas.microsoft.com/office/drawing/2014/main" id="{E2F2D813-95D7-DA02-01D7-EA2A581535DC}"/>
              </a:ext>
            </a:extLst>
          </p:cNvPr>
          <p:cNvSpPr txBox="1"/>
          <p:nvPr/>
        </p:nvSpPr>
        <p:spPr>
          <a:xfrm>
            <a:off x="663617" y="4169899"/>
            <a:ext cx="367292"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1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a:t>
            </a:r>
            <a:endParaRPr kumimoji="0" lang="zh-TW" altLang="en-US"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5" name="文字方塊 124">
            <a:extLst>
              <a:ext uri="{FF2B5EF4-FFF2-40B4-BE49-F238E27FC236}">
                <a16:creationId xmlns:a16="http://schemas.microsoft.com/office/drawing/2014/main" id="{5970A32E-BDB3-2498-7FD5-52B21DCAE709}"/>
              </a:ext>
            </a:extLst>
          </p:cNvPr>
          <p:cNvSpPr txBox="1"/>
          <p:nvPr/>
        </p:nvSpPr>
        <p:spPr>
          <a:xfrm>
            <a:off x="2350810" y="4367786"/>
            <a:ext cx="400996"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05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t>
            </a:r>
            <a:endParaRPr kumimoji="0" lang="zh-TW" altLang="en-US" sz="105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0" name="文字方塊 129">
            <a:extLst>
              <a:ext uri="{FF2B5EF4-FFF2-40B4-BE49-F238E27FC236}">
                <a16:creationId xmlns:a16="http://schemas.microsoft.com/office/drawing/2014/main" id="{070CCDCA-F475-3850-D09A-DA0AF37B2975}"/>
              </a:ext>
            </a:extLst>
          </p:cNvPr>
          <p:cNvSpPr txBox="1"/>
          <p:nvPr/>
        </p:nvSpPr>
        <p:spPr>
          <a:xfrm>
            <a:off x="3588314" y="4148112"/>
            <a:ext cx="264900"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Y</a:t>
            </a:r>
            <a:endParaRPr kumimoji="0" lang="zh-TW" altLang="en-US" sz="105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8" name="圖片 17" descr="一張含有 戶外, 植物, 樹狀, 林地 的圖片&#10;&#10;自動產生的描述">
            <a:extLst>
              <a:ext uri="{FF2B5EF4-FFF2-40B4-BE49-F238E27FC236}">
                <a16:creationId xmlns:a16="http://schemas.microsoft.com/office/drawing/2014/main" id="{5E766D96-0599-FA23-5707-4B77E226F5B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612" y="1152263"/>
            <a:ext cx="476038" cy="476038"/>
          </a:xfrm>
          <a:prstGeom prst="rect">
            <a:avLst/>
          </a:prstGeom>
        </p:spPr>
      </p:pic>
      <p:pic>
        <p:nvPicPr>
          <p:cNvPr id="78" name="圖片 77" descr="一張含有 戶外, 植物, 樹狀, 原始森林 的圖片&#10;&#10;自動產生的描述">
            <a:extLst>
              <a:ext uri="{FF2B5EF4-FFF2-40B4-BE49-F238E27FC236}">
                <a16:creationId xmlns:a16="http://schemas.microsoft.com/office/drawing/2014/main" id="{C63A8619-4F81-5AE0-45EB-408DB70D71F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36217" y="818708"/>
            <a:ext cx="700355" cy="700355"/>
          </a:xfrm>
          <a:prstGeom prst="rect">
            <a:avLst/>
          </a:prstGeom>
        </p:spPr>
      </p:pic>
      <p:pic>
        <p:nvPicPr>
          <p:cNvPr id="127" name="圖片 126" descr="一張含有 戶外, 植物, 樹狀, 原始森林 的圖片&#10;&#10;自動產生的描述">
            <a:extLst>
              <a:ext uri="{FF2B5EF4-FFF2-40B4-BE49-F238E27FC236}">
                <a16:creationId xmlns:a16="http://schemas.microsoft.com/office/drawing/2014/main" id="{69BB3DFC-30F4-6DB8-71D8-91D9F4D7037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70581" y="1668015"/>
            <a:ext cx="700355" cy="700355"/>
          </a:xfrm>
          <a:prstGeom prst="rect">
            <a:avLst/>
          </a:prstGeom>
        </p:spPr>
      </p:pic>
      <p:sp>
        <p:nvSpPr>
          <p:cNvPr id="100" name="文字方塊 99">
            <a:extLst>
              <a:ext uri="{FF2B5EF4-FFF2-40B4-BE49-F238E27FC236}">
                <a16:creationId xmlns:a16="http://schemas.microsoft.com/office/drawing/2014/main" id="{96022634-8384-05E7-FFCA-00C2823BCFD8}"/>
              </a:ext>
            </a:extLst>
          </p:cNvPr>
          <p:cNvSpPr txBox="1"/>
          <p:nvPr/>
        </p:nvSpPr>
        <p:spPr>
          <a:xfrm>
            <a:off x="1852419" y="5089283"/>
            <a:ext cx="1219699" cy="215444"/>
          </a:xfrm>
          <a:prstGeom prst="rect">
            <a:avLst/>
          </a:prstGeom>
          <a:noFill/>
        </p:spPr>
        <p:txBody>
          <a:bodyPr wrap="square">
            <a:spAutoFit/>
          </a:bodyPr>
          <a:lstStyle/>
          <a:p>
            <a:pPr marL="90488" marR="0" lvl="0" indent="-90488" algn="l" defTabSz="457200" rtl="0" eaLnBrk="1" fontAlgn="auto" latinLnBrk="0" hangingPunct="1">
              <a:lnSpc>
                <a:spcPct val="100000"/>
              </a:lnSpc>
              <a:spcBef>
                <a:spcPts val="0"/>
              </a:spcBef>
              <a:spcAft>
                <a:spcPts val="0"/>
              </a:spcAft>
              <a:buClrTx/>
              <a:buSzTx/>
              <a:buFontTx/>
              <a:buChar char="-"/>
              <a:tabLst/>
              <a:defRPr/>
            </a:pPr>
            <a:r>
              <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𝛼</a:t>
            </a: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Weighting factor</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08F988BE-C69F-8197-0530-2D7DE2CA9D85}"/>
              </a:ext>
            </a:extLst>
          </p:cNvPr>
          <p:cNvSpPr txBox="1"/>
          <p:nvPr/>
        </p:nvSpPr>
        <p:spPr>
          <a:xfrm>
            <a:off x="8769765" y="1368760"/>
            <a:ext cx="563926"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L1</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loss </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9" name="文字方塊 158">
            <a:extLst>
              <a:ext uri="{FF2B5EF4-FFF2-40B4-BE49-F238E27FC236}">
                <a16:creationId xmlns:a16="http://schemas.microsoft.com/office/drawing/2014/main" id="{A248E7F6-9ECF-4020-5E4D-B499C317D6E2}"/>
              </a:ext>
            </a:extLst>
          </p:cNvPr>
          <p:cNvSpPr txBox="1"/>
          <p:nvPr/>
        </p:nvSpPr>
        <p:spPr>
          <a:xfrm>
            <a:off x="1621879" y="2314985"/>
            <a:ext cx="852122"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1D</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8C979EEC-A481-126A-FECC-A0D6A9E75D48}"/>
              </a:ext>
            </a:extLst>
          </p:cNvPr>
          <p:cNvSpPr txBox="1"/>
          <p:nvPr/>
        </p:nvSpPr>
        <p:spPr>
          <a:xfrm>
            <a:off x="145428" y="4605235"/>
            <a:ext cx="136722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Patch position correlation matrix </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8A50554F-8B1A-0910-E247-83D94021F192}"/>
              </a:ext>
            </a:extLst>
          </p:cNvPr>
          <p:cNvSpPr txBox="1"/>
          <p:nvPr/>
        </p:nvSpPr>
        <p:spPr>
          <a:xfrm>
            <a:off x="850267" y="4012150"/>
            <a:ext cx="1709139"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(1x1)x(96C) </a:t>
            </a: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copy (64x64)x(96c)</a:t>
            </a:r>
            <a:endPar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 name="文字方塊 25">
            <a:extLst>
              <a:ext uri="{FF2B5EF4-FFF2-40B4-BE49-F238E27FC236}">
                <a16:creationId xmlns:a16="http://schemas.microsoft.com/office/drawing/2014/main" id="{18D02EF0-68FC-F6B8-8E94-988548B0DDB6}"/>
              </a:ext>
            </a:extLst>
          </p:cNvPr>
          <p:cNvSpPr txBox="1"/>
          <p:nvPr/>
        </p:nvSpPr>
        <p:spPr>
          <a:xfrm>
            <a:off x="1946585" y="4486858"/>
            <a:ext cx="786103"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a:t>
            </a:r>
          </a:p>
        </p:txBody>
      </p:sp>
      <p:sp>
        <p:nvSpPr>
          <p:cNvPr id="43" name="文字方塊 42">
            <a:extLst>
              <a:ext uri="{FF2B5EF4-FFF2-40B4-BE49-F238E27FC236}">
                <a16:creationId xmlns:a16="http://schemas.microsoft.com/office/drawing/2014/main" id="{0E034458-882E-40CA-49A4-B24E692F1085}"/>
              </a:ext>
            </a:extLst>
          </p:cNvPr>
          <p:cNvSpPr txBox="1"/>
          <p:nvPr/>
        </p:nvSpPr>
        <p:spPr>
          <a:xfrm>
            <a:off x="1357343" y="3479981"/>
            <a:ext cx="59461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patches</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文字方塊 116">
            <a:extLst>
              <a:ext uri="{FF2B5EF4-FFF2-40B4-BE49-F238E27FC236}">
                <a16:creationId xmlns:a16="http://schemas.microsoft.com/office/drawing/2014/main" id="{F9CF9954-7593-24B0-8F08-7B77BCF664FC}"/>
              </a:ext>
            </a:extLst>
          </p:cNvPr>
          <p:cNvSpPr txBox="1"/>
          <p:nvPr/>
        </p:nvSpPr>
        <p:spPr>
          <a:xfrm>
            <a:off x="1778487" y="3480119"/>
            <a:ext cx="59461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Patch size</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4" name="文字方塊 143">
            <a:extLst>
              <a:ext uri="{FF2B5EF4-FFF2-40B4-BE49-F238E27FC236}">
                <a16:creationId xmlns:a16="http://schemas.microsoft.com/office/drawing/2014/main" id="{C652AC59-FAF3-57B5-2652-A0653DB53F6B}"/>
              </a:ext>
            </a:extLst>
          </p:cNvPr>
          <p:cNvSpPr txBox="1"/>
          <p:nvPr/>
        </p:nvSpPr>
        <p:spPr>
          <a:xfrm>
            <a:off x="2070628" y="4197083"/>
            <a:ext cx="786103"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a:t>
            </a:r>
          </a:p>
        </p:txBody>
      </p:sp>
      <p:sp>
        <p:nvSpPr>
          <p:cNvPr id="146" name="文字方塊 145">
            <a:extLst>
              <a:ext uri="{FF2B5EF4-FFF2-40B4-BE49-F238E27FC236}">
                <a16:creationId xmlns:a16="http://schemas.microsoft.com/office/drawing/2014/main" id="{F8E26502-BA82-370E-369E-087044FE4CA2}"/>
              </a:ext>
            </a:extLst>
          </p:cNvPr>
          <p:cNvSpPr txBox="1"/>
          <p:nvPr/>
        </p:nvSpPr>
        <p:spPr>
          <a:xfrm>
            <a:off x="-114455" y="5948513"/>
            <a:ext cx="786103"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(64x64)x(96C)</a:t>
            </a:r>
          </a:p>
        </p:txBody>
      </p:sp>
      <p:sp>
        <p:nvSpPr>
          <p:cNvPr id="158" name="文字方塊 157">
            <a:extLst>
              <a:ext uri="{FF2B5EF4-FFF2-40B4-BE49-F238E27FC236}">
                <a16:creationId xmlns:a16="http://schemas.microsoft.com/office/drawing/2014/main" id="{B1116B48-2502-C41E-2C33-CB5B06B58080}"/>
              </a:ext>
            </a:extLst>
          </p:cNvPr>
          <p:cNvSpPr txBox="1"/>
          <p:nvPr/>
        </p:nvSpPr>
        <p:spPr>
          <a:xfrm rot="16200000">
            <a:off x="497341" y="5766501"/>
            <a:ext cx="786103"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(64x64)x(32C)</a:t>
            </a:r>
          </a:p>
        </p:txBody>
      </p:sp>
      <p:sp>
        <p:nvSpPr>
          <p:cNvPr id="160" name="文字方塊 159">
            <a:extLst>
              <a:ext uri="{FF2B5EF4-FFF2-40B4-BE49-F238E27FC236}">
                <a16:creationId xmlns:a16="http://schemas.microsoft.com/office/drawing/2014/main" id="{362AA138-7525-3C58-8E37-FFDB8B5EB3AA}"/>
              </a:ext>
            </a:extLst>
          </p:cNvPr>
          <p:cNvSpPr txBox="1"/>
          <p:nvPr/>
        </p:nvSpPr>
        <p:spPr>
          <a:xfrm>
            <a:off x="1388684" y="5459958"/>
            <a:ext cx="786103"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(64x64)x(32C)</a:t>
            </a:r>
          </a:p>
        </p:txBody>
      </p:sp>
      <p:sp>
        <p:nvSpPr>
          <p:cNvPr id="161" name="文字方塊 160">
            <a:extLst>
              <a:ext uri="{FF2B5EF4-FFF2-40B4-BE49-F238E27FC236}">
                <a16:creationId xmlns:a16="http://schemas.microsoft.com/office/drawing/2014/main" id="{45F28199-40E3-E87B-0D04-A05464447348}"/>
              </a:ext>
            </a:extLst>
          </p:cNvPr>
          <p:cNvSpPr txBox="1"/>
          <p:nvPr/>
        </p:nvSpPr>
        <p:spPr>
          <a:xfrm>
            <a:off x="1338180" y="5754638"/>
            <a:ext cx="786103" cy="2000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(1x1)x(32C)</a:t>
            </a:r>
          </a:p>
        </p:txBody>
      </p:sp>
      <p:sp>
        <p:nvSpPr>
          <p:cNvPr id="163" name="文字方塊 162">
            <a:extLst>
              <a:ext uri="{FF2B5EF4-FFF2-40B4-BE49-F238E27FC236}">
                <a16:creationId xmlns:a16="http://schemas.microsoft.com/office/drawing/2014/main" id="{6BAABD1A-F504-E477-5319-65C35F736581}"/>
              </a:ext>
            </a:extLst>
          </p:cNvPr>
          <p:cNvSpPr txBox="1"/>
          <p:nvPr/>
        </p:nvSpPr>
        <p:spPr>
          <a:xfrm>
            <a:off x="2191005" y="5645343"/>
            <a:ext cx="786103"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(64x64)x(32C)</a:t>
            </a: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(64x64)x(96C)</a:t>
            </a:r>
            <a:endPar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 name="文字方塊 1">
            <a:extLst>
              <a:ext uri="{FF2B5EF4-FFF2-40B4-BE49-F238E27FC236}">
                <a16:creationId xmlns:a16="http://schemas.microsoft.com/office/drawing/2014/main" id="{E43AB8BC-EE2B-B70F-0757-8A906B8D6AE2}"/>
              </a:ext>
            </a:extLst>
          </p:cNvPr>
          <p:cNvSpPr txBox="1"/>
          <p:nvPr/>
        </p:nvSpPr>
        <p:spPr>
          <a:xfrm>
            <a:off x="2866169" y="4750233"/>
            <a:ext cx="4120805" cy="215444"/>
          </a:xfrm>
          <a:prstGeom prst="rect">
            <a:avLst/>
          </a:prstGeom>
          <a:noFill/>
        </p:spPr>
        <p:txBody>
          <a:bodyPr wrap="square" rtlCol="0">
            <a:spAutoFit/>
          </a:bodyPr>
          <a:lstStyle/>
          <a:p>
            <a:pPr marL="90488" marR="0" lvl="0" indent="-904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MSA (Multi-Head Self Attention Layer)</a:t>
            </a:r>
            <a:endParaRPr kumimoji="0"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4" name="文字方塊 163">
            <a:extLst>
              <a:ext uri="{FF2B5EF4-FFF2-40B4-BE49-F238E27FC236}">
                <a16:creationId xmlns:a16="http://schemas.microsoft.com/office/drawing/2014/main" id="{E7FC0422-5E96-D152-874A-36688CE69F6F}"/>
              </a:ext>
            </a:extLst>
          </p:cNvPr>
          <p:cNvSpPr txBox="1"/>
          <p:nvPr/>
        </p:nvSpPr>
        <p:spPr>
          <a:xfrm>
            <a:off x="8996651" y="4992551"/>
            <a:ext cx="157616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Q </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All q</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K  All k</a:t>
            </a:r>
          </a:p>
          <a:p>
            <a:pPr marL="180975" marR="0" lvl="0" indent="-180975"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d  scale factor (make variance from d to 1)</a:t>
            </a:r>
          </a:p>
          <a:p>
            <a:pPr marL="180975" marR="0" lvl="0" indent="-180975"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B  learnable relative position (Bias or Bias = 0)</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矩形 165">
            <a:extLst>
              <a:ext uri="{FF2B5EF4-FFF2-40B4-BE49-F238E27FC236}">
                <a16:creationId xmlns:a16="http://schemas.microsoft.com/office/drawing/2014/main" id="{4D075790-9368-D309-342D-CFBE4C279FB2}"/>
              </a:ext>
            </a:extLst>
          </p:cNvPr>
          <p:cNvSpPr/>
          <p:nvPr/>
        </p:nvSpPr>
        <p:spPr>
          <a:xfrm rot="16200000">
            <a:off x="-1401042" y="1923929"/>
            <a:ext cx="201351" cy="260514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67" name="文字方塊 166">
            <a:extLst>
              <a:ext uri="{FF2B5EF4-FFF2-40B4-BE49-F238E27FC236}">
                <a16:creationId xmlns:a16="http://schemas.microsoft.com/office/drawing/2014/main" id="{C5021715-AE90-7912-DE2F-0BA6B2EB4BB4}"/>
              </a:ext>
            </a:extLst>
          </p:cNvPr>
          <p:cNvSpPr txBox="1"/>
          <p:nvPr/>
        </p:nvSpPr>
        <p:spPr>
          <a:xfrm>
            <a:off x="-2572019" y="3074569"/>
            <a:ext cx="2606761" cy="2826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(3) Embedding Layer (Projection to fixed-dim)</a:t>
            </a:r>
          </a:p>
        </p:txBody>
      </p:sp>
      <p:sp>
        <p:nvSpPr>
          <p:cNvPr id="168" name="文字方塊 167">
            <a:extLst>
              <a:ext uri="{FF2B5EF4-FFF2-40B4-BE49-F238E27FC236}">
                <a16:creationId xmlns:a16="http://schemas.microsoft.com/office/drawing/2014/main" id="{77A71A05-7328-E0D7-8A3E-B51EE443AB02}"/>
              </a:ext>
            </a:extLst>
          </p:cNvPr>
          <p:cNvSpPr txBox="1"/>
          <p:nvPr/>
        </p:nvSpPr>
        <p:spPr>
          <a:xfrm>
            <a:off x="-2589625" y="2830394"/>
            <a:ext cx="2591829" cy="246221"/>
          </a:xfrm>
          <a:prstGeom prst="rect">
            <a:avLst/>
          </a:prstGeom>
          <a:solidFill>
            <a:srgbClr val="FFFF00"/>
          </a:solid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(2) Patches Flattening (Reshape 3D</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1D</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p:txBody>
      </p:sp>
      <p:sp>
        <p:nvSpPr>
          <p:cNvPr id="171" name="矩形 170">
            <a:extLst>
              <a:ext uri="{FF2B5EF4-FFF2-40B4-BE49-F238E27FC236}">
                <a16:creationId xmlns:a16="http://schemas.microsoft.com/office/drawing/2014/main" id="{A024D0B3-EAB0-BB8F-FBC6-F0AB88657E64}"/>
              </a:ext>
            </a:extLst>
          </p:cNvPr>
          <p:cNvSpPr/>
          <p:nvPr/>
        </p:nvSpPr>
        <p:spPr>
          <a:xfrm rot="16200000">
            <a:off x="-1385350" y="1373960"/>
            <a:ext cx="192251" cy="258285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prstClr val="white"/>
              </a:solidFill>
              <a:effectLst/>
              <a:uLnTx/>
              <a:uFillTx/>
              <a:latin typeface="Times" panose="02020603050405020304" pitchFamily="18" charset="0"/>
              <a:ea typeface="標楷體" panose="03000509000000000000" pitchFamily="65" charset="-120"/>
              <a:cs typeface="Times" panose="02020603050405020304" pitchFamily="18" charset="0"/>
            </a:endParaRPr>
          </a:p>
        </p:txBody>
      </p:sp>
      <p:sp>
        <p:nvSpPr>
          <p:cNvPr id="172" name="文字方塊 171">
            <a:extLst>
              <a:ext uri="{FF2B5EF4-FFF2-40B4-BE49-F238E27FC236}">
                <a16:creationId xmlns:a16="http://schemas.microsoft.com/office/drawing/2014/main" id="{53A294BC-E4D3-8176-D1B7-3CB76AA6DDFC}"/>
              </a:ext>
            </a:extLst>
          </p:cNvPr>
          <p:cNvSpPr txBox="1"/>
          <p:nvPr/>
        </p:nvSpPr>
        <p:spPr>
          <a:xfrm>
            <a:off x="-2578590" y="2529556"/>
            <a:ext cx="1430212" cy="2801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新細明體"/>
                <a:cs typeface="+mn-cs"/>
              </a:rPr>
              <a:t>(1) Patch Partition Layer (Token)</a:t>
            </a:r>
          </a:p>
        </p:txBody>
      </p:sp>
      <p:sp>
        <p:nvSpPr>
          <p:cNvPr id="165" name="文字方塊 164">
            <a:extLst>
              <a:ext uri="{FF2B5EF4-FFF2-40B4-BE49-F238E27FC236}">
                <a16:creationId xmlns:a16="http://schemas.microsoft.com/office/drawing/2014/main" id="{83B618DC-60C2-8906-ADA8-55730D8CE598}"/>
              </a:ext>
            </a:extLst>
          </p:cNvPr>
          <p:cNvSpPr txBox="1"/>
          <p:nvPr/>
        </p:nvSpPr>
        <p:spPr>
          <a:xfrm>
            <a:off x="6920883" y="1016600"/>
            <a:ext cx="726159"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PixelShuffle(2)</a:t>
            </a:r>
            <a:endParaRPr kumimoji="0" lang="zh-TW" altLang="en-US" sz="7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 name="文字方塊 28">
            <a:extLst>
              <a:ext uri="{FF2B5EF4-FFF2-40B4-BE49-F238E27FC236}">
                <a16:creationId xmlns:a16="http://schemas.microsoft.com/office/drawing/2014/main" id="{959753F7-93E7-FAC8-8729-6A4EE3B2CEDF}"/>
              </a:ext>
            </a:extLst>
          </p:cNvPr>
          <p:cNvSpPr txBox="1"/>
          <p:nvPr/>
        </p:nvSpPr>
        <p:spPr>
          <a:xfrm>
            <a:off x="3313830" y="4489727"/>
            <a:ext cx="467392"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MLP:</a:t>
            </a:r>
            <a:endParaRPr kumimoji="0" lang="zh-TW" altLang="en-US" sz="105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7" name="文字方塊 186">
            <a:extLst>
              <a:ext uri="{FF2B5EF4-FFF2-40B4-BE49-F238E27FC236}">
                <a16:creationId xmlns:a16="http://schemas.microsoft.com/office/drawing/2014/main" id="{506F4F76-89CC-FDB9-E4CE-BFE4EE607DBB}"/>
              </a:ext>
            </a:extLst>
          </p:cNvPr>
          <p:cNvSpPr txBox="1"/>
          <p:nvPr/>
        </p:nvSpPr>
        <p:spPr>
          <a:xfrm>
            <a:off x="4958510" y="3215392"/>
            <a:ext cx="1060528" cy="415498"/>
          </a:xfrm>
          <a:prstGeom prst="rect">
            <a:avLst/>
          </a:prstGeom>
          <a:noFill/>
          <a:ln>
            <a:solidFill>
              <a:srgbClr val="FF0000"/>
            </a:solidFill>
            <a:prstDash val="sysDash"/>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Split image into non-overlapping patches </a:t>
            </a:r>
            <a:r>
              <a:rPr kumimoji="0" lang="en-US" altLang="zh-TW" sz="7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Using Patch Embedding</a:t>
            </a:r>
            <a:endParaRPr kumimoji="0" lang="zh-TW" altLang="en-US" sz="7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0" name="文字方塊 169">
                <a:extLst>
                  <a:ext uri="{FF2B5EF4-FFF2-40B4-BE49-F238E27FC236}">
                    <a16:creationId xmlns:a16="http://schemas.microsoft.com/office/drawing/2014/main" id="{3932ABDD-2509-3C8E-2740-A3F7CCC84B6D}"/>
                  </a:ext>
                </a:extLst>
              </p:cNvPr>
              <p:cNvSpPr txBox="1"/>
              <p:nvPr/>
            </p:nvSpPr>
            <p:spPr>
              <a:xfrm>
                <a:off x="839251" y="4338800"/>
                <a:ext cx="514536"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B0F0"/>
                    </a:solidFill>
                    <a:effectLst/>
                    <a:uLnTx/>
                    <a:uFillTx/>
                    <a:latin typeface="Calibri" panose="020F0502020204030204"/>
                    <a:ea typeface="等线" panose="02010600030101010101" pitchFamily="2" charset="-122"/>
                    <a:cs typeface="+mn-cs"/>
                  </a:rPr>
                  <a:t>1-</a:t>
                </a:r>
                <a14:m>
                  <m:oMath xmlns:m="http://schemas.openxmlformats.org/officeDocument/2006/math">
                    <m:r>
                      <a:rPr kumimoji="0" lang="en-US" altLang="zh-CN" sz="1400" b="1" i="1" u="none" strike="noStrike" kern="1200" cap="none" spc="0" normalizeH="0" baseline="0" noProof="0" smtClean="0">
                        <a:ln>
                          <a:noFill/>
                        </a:ln>
                        <a:solidFill>
                          <a:srgbClr val="00B0F0"/>
                        </a:solidFill>
                        <a:effectLst/>
                        <a:uLnTx/>
                        <a:uFillTx/>
                        <a:latin typeface="Cambria Math" panose="02040503050406030204" pitchFamily="18" charset="0"/>
                        <a:cs typeface="+mn-cs"/>
                      </a:rPr>
                      <m:t>𝜶</m:t>
                    </m:r>
                  </m:oMath>
                </a14:m>
                <a:r>
                  <a:rPr kumimoji="0" lang="en-US" altLang="zh-TW" sz="14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1400" b="1"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mc:Choice>
        <mc:Fallback xmlns="">
          <p:sp>
            <p:nvSpPr>
              <p:cNvPr id="170" name="文字方塊 169">
                <a:extLst>
                  <a:ext uri="{FF2B5EF4-FFF2-40B4-BE49-F238E27FC236}">
                    <a16:creationId xmlns:a16="http://schemas.microsoft.com/office/drawing/2014/main" id="{8DC0B6CA-8B12-BF92-0BF0-54FD234C1702}"/>
                  </a:ext>
                </a:extLst>
              </p:cNvPr>
              <p:cNvSpPr txBox="1">
                <a:spLocks noRot="1" noChangeAspect="1" noMove="1" noResize="1" noEditPoints="1" noAdjustHandles="1" noChangeArrowheads="1" noChangeShapeType="1" noTextEdit="1"/>
              </p:cNvSpPr>
              <p:nvPr/>
            </p:nvSpPr>
            <p:spPr>
              <a:xfrm>
                <a:off x="839251" y="4338800"/>
                <a:ext cx="514536" cy="307777"/>
              </a:xfrm>
              <a:prstGeom prst="rect">
                <a:avLst/>
              </a:prstGeom>
              <a:blipFill>
                <a:blip r:embed="rId19"/>
                <a:stretch>
                  <a:fillRect l="-3571" t="-4000" b="-2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6" name="文字方塊 175">
                <a:extLst>
                  <a:ext uri="{FF2B5EF4-FFF2-40B4-BE49-F238E27FC236}">
                    <a16:creationId xmlns:a16="http://schemas.microsoft.com/office/drawing/2014/main" id="{F2D63D62-5C96-5470-9CB2-53348EA2E663}"/>
                  </a:ext>
                </a:extLst>
              </p:cNvPr>
              <p:cNvSpPr txBox="1"/>
              <p:nvPr/>
            </p:nvSpPr>
            <p:spPr>
              <a:xfrm>
                <a:off x="902634" y="4084927"/>
                <a:ext cx="349550"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400" b="1" i="1" u="none" strike="noStrike" kern="1200" cap="none" spc="0" normalizeH="0" baseline="0" noProof="0" smtClean="0">
                        <a:ln>
                          <a:noFill/>
                        </a:ln>
                        <a:solidFill>
                          <a:srgbClr val="00B0F0"/>
                        </a:solidFill>
                        <a:effectLst/>
                        <a:uLnTx/>
                        <a:uFillTx/>
                        <a:latin typeface="Cambria Math" panose="02040503050406030204" pitchFamily="18" charset="0"/>
                        <a:cs typeface="+mn-cs"/>
                      </a:rPr>
                      <m:t>𝜶</m:t>
                    </m:r>
                  </m:oMath>
                </a14:m>
                <a:r>
                  <a:rPr kumimoji="0" lang="en-US" altLang="zh-TW" sz="1400" b="1"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1400" b="1"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mc:Choice>
        <mc:Fallback xmlns="">
          <p:sp>
            <p:nvSpPr>
              <p:cNvPr id="176" name="文字方塊 175">
                <a:extLst>
                  <a:ext uri="{FF2B5EF4-FFF2-40B4-BE49-F238E27FC236}">
                    <a16:creationId xmlns:a16="http://schemas.microsoft.com/office/drawing/2014/main" id="{0EA2B301-C8CF-DA27-0FCB-6EF7EC31D160}"/>
                  </a:ext>
                </a:extLst>
              </p:cNvPr>
              <p:cNvSpPr txBox="1">
                <a:spLocks noRot="1" noChangeAspect="1" noMove="1" noResize="1" noEditPoints="1" noAdjustHandles="1" noChangeArrowheads="1" noChangeShapeType="1" noTextEdit="1"/>
              </p:cNvSpPr>
              <p:nvPr/>
            </p:nvSpPr>
            <p:spPr>
              <a:xfrm>
                <a:off x="902634" y="4084927"/>
                <a:ext cx="349550" cy="307777"/>
              </a:xfrm>
              <a:prstGeom prst="rect">
                <a:avLst/>
              </a:prstGeom>
              <a:blipFill>
                <a:blip r:embed="rId20"/>
                <a:stretch>
                  <a:fillRect/>
                </a:stretch>
              </a:blipFill>
            </p:spPr>
            <p:txBody>
              <a:bodyPr/>
              <a:lstStyle/>
              <a:p>
                <a:r>
                  <a:rPr lang="zh-TW" altLang="en-US">
                    <a:noFill/>
                  </a:rPr>
                  <a:t> </a:t>
                </a:r>
              </a:p>
            </p:txBody>
          </p:sp>
        </mc:Fallback>
      </mc:AlternateContent>
      <p:sp>
        <p:nvSpPr>
          <p:cNvPr id="173" name="文字方塊 172">
            <a:extLst>
              <a:ext uri="{FF2B5EF4-FFF2-40B4-BE49-F238E27FC236}">
                <a16:creationId xmlns:a16="http://schemas.microsoft.com/office/drawing/2014/main" id="{EDBBDB0B-8B07-44D9-6903-31650EFD2E5A}"/>
              </a:ext>
            </a:extLst>
          </p:cNvPr>
          <p:cNvSpPr txBox="1"/>
          <p:nvPr/>
        </p:nvSpPr>
        <p:spPr>
          <a:xfrm>
            <a:off x="5884461" y="1027079"/>
            <a:ext cx="108784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Sum (96+96)=96C</a:t>
            </a:r>
            <a:endParaRPr kumimoji="0" lang="zh-TW" altLang="en-US"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78" name="文字方塊 177">
            <a:extLst>
              <a:ext uri="{FF2B5EF4-FFF2-40B4-BE49-F238E27FC236}">
                <a16:creationId xmlns:a16="http://schemas.microsoft.com/office/drawing/2014/main" id="{E153E9D2-D81A-49CB-4A3E-0109AAFB152D}"/>
              </a:ext>
            </a:extLst>
          </p:cNvPr>
          <p:cNvSpPr txBox="1"/>
          <p:nvPr/>
        </p:nvSpPr>
        <p:spPr>
          <a:xfrm>
            <a:off x="6631243" y="1854799"/>
            <a:ext cx="801505"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r>
              <a:rPr kumimoji="0" lang="en-US" altLang="zh-TW" sz="800" b="0" i="0" u="none" strike="noStrike" kern="1200" cap="none" spc="0" normalizeH="0" baseline="0" noProof="0" dirty="0" err="1">
                <a:ln>
                  <a:noFill/>
                </a:ln>
                <a:solidFill>
                  <a:srgbClr val="FF0000"/>
                </a:solidFill>
                <a:effectLst/>
                <a:uLnTx/>
                <a:uFillTx/>
                <a:latin typeface="Calibri" panose="020F0502020204030204"/>
                <a:ea typeface="新細明體" panose="02020500000000000000" pitchFamily="18" charset="-120"/>
                <a:cs typeface="+mn-cs"/>
              </a:rPr>
              <a:t>rxr</a:t>
            </a:r>
            <a:r>
              <a:rPr kumimoji="0" lang="en-US" altLang="zh-TW"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)x3=12c??</a:t>
            </a:r>
            <a:endParaRPr kumimoji="0" lang="zh-TW" altLang="en-US"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79" name="文字方塊 178">
            <a:extLst>
              <a:ext uri="{FF2B5EF4-FFF2-40B4-BE49-F238E27FC236}">
                <a16:creationId xmlns:a16="http://schemas.microsoft.com/office/drawing/2014/main" id="{4A961910-F9EF-D75D-A650-09D8C2C3607F}"/>
              </a:ext>
            </a:extLst>
          </p:cNvPr>
          <p:cNvSpPr txBox="1"/>
          <p:nvPr/>
        </p:nvSpPr>
        <p:spPr>
          <a:xfrm>
            <a:off x="1663445" y="1627806"/>
            <a:ext cx="54649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srgbClr val="FF0000"/>
                </a:solidFill>
                <a:effectLst/>
                <a:highlight>
                  <a:srgbClr val="FFFF00"/>
                </a:highlight>
                <a:uLnTx/>
                <a:uFillTx/>
                <a:latin typeface="Calibri" panose="020F0502020204030204"/>
                <a:ea typeface="新細明體" panose="02020500000000000000" pitchFamily="18" charset="-120"/>
                <a:cs typeface="+mn-cs"/>
              </a:rPr>
              <a:t>(1) Reshape</a:t>
            </a:r>
            <a:endParaRPr kumimoji="0" lang="zh-TW" altLang="en-US" sz="600" b="0" i="0" u="none" strike="noStrike" kern="1200" cap="none" spc="0" normalizeH="0" baseline="0" noProof="0" dirty="0">
              <a:ln>
                <a:noFill/>
              </a:ln>
              <a:solidFill>
                <a:srgbClr val="FF0000"/>
              </a:solidFill>
              <a:effectLst/>
              <a:highlight>
                <a:srgbClr val="FFFF00"/>
              </a:highlight>
              <a:uLnTx/>
              <a:uFillTx/>
              <a:latin typeface="Calibri" panose="020F0502020204030204"/>
              <a:ea typeface="新細明體" panose="02020500000000000000" pitchFamily="18" charset="-120"/>
              <a:cs typeface="+mn-cs"/>
            </a:endParaRPr>
          </a:p>
        </p:txBody>
      </p:sp>
      <p:sp>
        <p:nvSpPr>
          <p:cNvPr id="180" name="文字方塊 179">
            <a:extLst>
              <a:ext uri="{FF2B5EF4-FFF2-40B4-BE49-F238E27FC236}">
                <a16:creationId xmlns:a16="http://schemas.microsoft.com/office/drawing/2014/main" id="{45223F4D-8116-2E02-E7D7-490C048805A7}"/>
              </a:ext>
            </a:extLst>
          </p:cNvPr>
          <p:cNvSpPr txBox="1"/>
          <p:nvPr/>
        </p:nvSpPr>
        <p:spPr>
          <a:xfrm>
            <a:off x="5492836" y="1592016"/>
            <a:ext cx="54649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r>
              <a:rPr kumimoji="0" lang="en-US" altLang="zh-TW" sz="600" b="0" i="0" u="none" strike="noStrike" kern="1200" cap="none" spc="0" normalizeH="0" baseline="0" noProof="0" dirty="0">
                <a:ln>
                  <a:noFill/>
                </a:ln>
                <a:solidFill>
                  <a:srgbClr val="FF0000"/>
                </a:solidFill>
                <a:effectLst/>
                <a:highlight>
                  <a:srgbClr val="FFFF00"/>
                </a:highlight>
                <a:uLnTx/>
                <a:uFillTx/>
                <a:latin typeface="Calibri" panose="020F0502020204030204"/>
                <a:ea typeface="新細明體" panose="02020500000000000000" pitchFamily="18" charset="-120"/>
                <a:cs typeface="+mn-cs"/>
              </a:rPr>
              <a:t>2) Reshape</a:t>
            </a:r>
            <a:endParaRPr kumimoji="0" lang="zh-TW" altLang="en-US" sz="600" b="0" i="0" u="none" strike="noStrike" kern="1200" cap="none" spc="0" normalizeH="0" baseline="0" noProof="0" dirty="0">
              <a:ln>
                <a:noFill/>
              </a:ln>
              <a:solidFill>
                <a:srgbClr val="FF0000"/>
              </a:solidFill>
              <a:effectLst/>
              <a:highlight>
                <a:srgbClr val="FFFF00"/>
              </a:highlight>
              <a:uLnTx/>
              <a:uFillTx/>
              <a:latin typeface="Calibri" panose="020F0502020204030204"/>
              <a:ea typeface="新細明體" panose="02020500000000000000" pitchFamily="18" charset="-120"/>
              <a:cs typeface="+mn-cs"/>
            </a:endParaRPr>
          </a:p>
        </p:txBody>
      </p:sp>
      <p:sp>
        <p:nvSpPr>
          <p:cNvPr id="181" name="文字方塊 180">
            <a:extLst>
              <a:ext uri="{FF2B5EF4-FFF2-40B4-BE49-F238E27FC236}">
                <a16:creationId xmlns:a16="http://schemas.microsoft.com/office/drawing/2014/main" id="{B0A0EC1B-980D-22B3-F1AF-BD79C75149AF}"/>
              </a:ext>
            </a:extLst>
          </p:cNvPr>
          <p:cNvSpPr txBox="1"/>
          <p:nvPr/>
        </p:nvSpPr>
        <p:spPr>
          <a:xfrm>
            <a:off x="5964451" y="1961792"/>
            <a:ext cx="32037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82" name="文字方塊 181">
            <a:extLst>
              <a:ext uri="{FF2B5EF4-FFF2-40B4-BE49-F238E27FC236}">
                <a16:creationId xmlns:a16="http://schemas.microsoft.com/office/drawing/2014/main" id="{1029EF9A-888A-4B5E-BB70-E02FC9EB4016}"/>
              </a:ext>
            </a:extLst>
          </p:cNvPr>
          <p:cNvSpPr txBox="1"/>
          <p:nvPr/>
        </p:nvSpPr>
        <p:spPr>
          <a:xfrm>
            <a:off x="5362522" y="1985120"/>
            <a:ext cx="32037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83" name="文字方塊 182">
            <a:extLst>
              <a:ext uri="{FF2B5EF4-FFF2-40B4-BE49-F238E27FC236}">
                <a16:creationId xmlns:a16="http://schemas.microsoft.com/office/drawing/2014/main" id="{FE4F9680-BC20-FEFC-2FDA-5FAD91A6C428}"/>
              </a:ext>
            </a:extLst>
          </p:cNvPr>
          <p:cNvSpPr txBox="1"/>
          <p:nvPr/>
        </p:nvSpPr>
        <p:spPr>
          <a:xfrm>
            <a:off x="1597750" y="5967445"/>
            <a:ext cx="7674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 weight</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4" name="文字方塊 183">
            <a:extLst>
              <a:ext uri="{FF2B5EF4-FFF2-40B4-BE49-F238E27FC236}">
                <a16:creationId xmlns:a16="http://schemas.microsoft.com/office/drawing/2014/main" id="{C34E2511-A78E-2E86-903E-79B4FE1B2084}"/>
              </a:ext>
            </a:extLst>
          </p:cNvPr>
          <p:cNvSpPr txBox="1"/>
          <p:nvPr/>
        </p:nvSpPr>
        <p:spPr>
          <a:xfrm>
            <a:off x="5018630" y="4042688"/>
            <a:ext cx="32037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85" name="文字方塊 184">
            <a:extLst>
              <a:ext uri="{FF2B5EF4-FFF2-40B4-BE49-F238E27FC236}">
                <a16:creationId xmlns:a16="http://schemas.microsoft.com/office/drawing/2014/main" id="{0756CB54-EFED-3AAE-7E54-EA330551E804}"/>
              </a:ext>
            </a:extLst>
          </p:cNvPr>
          <p:cNvSpPr txBox="1"/>
          <p:nvPr/>
        </p:nvSpPr>
        <p:spPr>
          <a:xfrm>
            <a:off x="6695239" y="4024176"/>
            <a:ext cx="32037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86" name="文字方塊 185">
            <a:extLst>
              <a:ext uri="{FF2B5EF4-FFF2-40B4-BE49-F238E27FC236}">
                <a16:creationId xmlns:a16="http://schemas.microsoft.com/office/drawing/2014/main" id="{A225EC77-DC3B-5359-F68E-6264D2B5C6C3}"/>
              </a:ext>
            </a:extLst>
          </p:cNvPr>
          <p:cNvSpPr txBox="1"/>
          <p:nvPr/>
        </p:nvSpPr>
        <p:spPr>
          <a:xfrm>
            <a:off x="5206085" y="2820185"/>
            <a:ext cx="32037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88" name="文字方塊 187">
            <a:extLst>
              <a:ext uri="{FF2B5EF4-FFF2-40B4-BE49-F238E27FC236}">
                <a16:creationId xmlns:a16="http://schemas.microsoft.com/office/drawing/2014/main" id="{CE45C0BF-A392-4B6B-F0D5-7BA71B303DE9}"/>
              </a:ext>
            </a:extLst>
          </p:cNvPr>
          <p:cNvSpPr txBox="1"/>
          <p:nvPr/>
        </p:nvSpPr>
        <p:spPr>
          <a:xfrm>
            <a:off x="5397891" y="3064327"/>
            <a:ext cx="32037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89" name="文字方塊 188">
            <a:extLst>
              <a:ext uri="{FF2B5EF4-FFF2-40B4-BE49-F238E27FC236}">
                <a16:creationId xmlns:a16="http://schemas.microsoft.com/office/drawing/2014/main" id="{DE6E8837-EE39-7087-DD9E-E6A0FCBEE099}"/>
              </a:ext>
            </a:extLst>
          </p:cNvPr>
          <p:cNvSpPr txBox="1"/>
          <p:nvPr/>
        </p:nvSpPr>
        <p:spPr>
          <a:xfrm rot="16200000">
            <a:off x="639220" y="4377232"/>
            <a:ext cx="43978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QKV</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0" name="文字方塊 189">
            <a:extLst>
              <a:ext uri="{FF2B5EF4-FFF2-40B4-BE49-F238E27FC236}">
                <a16:creationId xmlns:a16="http://schemas.microsoft.com/office/drawing/2014/main" id="{10FF8D23-09BB-C061-6316-C5EEEC531E9E}"/>
              </a:ext>
            </a:extLst>
          </p:cNvPr>
          <p:cNvSpPr txBox="1"/>
          <p:nvPr/>
        </p:nvSpPr>
        <p:spPr>
          <a:xfrm rot="16200000">
            <a:off x="5439996" y="5167435"/>
            <a:ext cx="43978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QKV</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1" name="Title 1">
            <a:extLst>
              <a:ext uri="{FF2B5EF4-FFF2-40B4-BE49-F238E27FC236}">
                <a16:creationId xmlns:a16="http://schemas.microsoft.com/office/drawing/2014/main" id="{5ACAE6A0-A493-A047-CA45-4D8F7B8235D7}"/>
              </a:ext>
            </a:extLst>
          </p:cNvPr>
          <p:cNvSpPr txBox="1">
            <a:spLocks/>
          </p:cNvSpPr>
          <p:nvPr/>
        </p:nvSpPr>
        <p:spPr>
          <a:xfrm>
            <a:off x="-9859" y="-57583"/>
            <a:ext cx="5792860" cy="54080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2800" b="1" kern="1200">
                <a:solidFill>
                  <a:schemeClr val="tx1"/>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1.2.7 Related Works:</a:t>
            </a:r>
            <a:r>
              <a:rPr kumimoji="0" lang="en-US" altLang="zh-TW" sz="20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Super-Resolution</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1400" b="0" i="0" u="none" strike="noStrike" kern="1200" cap="none" spc="0" normalizeH="0" baseline="0" noProof="0" dirty="0">
                <a:ln>
                  <a:noFill/>
                </a:ln>
                <a:solidFill>
                  <a:srgbClr val="ED7D31"/>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a:t>
            </a:r>
            <a:r>
              <a:rPr kumimoji="0" lang="sv-SE" altLang="zh-TW" sz="1400" b="0" i="0" u="none" strike="noStrike" kern="1200" cap="none" spc="0" normalizeH="0" baseline="0" noProof="0" dirty="0">
                <a:ln>
                  <a:noFill/>
                </a:ln>
                <a:solidFill>
                  <a:srgbClr val="ED7D31"/>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Hybrid Attention Transformer (HAT), 2) Overlapping Cross-Attention Block (OCAB) </a:t>
            </a:r>
            <a:endParaRPr kumimoji="0" lang="en-US" altLang="zh-TW" sz="2000" b="1" i="0" u="none" strike="noStrike" kern="1200" cap="none" spc="0" normalizeH="0" baseline="0" noProof="0" dirty="0">
              <a:ln>
                <a:noFill/>
              </a:ln>
              <a:solidFill>
                <a:srgbClr val="ED7D31"/>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 name="文字方塊 193">
            <a:extLst>
              <a:ext uri="{FF2B5EF4-FFF2-40B4-BE49-F238E27FC236}">
                <a16:creationId xmlns:a16="http://schemas.microsoft.com/office/drawing/2014/main" id="{BBD5CE81-5252-42AE-426B-D0945C1F7C10}"/>
              </a:ext>
            </a:extLst>
          </p:cNvPr>
          <p:cNvSpPr txBox="1"/>
          <p:nvPr/>
        </p:nvSpPr>
        <p:spPr>
          <a:xfrm>
            <a:off x="3590796" y="-26684"/>
            <a:ext cx="1670787"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Activating More Pixels in Image Super-Resolution Transformer, CVPR</a:t>
            </a:r>
            <a:r>
              <a:rPr kumimoji="0" lang="zh-TW" altLang="en-US" sz="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2023</a:t>
            </a:r>
            <a:r>
              <a:rPr kumimoji="0" lang="zh-TW" altLang="en-US" sz="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79713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95B3BE-236A-CC23-CAAF-5ED927B66B7C}"/>
            </a:ext>
          </a:extLst>
        </p:cNvPr>
        <p:cNvGrpSpPr/>
        <p:nvPr/>
      </p:nvGrpSpPr>
      <p:grpSpPr>
        <a:xfrm>
          <a:off x="0" y="0"/>
          <a:ext cx="0" cy="0"/>
          <a:chOff x="0" y="0"/>
          <a:chExt cx="0" cy="0"/>
        </a:xfrm>
      </p:grpSpPr>
      <p:pic>
        <p:nvPicPr>
          <p:cNvPr id="8" name="圖片 7">
            <a:extLst>
              <a:ext uri="{FF2B5EF4-FFF2-40B4-BE49-F238E27FC236}">
                <a16:creationId xmlns:a16="http://schemas.microsoft.com/office/drawing/2014/main" id="{EA0B84BF-B77F-6321-BA61-7C5BDD3EABDB}"/>
              </a:ext>
            </a:extLst>
          </p:cNvPr>
          <p:cNvPicPr>
            <a:picLocks noChangeAspect="1"/>
          </p:cNvPicPr>
          <p:nvPr/>
        </p:nvPicPr>
        <p:blipFill rotWithShape="1">
          <a:blip r:embed="rId3"/>
          <a:srcRect l="48064" t="35874" r="5584" b="36143"/>
          <a:stretch/>
        </p:blipFill>
        <p:spPr>
          <a:xfrm>
            <a:off x="5615367" y="470879"/>
            <a:ext cx="3447738" cy="976395"/>
          </a:xfrm>
          <a:prstGeom prst="rect">
            <a:avLst/>
          </a:prstGeom>
        </p:spPr>
      </p:pic>
      <p:sp>
        <p:nvSpPr>
          <p:cNvPr id="2" name="TextBox 6">
            <a:extLst>
              <a:ext uri="{FF2B5EF4-FFF2-40B4-BE49-F238E27FC236}">
                <a16:creationId xmlns:a16="http://schemas.microsoft.com/office/drawing/2014/main" id="{16CF2155-F64A-64CD-433D-98E49E27F1C4}"/>
              </a:ext>
            </a:extLst>
          </p:cNvPr>
          <p:cNvSpPr txBox="1"/>
          <p:nvPr/>
        </p:nvSpPr>
        <p:spPr>
          <a:xfrm>
            <a:off x="0" y="547251"/>
            <a:ext cx="9144000" cy="6093976"/>
          </a:xfrm>
          <a:prstGeom prst="rect">
            <a:avLst/>
          </a:prstGeom>
          <a:noFill/>
        </p:spPr>
        <p:txBody>
          <a:bodyPr wrap="square" rtlCol="0">
            <a:spAutoFit/>
          </a:bodyPr>
          <a:lstStyle/>
          <a:p>
            <a:pPr marL="269875" marR="0" lvl="0" indent="-269875" algn="l" defTabSz="457200"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2) HAB – W-MSA: window-based multi-head self-attention (W-MSA)</a:t>
            </a:r>
          </a:p>
          <a:p>
            <a:pPr marL="449263" marR="0" lvl="0" indent="-269875" algn="l" defTabSz="457200" rtl="0" eaLnBrk="1" fontAlgn="auto" latinLnBrk="0" hangingPunct="1">
              <a:lnSpc>
                <a:spcPct val="100000"/>
              </a:lnSpc>
              <a:spcBef>
                <a:spcPts val="600"/>
              </a:spcBef>
              <a:spcAft>
                <a:spcPts val="60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(5) </a:t>
            </a:r>
            <a:r>
              <a:rPr kumimoji="0" lang="en-US" altLang="zh-TW"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SW-MSA vs. W-MSA (vs. NAT)</a:t>
            </a:r>
            <a:endParaRPr kumimoji="0" lang="en-US" sz="1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449263" marR="0" lvl="0" indent="0" algn="l" defTabSz="457200" rtl="0" eaLnBrk="1" fontAlgn="auto" latinLnBrk="0" hangingPunct="1">
              <a:lnSpc>
                <a:spcPct val="100000"/>
              </a:lnSpc>
              <a:spcBef>
                <a:spcPts val="600"/>
              </a:spcBef>
              <a:spcAft>
                <a:spcPts val="60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main difference is the different window splitting strategies </a:t>
            </a:r>
          </a:p>
          <a:p>
            <a:pPr marL="623888" marR="0" lvl="0" indent="-176213" algn="l" defTabSz="457200" rtl="0" eaLnBrk="1" fontAlgn="auto" latinLnBrk="0" hangingPunct="1">
              <a:lnSpc>
                <a:spcPct val="100000"/>
              </a:lnSpc>
              <a:spcBef>
                <a:spcPts val="600"/>
              </a:spcBef>
              <a:spcAft>
                <a:spcPts val="600"/>
              </a:spcAft>
              <a:buClrTx/>
              <a:buSzTx/>
              <a:buFontTx/>
              <a:buAutoNum type="alphaLcParenR"/>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SW-MSA: uses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non-overlapping local windows </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 segment feature maps and computes self-attention within each local window. </a:t>
            </a:r>
          </a:p>
          <a:p>
            <a:pPr marL="623887"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a.1) This method can help the model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better capture local details</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623887"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a.2) but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may ignore the relationship between different regions</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449263" marR="0" lvl="0" indent="0" algn="l" defTabSz="457200" rtl="0" eaLnBrk="1" fontAlgn="auto" latinLnBrk="0" hangingPunct="1">
              <a:lnSpc>
                <a:spcPct val="100000"/>
              </a:lnSpc>
              <a:spcBef>
                <a:spcPts val="600"/>
              </a:spcBef>
              <a:spcAft>
                <a:spcPts val="60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 W-MSA: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相比之下，</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W-MSA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使用</a:t>
            </a:r>
            <a:r>
              <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重疊的局部窗口</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對特徵圖進行分割，並在每個局部窗口內計算自注意力。</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623887"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b.1) </a:t>
            </a: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這種方法可以增加特徵圖的覆蓋率，從而更好地捕捉不同區域之間的關係。</a:t>
            </a:r>
            <a:endPar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623887"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b.2) </a:t>
            </a: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然而，在某些情況下，重疊的局部窗口可能會導致一些</a:t>
            </a:r>
            <a:r>
              <a:rPr kumimoji="0" lang="zh-TW" altLang="en-US" sz="14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阻塞伪影</a:t>
            </a: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問題。</a:t>
            </a:r>
            <a:endPar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623887"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447675"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 Conclusion: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因此，在實際應用中，需要根據具體任務和數據集來選擇適當的窗口分割策略。</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719138" marR="0" lvl="0" indent="-271463" algn="l" defTabSz="4572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c.1)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如果需要更好地捕捉局部細節信息，可以考慮使用</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719138" marR="0" lvl="0" indent="-271463" algn="l" defTabSz="4572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如果需要更好地捕捉不同區域之間的關係，可以考慮使用</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600"/>
              </a:spcBef>
              <a:spcAft>
                <a:spcPts val="600"/>
              </a:spcAft>
              <a:buClrTx/>
              <a:buSzTx/>
              <a:buFontTx/>
              <a:buNone/>
              <a:tabLst/>
              <a:defRPr/>
            </a:pP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模型在不同情況下使用了</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Shifted Window-based Multi-head Self-Attention</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）和</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Window-based Multi-head Self-Attention</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具體來說，在</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模型中，</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和</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分別用於不同的變體。</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用於</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HAT-L</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（大型變體），而</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用於</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HAT-S</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（小型變體）。</a:t>
            </a:r>
          </a:p>
          <a:p>
            <a:pPr marL="176213" marR="0" lvl="0" indent="-176213" algn="l" defTabSz="457200" rtl="0" eaLnBrk="1" fontAlgn="auto" latinLnBrk="0" hangingPunct="1">
              <a:lnSpc>
                <a:spcPct val="100000"/>
              </a:lnSpc>
              <a:spcBef>
                <a:spcPts val="0"/>
              </a:spcBef>
              <a:spcAft>
                <a:spcPts val="0"/>
              </a:spcAft>
              <a:buClrTx/>
              <a:buSzTx/>
              <a:buFontTx/>
              <a:buAutoNum type="alphaLcParenR"/>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在</a:t>
            </a: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HAT-L</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中</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作者通過將</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RHAG</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數量從</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增加到</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來擴大</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的深度。</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176213" marR="0" lvl="0" indent="-176213"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在這種情況下，</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被用於實現視窗大小為</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16×16</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的自注意力機制。</a:t>
            </a:r>
          </a:p>
          <a:p>
            <a:pPr marL="176213" marR="0" lvl="0" indent="-176213"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而在</a:t>
            </a: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HAT-S</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中</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為了減少參數數量並保持與</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SwinIR</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模型類似的計算量，作者提供了一個小型版本的</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176213" marR="0" lvl="0" indent="-176213"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在</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HAT-S</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中，窗口大小為</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16×16</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的自注意力機制使用</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實現。</a:t>
            </a:r>
          </a:p>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因此，</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模型根據其變體的不同選擇使用</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或</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W-MSA</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來實現視窗大小為</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16×16</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的自注意力機制。</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 name="文字方塊 2">
            <a:extLst>
              <a:ext uri="{FF2B5EF4-FFF2-40B4-BE49-F238E27FC236}">
                <a16:creationId xmlns:a16="http://schemas.microsoft.com/office/drawing/2014/main" id="{AAF6FD38-A405-4334-A491-366A7F85580F}"/>
              </a:ext>
            </a:extLst>
          </p:cNvPr>
          <p:cNvSpPr txBox="1"/>
          <p:nvPr/>
        </p:nvSpPr>
        <p:spPr>
          <a:xfrm>
            <a:off x="3052204" y="2509870"/>
            <a:ext cx="3994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4" name="標題 1">
            <a:extLst>
              <a:ext uri="{FF2B5EF4-FFF2-40B4-BE49-F238E27FC236}">
                <a16:creationId xmlns:a16="http://schemas.microsoft.com/office/drawing/2014/main" id="{6EBECAE0-06B2-A84E-E6D0-9FEEE028A7A9}"/>
              </a:ext>
            </a:extLst>
          </p:cNvPr>
          <p:cNvSpPr>
            <a:spLocks noGrp="1"/>
          </p:cNvSpPr>
          <p:nvPr>
            <p:ph type="title"/>
          </p:nvPr>
        </p:nvSpPr>
        <p:spPr>
          <a:xfrm>
            <a:off x="-1" y="0"/>
            <a:ext cx="9063105" cy="516583"/>
          </a:xfrm>
        </p:spPr>
        <p:txBody>
          <a:bodyPr>
            <a:normAutofit/>
          </a:bodyPr>
          <a:lstStyle/>
          <a:p>
            <a:r>
              <a:rPr lang="en-US" altLang="zh-TW" sz="2200" dirty="0"/>
              <a:t>1.2.7-1 Related Works: HAB – SW-MSA Vs. W-MSA Vs. NAT </a:t>
            </a:r>
            <a:r>
              <a:rPr lang="en-US" altLang="zh-TW" sz="2200" dirty="0">
                <a:solidFill>
                  <a:srgbClr val="FF0000"/>
                </a:solidFill>
              </a:rPr>
              <a:t>??</a:t>
            </a:r>
            <a:endParaRPr lang="zh-TW" altLang="en-US" sz="2200" dirty="0">
              <a:solidFill>
                <a:srgbClr val="FF0000"/>
              </a:solidFill>
            </a:endParaRPr>
          </a:p>
        </p:txBody>
      </p:sp>
    </p:spTree>
    <p:extLst>
      <p:ext uri="{BB962C8B-B14F-4D97-AF65-F5344CB8AC3E}">
        <p14:creationId xmlns:p14="http://schemas.microsoft.com/office/powerpoint/2010/main" val="3349027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61665"/>
            <a:ext cx="9144000" cy="5986254"/>
          </a:xfrm>
          <a:prstGeom prst="rect">
            <a:avLst/>
          </a:prstGeom>
        </p:spPr>
        <p:txBody>
          <a:bodyPr wrap="square">
            <a:spAutoFit/>
          </a:bodyPr>
          <a:lstStyle/>
          <a:p>
            <a:pPr marL="265113" indent="-265113"/>
            <a:r>
              <a:rPr lang="en-US" altLang="zh-TW" sz="1400" dirty="0">
                <a:solidFill>
                  <a:srgbClr val="00B0F0"/>
                </a:solidFill>
                <a:latin typeface="Times New Roman" panose="02020603050405020304" pitchFamily="18" charset="0"/>
                <a:cs typeface="Times New Roman" panose="02020603050405020304" pitchFamily="18" charset="0"/>
              </a:rPr>
              <a:t>1.	Motivation: </a:t>
            </a:r>
            <a:r>
              <a:rPr lang="en-US" altLang="zh-TW" sz="1400" dirty="0">
                <a:latin typeface="Times New Roman" panose="02020603050405020304" pitchFamily="18" charset="0"/>
                <a:cs typeface="Times New Roman" panose="02020603050405020304" pitchFamily="18" charset="0"/>
              </a:rPr>
              <a:t>Reducing sequential computation.</a:t>
            </a:r>
          </a:p>
          <a:p>
            <a:pPr marL="536575" indent="-268288">
              <a:buFont typeface="Wingdings" panose="05000000000000000000" pitchFamily="2" charset="2"/>
              <a:buChar char="Ø"/>
            </a:pPr>
            <a:r>
              <a:rPr lang="zh-TW" altLang="en-US" sz="1400" dirty="0">
                <a:latin typeface="Times New Roman" panose="02020603050405020304" pitchFamily="18" charset="0"/>
                <a:cs typeface="Times New Roman" panose="02020603050405020304" pitchFamily="18" charset="0"/>
              </a:rPr>
              <a:t>Applied to translation tasks</a:t>
            </a:r>
            <a:r>
              <a:rPr lang="en-US" altLang="zh-TW" sz="1400" dirty="0">
                <a:latin typeface="Times New Roman" panose="02020603050405020304" pitchFamily="18" charset="0"/>
                <a:cs typeface="Times New Roman" panose="02020603050405020304" pitchFamily="18" charset="0"/>
              </a:rPr>
              <a:t>: </a:t>
            </a:r>
            <a:r>
              <a:rPr lang="en-US" altLang="zh-TW" sz="1400" dirty="0">
                <a:solidFill>
                  <a:srgbClr val="FF0000"/>
                </a:solidFill>
                <a:latin typeface="Times New Roman" panose="02020603050405020304" pitchFamily="18" charset="0"/>
                <a:cs typeface="Times New Roman" panose="02020603050405020304" pitchFamily="18" charset="0"/>
              </a:rPr>
              <a:t>Input</a:t>
            </a:r>
            <a:r>
              <a:rPr lang="en-US" altLang="zh-TW" sz="1400" dirty="0">
                <a:latin typeface="Times New Roman" panose="02020603050405020304" pitchFamily="18" charset="0"/>
                <a:cs typeface="Times New Roman" panose="02020603050405020304" pitchFamily="18" charset="0"/>
              </a:rPr>
              <a:t> </a:t>
            </a:r>
            <a:r>
              <a:rPr lang="en-US" altLang="zh-TW" sz="1400" dirty="0">
                <a:solidFill>
                  <a:srgbClr val="FF0000"/>
                </a:solidFill>
                <a:latin typeface="Times New Roman" panose="02020603050405020304" pitchFamily="18" charset="0"/>
                <a:cs typeface="Times New Roman" panose="02020603050405020304" pitchFamily="18" charset="0"/>
              </a:rPr>
              <a:t>sequence/ Output same size sequence.</a:t>
            </a:r>
          </a:p>
          <a:p>
            <a:pPr marL="804863" indent="-268288">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On WMT 2014 English-to-German translation task: Achieves 28.4 BLEU</a:t>
            </a:r>
          </a:p>
          <a:p>
            <a:pPr marL="985838" indent="-177800">
              <a:buFontTx/>
              <a:buChar char="-"/>
            </a:pPr>
            <a:r>
              <a:rPr lang="en-US" altLang="zh-TW" sz="1400" dirty="0">
                <a:latin typeface="Times New Roman" panose="02020603050405020304" pitchFamily="18" charset="0"/>
                <a:cs typeface="Times New Roman" panose="02020603050405020304" pitchFamily="18" charset="0"/>
              </a:rPr>
              <a:t>improving over the existing best results, including ensembles, by over 2 BLEU.</a:t>
            </a:r>
          </a:p>
          <a:p>
            <a:pPr marL="808038" indent="-266700">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On WMT 2014 English-to-French translation task: Achieves BLEU score of 41.8 </a:t>
            </a:r>
          </a:p>
          <a:p>
            <a:pPr marL="985838" indent="-177800">
              <a:buFontTx/>
              <a:buChar char="-"/>
            </a:pPr>
            <a:r>
              <a:rPr lang="en-US" altLang="zh-TW" sz="1400" dirty="0">
                <a:latin typeface="Times New Roman" panose="02020603050405020304" pitchFamily="18" charset="0"/>
                <a:cs typeface="Times New Roman" panose="02020603050405020304" pitchFamily="18" charset="0"/>
              </a:rPr>
              <a:t>training for 3.5 days on 8 GPUs.</a:t>
            </a:r>
            <a:endParaRPr lang="en-US" altLang="zh-TW" sz="1400" dirty="0">
              <a:solidFill>
                <a:srgbClr val="00B0F0"/>
              </a:solidFill>
              <a:latin typeface="Times New Roman" panose="02020603050405020304" pitchFamily="18" charset="0"/>
              <a:cs typeface="Times New Roman" panose="02020603050405020304" pitchFamily="18" charset="0"/>
            </a:endParaRPr>
          </a:p>
          <a:p>
            <a:pPr marL="554037" indent="-285750">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The dominant </a:t>
            </a:r>
            <a:r>
              <a:rPr lang="en-US" altLang="zh-TW" sz="1400" dirty="0">
                <a:solidFill>
                  <a:srgbClr val="FF0000"/>
                </a:solidFill>
                <a:latin typeface="Times New Roman" panose="02020603050405020304" pitchFamily="18" charset="0"/>
                <a:cs typeface="Times New Roman" panose="02020603050405020304" pitchFamily="18" charset="0"/>
              </a:rPr>
              <a:t>sequence transduction </a:t>
            </a:r>
            <a:r>
              <a:rPr lang="en-US" altLang="zh-TW" sz="1400" dirty="0">
                <a:latin typeface="Times New Roman" panose="02020603050405020304" pitchFamily="18" charset="0"/>
                <a:cs typeface="Times New Roman" panose="02020603050405020304" pitchFamily="18" charset="0"/>
              </a:rPr>
              <a:t>models:</a:t>
            </a:r>
          </a:p>
          <a:p>
            <a:pPr marL="822325" indent="-284163">
              <a:buAutoNum type="arabicParenR"/>
            </a:pPr>
            <a:r>
              <a:rPr lang="en-US" altLang="zh-TW" sz="1400" dirty="0">
                <a:latin typeface="Times New Roman" panose="02020603050405020304" pitchFamily="18" charset="0"/>
                <a:cs typeface="Times New Roman" panose="02020603050405020304" pitchFamily="18" charset="0"/>
              </a:rPr>
              <a:t>Based on complex recurrent (RNN): </a:t>
            </a:r>
            <a:r>
              <a:rPr lang="en-US" altLang="zh-TW" sz="1400" b="0" i="0" dirty="0">
                <a:solidFill>
                  <a:srgbClr val="333333"/>
                </a:solidFill>
                <a:effectLst/>
                <a:latin typeface="Times New Roman" panose="02020603050405020304" pitchFamily="18" charset="0"/>
                <a:cs typeface="Times New Roman" panose="02020603050405020304" pitchFamily="18" charset="0"/>
              </a:rPr>
              <a:t>Use </a:t>
            </a:r>
            <a:r>
              <a:rPr lang="en-US" altLang="zh-TW" sz="1400" b="0" i="0" dirty="0">
                <a:solidFill>
                  <a:srgbClr val="FF0000"/>
                </a:solidFill>
                <a:effectLst/>
                <a:latin typeface="Times New Roman" panose="02020603050405020304" pitchFamily="18" charset="0"/>
                <a:cs typeface="Times New Roman" panose="02020603050405020304" pitchFamily="18" charset="0"/>
              </a:rPr>
              <a:t>one-way RNN </a:t>
            </a:r>
            <a:r>
              <a:rPr lang="en-US" altLang="zh-TW" sz="1400" b="0" i="0" dirty="0">
                <a:solidFill>
                  <a:srgbClr val="333333"/>
                </a:solidFill>
                <a:effectLst/>
                <a:latin typeface="Times New Roman" panose="02020603050405020304" pitchFamily="18" charset="0"/>
                <a:cs typeface="Times New Roman" panose="02020603050405020304" pitchFamily="18" charset="0"/>
              </a:rPr>
              <a:t>or </a:t>
            </a:r>
            <a:r>
              <a:rPr lang="en-US" altLang="zh-TW" sz="1400" b="0" i="0" dirty="0">
                <a:solidFill>
                  <a:srgbClr val="FF0000"/>
                </a:solidFill>
                <a:effectLst/>
                <a:latin typeface="Times New Roman" panose="02020603050405020304" pitchFamily="18" charset="0"/>
                <a:cs typeface="Times New Roman" panose="02020603050405020304" pitchFamily="18" charset="0"/>
              </a:rPr>
              <a:t>two-way RNN</a:t>
            </a:r>
            <a:r>
              <a:rPr lang="en-US" altLang="zh-TW" sz="1400" b="0" i="0" dirty="0">
                <a:solidFill>
                  <a:srgbClr val="333333"/>
                </a:solidFill>
                <a:effectLst/>
                <a:latin typeface="Times New Roman" panose="02020603050405020304" pitchFamily="18" charset="0"/>
                <a:cs typeface="Times New Roman" panose="02020603050405020304" pitchFamily="18" charset="0"/>
              </a:rPr>
              <a:t>.</a:t>
            </a:r>
          </a:p>
          <a:p>
            <a:pPr marL="995363" indent="-192088">
              <a:buFont typeface="Wingdings" panose="05000000000000000000" pitchFamily="2" charset="2"/>
              <a:buChar char="ü"/>
            </a:pPr>
            <a:r>
              <a:rPr lang="en-US" altLang="zh-TW" sz="1400" b="0" i="0" dirty="0">
                <a:solidFill>
                  <a:srgbClr val="333333"/>
                </a:solidFill>
                <a:effectLst/>
                <a:latin typeface="Times New Roman" panose="02020603050405020304" pitchFamily="18" charset="0"/>
                <a:cs typeface="Times New Roman" panose="02020603050405020304" pitchFamily="18" charset="0"/>
              </a:rPr>
              <a:t>The </a:t>
            </a:r>
            <a:r>
              <a:rPr lang="en-US" altLang="zh-TW" sz="1400" b="0" i="0" dirty="0">
                <a:solidFill>
                  <a:srgbClr val="00B0F0"/>
                </a:solidFill>
                <a:effectLst/>
                <a:latin typeface="Times New Roman" panose="02020603050405020304" pitchFamily="18" charset="0"/>
                <a:cs typeface="Times New Roman" panose="02020603050405020304" pitchFamily="18" charset="0"/>
              </a:rPr>
              <a:t>problem of RNN</a:t>
            </a:r>
            <a:r>
              <a:rPr lang="en-US" altLang="zh-TW" sz="1400" b="0" i="0" dirty="0">
                <a:solidFill>
                  <a:srgbClr val="333333"/>
                </a:solidFill>
                <a:effectLst/>
                <a:latin typeface="Times New Roman" panose="02020603050405020304" pitchFamily="18" charset="0"/>
                <a:cs typeface="Times New Roman" panose="02020603050405020304" pitchFamily="18" charset="0"/>
              </a:rPr>
              <a:t>: difficult to process in parallel =&gt;  propose </a:t>
            </a:r>
            <a:r>
              <a:rPr lang="en-US" altLang="zh-TW" sz="1400" b="0" i="0" dirty="0">
                <a:solidFill>
                  <a:srgbClr val="00B0F0"/>
                </a:solidFill>
                <a:effectLst/>
                <a:latin typeface="Times New Roman" panose="02020603050405020304" pitchFamily="18" charset="0"/>
                <a:cs typeface="Times New Roman" panose="02020603050405020304" pitchFamily="18" charset="0"/>
              </a:rPr>
              <a:t>to replace RNN with CNN</a:t>
            </a:r>
            <a:r>
              <a:rPr lang="en-US" altLang="zh-TW" sz="1400" b="0" i="0" dirty="0">
                <a:solidFill>
                  <a:srgbClr val="333333"/>
                </a:solidFill>
                <a:effectLst/>
                <a:latin typeface="Times New Roman" panose="02020603050405020304" pitchFamily="18" charset="0"/>
                <a:cs typeface="Times New Roman" panose="02020603050405020304" pitchFamily="18" charset="0"/>
              </a:rPr>
              <a:t>.</a:t>
            </a:r>
          </a:p>
          <a:p>
            <a:pPr marL="984250" indent="-180975"/>
            <a:r>
              <a:rPr lang="en-US" altLang="zh-TW" sz="1400" b="0" i="0" dirty="0">
                <a:solidFill>
                  <a:srgbClr val="333333"/>
                </a:solidFill>
                <a:effectLst/>
                <a:latin typeface="Times New Roman" panose="02020603050405020304" pitchFamily="18" charset="0"/>
                <a:cs typeface="Times New Roman" panose="02020603050405020304" pitchFamily="18" charset="0"/>
              </a:rPr>
              <a:t>*</a:t>
            </a:r>
            <a:r>
              <a:rPr lang="en-US" altLang="zh-TW" sz="1400" b="0" i="0" dirty="0">
                <a:solidFill>
                  <a:srgbClr val="00B0F0"/>
                </a:solidFill>
                <a:effectLst/>
                <a:latin typeface="Times New Roman" panose="02020603050405020304" pitchFamily="18" charset="0"/>
                <a:cs typeface="Times New Roman" panose="02020603050405020304" pitchFamily="18" charset="0"/>
              </a:rPr>
              <a:t> Seq2seq (Sequence to Sequence) [35] </a:t>
            </a:r>
            <a:r>
              <a:rPr lang="en-US" altLang="zh-TW" sz="1400" b="0" i="0" dirty="0">
                <a:solidFill>
                  <a:srgbClr val="333333"/>
                </a:solidFill>
                <a:effectLst/>
                <a:latin typeface="Times New Roman" panose="02020603050405020304" pitchFamily="18" charset="0"/>
                <a:cs typeface="Times New Roman" panose="02020603050405020304" pitchFamily="18" charset="0"/>
              </a:rPr>
              <a:t>model: composed of two RNN, Encoder and Decoder respectively. applied to machine translation.</a:t>
            </a:r>
            <a:endParaRPr lang="zh-TW" altLang="en-US" sz="1400" dirty="0">
              <a:latin typeface="Times New Roman" panose="02020603050405020304" pitchFamily="18" charset="0"/>
              <a:cs typeface="Times New Roman" panose="02020603050405020304" pitchFamily="18" charset="0"/>
            </a:endParaRPr>
          </a:p>
          <a:p>
            <a:pPr marL="803275"/>
            <a:endParaRPr lang="en-US" altLang="zh-TW" sz="1400" dirty="0">
              <a:latin typeface="Times New Roman" panose="02020603050405020304" pitchFamily="18" charset="0"/>
              <a:cs typeface="Times New Roman" panose="02020603050405020304" pitchFamily="18" charset="0"/>
            </a:endParaRPr>
          </a:p>
          <a:p>
            <a:pPr marL="803275"/>
            <a:endParaRPr lang="en-US" altLang="zh-TW" sz="1400" dirty="0">
              <a:latin typeface="Times New Roman" panose="02020603050405020304" pitchFamily="18" charset="0"/>
              <a:cs typeface="Times New Roman" panose="02020603050405020304" pitchFamily="18" charset="0"/>
            </a:endParaRPr>
          </a:p>
          <a:p>
            <a:pPr marL="803275"/>
            <a:endParaRPr lang="en-US" altLang="zh-TW" sz="1400" dirty="0">
              <a:latin typeface="Times New Roman" panose="02020603050405020304" pitchFamily="18" charset="0"/>
              <a:cs typeface="Times New Roman" panose="02020603050405020304" pitchFamily="18" charset="0"/>
            </a:endParaRPr>
          </a:p>
          <a:p>
            <a:pPr marL="803275"/>
            <a:endParaRPr lang="en-US" altLang="zh-TW" sz="1400" dirty="0">
              <a:latin typeface="Times New Roman" panose="02020603050405020304" pitchFamily="18" charset="0"/>
              <a:cs typeface="Times New Roman" panose="02020603050405020304" pitchFamily="18" charset="0"/>
            </a:endParaRPr>
          </a:p>
          <a:p>
            <a:pPr marL="803275"/>
            <a:endParaRPr lang="en-US" altLang="zh-TW" sz="1400" dirty="0">
              <a:latin typeface="Times New Roman" panose="02020603050405020304" pitchFamily="18" charset="0"/>
              <a:cs typeface="Times New Roman" panose="02020603050405020304" pitchFamily="18" charset="0"/>
            </a:endParaRPr>
          </a:p>
          <a:p>
            <a:pPr marL="803275"/>
            <a:endParaRPr lang="en-US" altLang="zh-TW" sz="1400" dirty="0">
              <a:latin typeface="Times New Roman" panose="02020603050405020304" pitchFamily="18" charset="0"/>
              <a:cs typeface="Times New Roman" panose="02020603050405020304" pitchFamily="18" charset="0"/>
            </a:endParaRPr>
          </a:p>
          <a:p>
            <a:pPr marL="803275"/>
            <a:endParaRPr lang="en-US" altLang="zh-TW" sz="1400" dirty="0">
              <a:latin typeface="Times New Roman" panose="02020603050405020304" pitchFamily="18" charset="0"/>
              <a:cs typeface="Times New Roman" panose="02020603050405020304" pitchFamily="18" charset="0"/>
            </a:endParaRPr>
          </a:p>
          <a:p>
            <a:pPr marL="803275"/>
            <a:endParaRPr lang="en-US" altLang="zh-TW" sz="1400" dirty="0">
              <a:latin typeface="Times New Roman" panose="02020603050405020304" pitchFamily="18" charset="0"/>
              <a:cs typeface="Times New Roman" panose="02020603050405020304" pitchFamily="18" charset="0"/>
            </a:endParaRPr>
          </a:p>
          <a:p>
            <a:pPr marL="803275" indent="-265113"/>
            <a:r>
              <a:rPr lang="en-US" altLang="zh-TW" sz="1400" dirty="0">
                <a:latin typeface="Times New Roman" panose="02020603050405020304" pitchFamily="18" charset="0"/>
                <a:cs typeface="Times New Roman" panose="02020603050405020304" pitchFamily="18" charset="0"/>
              </a:rPr>
              <a:t>2) Convolutional neural networks (</a:t>
            </a:r>
            <a:r>
              <a:rPr lang="en-US" altLang="zh-TW" sz="1400" dirty="0">
                <a:solidFill>
                  <a:srgbClr val="00B0F0"/>
                </a:solidFill>
                <a:latin typeface="Times New Roman" panose="02020603050405020304" pitchFamily="18" charset="0"/>
                <a:cs typeface="Times New Roman" panose="02020603050405020304" pitchFamily="18" charset="0"/>
              </a:rPr>
              <a:t>CNN</a:t>
            </a:r>
            <a:r>
              <a:rPr lang="en-US" altLang="zh-TW" sz="1400" dirty="0">
                <a:latin typeface="Times New Roman" panose="02020603050405020304" pitchFamily="18" charset="0"/>
                <a:cs typeface="Times New Roman" panose="02020603050405020304" pitchFamily="18" charset="0"/>
              </a:rPr>
              <a:t>): </a:t>
            </a:r>
            <a:r>
              <a:rPr lang="en-US" altLang="zh-TW" sz="1400" b="0" i="0" dirty="0">
                <a:solidFill>
                  <a:srgbClr val="333333"/>
                </a:solidFill>
                <a:effectLst/>
                <a:latin typeface="Times New Roman" panose="02020603050405020304" pitchFamily="18" charset="0"/>
                <a:cs typeface="Times New Roman" panose="02020603050405020304" pitchFamily="18" charset="0"/>
              </a:rPr>
              <a:t>Each triangle </a:t>
            </a:r>
            <a:r>
              <a:rPr lang="en-US" altLang="zh-TW" sz="1400" b="0" i="0" dirty="0">
                <a:solidFill>
                  <a:srgbClr val="FF0000"/>
                </a:solidFill>
                <a:effectLst/>
                <a:latin typeface="Times New Roman" panose="02020603050405020304" pitchFamily="18" charset="0"/>
                <a:cs typeface="Times New Roman" panose="02020603050405020304" pitchFamily="18" charset="0"/>
              </a:rPr>
              <a:t>?? </a:t>
            </a:r>
            <a:r>
              <a:rPr lang="en-US" altLang="zh-TW" sz="1400" b="0" i="0" dirty="0">
                <a:solidFill>
                  <a:srgbClr val="333333"/>
                </a:solidFill>
                <a:effectLst/>
                <a:latin typeface="Times New Roman" panose="02020603050405020304" pitchFamily="18" charset="0"/>
                <a:cs typeface="Times New Roman" panose="02020603050405020304" pitchFamily="18" charset="0"/>
              </a:rPr>
              <a:t>(3 or 5) represents a filter input as a small segment of the sequence.</a:t>
            </a:r>
          </a:p>
          <a:p>
            <a:pPr marL="985838" indent="-177800">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Reducing sequential computation also forms the foundation of the Extended Neural GPU [16], </a:t>
            </a:r>
            <a:r>
              <a:rPr lang="en-US" altLang="zh-TW" sz="1400" dirty="0" err="1">
                <a:latin typeface="Times New Roman" panose="02020603050405020304" pitchFamily="18" charset="0"/>
                <a:cs typeface="Times New Roman" panose="02020603050405020304" pitchFamily="18" charset="0"/>
              </a:rPr>
              <a:t>ByteNet</a:t>
            </a:r>
            <a:r>
              <a:rPr lang="en-US" altLang="zh-TW" sz="1400" dirty="0">
                <a:latin typeface="Times New Roman" panose="02020603050405020304" pitchFamily="18" charset="0"/>
                <a:cs typeface="Times New Roman" panose="02020603050405020304" pitchFamily="18" charset="0"/>
              </a:rPr>
              <a:t> [18] and ConvS2S [9]: Parallel for all input and output positions.</a:t>
            </a:r>
            <a:endParaRPr lang="en-US" altLang="zh-TW" sz="1400" b="0" i="0" dirty="0">
              <a:solidFill>
                <a:srgbClr val="333333"/>
              </a:solidFill>
              <a:effectLst/>
              <a:latin typeface="Times New Roman" panose="02020603050405020304" pitchFamily="18" charset="0"/>
              <a:cs typeface="Times New Roman" panose="02020603050405020304" pitchFamily="18" charset="0"/>
            </a:endParaRPr>
          </a:p>
          <a:p>
            <a:pPr marL="985838" indent="-182563">
              <a:buFont typeface="Wingdings" panose="05000000000000000000" pitchFamily="2" charset="2"/>
              <a:buChar char="ü"/>
            </a:pPr>
            <a:r>
              <a:rPr lang="en-US" altLang="zh-TW" sz="1400" dirty="0">
                <a:solidFill>
                  <a:srgbClr val="333333"/>
                </a:solidFill>
                <a:latin typeface="Times New Roman" panose="02020603050405020304" pitchFamily="18" charset="0"/>
                <a:cs typeface="Times New Roman" panose="02020603050405020304" pitchFamily="18" charset="0"/>
              </a:rPr>
              <a:t>The </a:t>
            </a:r>
            <a:r>
              <a:rPr lang="en-US" altLang="zh-TW" sz="1400" dirty="0">
                <a:solidFill>
                  <a:srgbClr val="00B0F0"/>
                </a:solidFill>
                <a:latin typeface="Times New Roman" panose="02020603050405020304" pitchFamily="18" charset="0"/>
                <a:cs typeface="Times New Roman" panose="02020603050405020304" pitchFamily="18" charset="0"/>
              </a:rPr>
              <a:t>problem of CNN</a:t>
            </a:r>
            <a:r>
              <a:rPr lang="en-US" altLang="zh-TW" sz="1400" dirty="0">
                <a:solidFill>
                  <a:srgbClr val="333333"/>
                </a:solidFill>
                <a:latin typeface="Times New Roman" panose="02020603050405020304" pitchFamily="18" charset="0"/>
                <a:cs typeface="Times New Roman" panose="02020603050405020304" pitchFamily="18" charset="0"/>
              </a:rPr>
              <a:t>: only considers limited content, while RNN can consider a whole sentence.</a:t>
            </a:r>
          </a:p>
          <a:p>
            <a:pPr marL="985838" indent="-182563">
              <a:spcAft>
                <a:spcPts val="600"/>
              </a:spcAft>
              <a:buFont typeface="Wingdings" panose="05000000000000000000" pitchFamily="2" charset="2"/>
              <a:buChar char="ü"/>
            </a:pPr>
            <a:r>
              <a:rPr lang="en-US" altLang="zh-TW" sz="1400" b="0" i="0" dirty="0">
                <a:solidFill>
                  <a:srgbClr val="333333"/>
                </a:solidFill>
                <a:effectLst/>
                <a:latin typeface="Times New Roman" panose="02020603050405020304" pitchFamily="18" charset="0"/>
                <a:cs typeface="Times New Roman" panose="02020603050405020304" pitchFamily="18" charset="0"/>
              </a:rPr>
              <a:t>To consider long sentences: </a:t>
            </a:r>
            <a:r>
              <a:rPr lang="en-US" altLang="zh-TW" sz="1400" b="0" i="0" dirty="0">
                <a:solidFill>
                  <a:srgbClr val="00B0F0"/>
                </a:solidFill>
                <a:effectLst/>
                <a:latin typeface="Times New Roman" panose="02020603050405020304" pitchFamily="18" charset="0"/>
                <a:cs typeface="Times New Roman" panose="02020603050405020304" pitchFamily="18" charset="0"/>
              </a:rPr>
              <a:t>stack</a:t>
            </a:r>
            <a:r>
              <a:rPr lang="en-US" altLang="zh-TW" sz="1400" b="0" i="0" dirty="0">
                <a:solidFill>
                  <a:srgbClr val="333333"/>
                </a:solidFill>
                <a:effectLst/>
                <a:latin typeface="Times New Roman" panose="02020603050405020304" pitchFamily="18" charset="0"/>
                <a:cs typeface="Times New Roman" panose="02020603050405020304" pitchFamily="18" charset="0"/>
              </a:rPr>
              <a:t> many layers of CNN.</a:t>
            </a:r>
          </a:p>
          <a:p>
            <a:pPr marL="539750" indent="-274638">
              <a:buFont typeface="Wingdings" panose="05000000000000000000" pitchFamily="2" charset="2"/>
              <a:buChar char="Ø"/>
            </a:pPr>
            <a:r>
              <a:rPr lang="en-US" altLang="zh-TW" sz="1400" dirty="0">
                <a:solidFill>
                  <a:srgbClr val="FF0000"/>
                </a:solidFill>
                <a:latin typeface="Times New Roman" panose="02020603050405020304" pitchFamily="18" charset="0"/>
                <a:cs typeface="Times New Roman" panose="02020603050405020304" pitchFamily="18" charset="0"/>
              </a:rPr>
              <a:t>Attention mechanisms</a:t>
            </a:r>
            <a:r>
              <a:rPr lang="en-US" altLang="zh-TW" sz="1400" dirty="0">
                <a:solidFill>
                  <a:srgbClr val="00B0F0"/>
                </a:solidFill>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an integral part of </a:t>
            </a:r>
            <a:r>
              <a:rPr lang="en-US" altLang="zh-TW" sz="1400" u="sng" dirty="0">
                <a:latin typeface="Times New Roman" panose="02020603050405020304" pitchFamily="18" charset="0"/>
                <a:cs typeface="Times New Roman" panose="02020603050405020304" pitchFamily="18" charset="0"/>
              </a:rPr>
              <a:t>compelling sequence modeling and transduction models </a:t>
            </a:r>
            <a:r>
              <a:rPr lang="en-US" altLang="zh-TW" sz="1400" dirty="0">
                <a:latin typeface="Times New Roman" panose="02020603050405020304" pitchFamily="18" charset="0"/>
                <a:cs typeface="Times New Roman" panose="02020603050405020304" pitchFamily="18" charset="0"/>
              </a:rPr>
              <a:t>in various tasks.</a:t>
            </a:r>
          </a:p>
          <a:p>
            <a:pPr marL="263525" indent="276225"/>
            <a:r>
              <a:rPr lang="en-US" altLang="zh-TW" sz="1400" dirty="0">
                <a:latin typeface="Times New Roman" panose="02020603050405020304" pitchFamily="18" charset="0"/>
                <a:cs typeface="Times New Roman" panose="02020603050405020304" pitchFamily="18" charset="0"/>
              </a:rPr>
              <a:t>- allowing modeling of dependencies without regard to their distance in the input or output sequences [2, 19].</a:t>
            </a:r>
          </a:p>
        </p:txBody>
      </p:sp>
      <p:sp>
        <p:nvSpPr>
          <p:cNvPr id="5" name="矩形 4"/>
          <p:cNvSpPr/>
          <p:nvPr/>
        </p:nvSpPr>
        <p:spPr>
          <a:xfrm>
            <a:off x="0" y="0"/>
            <a:ext cx="8544327"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1.1</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Introduction: Motivation,</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Objective and Global Framework </a:t>
            </a:r>
            <a:r>
              <a:rPr lang="en-US" altLang="zh-TW" sz="2400" dirty="0">
                <a:solidFill>
                  <a:srgbClr val="FF0000"/>
                </a:solidFill>
                <a:latin typeface="Times New Roman" panose="02020603050405020304" pitchFamily="18" charset="0"/>
                <a:cs typeface="Times New Roman" panose="02020603050405020304" pitchFamily="18" charset="0"/>
              </a:rPr>
              <a:t>??</a:t>
            </a:r>
          </a:p>
        </p:txBody>
      </p:sp>
      <p:pic>
        <p:nvPicPr>
          <p:cNvPr id="10" name="圖片 9"/>
          <p:cNvPicPr>
            <a:picLocks noChangeAspect="1"/>
          </p:cNvPicPr>
          <p:nvPr/>
        </p:nvPicPr>
        <p:blipFill>
          <a:blip r:embed="rId2"/>
          <a:stretch>
            <a:fillRect/>
          </a:stretch>
        </p:blipFill>
        <p:spPr>
          <a:xfrm>
            <a:off x="1696309" y="2912745"/>
            <a:ext cx="4823363" cy="1538301"/>
          </a:xfrm>
          <a:prstGeom prst="rect">
            <a:avLst/>
          </a:prstGeom>
        </p:spPr>
      </p:pic>
      <p:sp>
        <p:nvSpPr>
          <p:cNvPr id="2" name="等腰三角形 1">
            <a:extLst>
              <a:ext uri="{FF2B5EF4-FFF2-40B4-BE49-F238E27FC236}">
                <a16:creationId xmlns:a16="http://schemas.microsoft.com/office/drawing/2014/main" id="{C5D14BE7-CCBD-42D3-B033-F9CA554B64B9}"/>
              </a:ext>
            </a:extLst>
          </p:cNvPr>
          <p:cNvSpPr/>
          <p:nvPr/>
        </p:nvSpPr>
        <p:spPr>
          <a:xfrm>
            <a:off x="6759231" y="3991096"/>
            <a:ext cx="543560" cy="345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858B50EF-8717-4D75-8C02-85474A634C37}"/>
              </a:ext>
            </a:extLst>
          </p:cNvPr>
          <p:cNvSpPr txBox="1"/>
          <p:nvPr/>
        </p:nvSpPr>
        <p:spPr>
          <a:xfrm>
            <a:off x="35033" y="3198167"/>
            <a:ext cx="1870681" cy="461665"/>
          </a:xfrm>
          <a:prstGeom prst="rect">
            <a:avLst/>
          </a:prstGeom>
          <a:noFill/>
        </p:spPr>
        <p:txBody>
          <a:bodyPr wrap="square" rtlCol="0">
            <a:spAutoFit/>
          </a:bodyPr>
          <a:lstStyle/>
          <a:p>
            <a:r>
              <a:rPr lang="en-US" altLang="zh-TW" sz="1200" dirty="0"/>
              <a:t>Machine translation model: Seq. transduction</a:t>
            </a:r>
            <a:endParaRPr lang="zh-TW" altLang="en-US" sz="1200" dirty="0"/>
          </a:p>
        </p:txBody>
      </p:sp>
      <p:sp>
        <p:nvSpPr>
          <p:cNvPr id="6" name="投影片編號版面配置區 5">
            <a:extLst>
              <a:ext uri="{FF2B5EF4-FFF2-40B4-BE49-F238E27FC236}">
                <a16:creationId xmlns:a16="http://schemas.microsoft.com/office/drawing/2014/main" id="{7D4FDCA7-A961-4730-AE59-4118F185437B}"/>
              </a:ext>
            </a:extLst>
          </p:cNvPr>
          <p:cNvSpPr>
            <a:spLocks noGrp="1"/>
          </p:cNvSpPr>
          <p:nvPr>
            <p:ph type="sldNum" sz="quarter" idx="12"/>
          </p:nvPr>
        </p:nvSpPr>
        <p:spPr/>
        <p:txBody>
          <a:bodyPr/>
          <a:lstStyle/>
          <a:p>
            <a:fld id="{234B36A1-F704-41D0-BB5A-162B2F270628}" type="slidenum">
              <a:rPr lang="zh-TW" altLang="en-US" smtClean="0"/>
              <a:t>4</a:t>
            </a:fld>
            <a:endParaRPr lang="zh-TW" altLang="en-US"/>
          </a:p>
        </p:txBody>
      </p:sp>
      <p:sp>
        <p:nvSpPr>
          <p:cNvPr id="7" name="文字方塊 6">
            <a:extLst>
              <a:ext uri="{FF2B5EF4-FFF2-40B4-BE49-F238E27FC236}">
                <a16:creationId xmlns:a16="http://schemas.microsoft.com/office/drawing/2014/main" id="{6C8E37A0-EC80-6962-FEB4-DDDBCAABB785}"/>
              </a:ext>
            </a:extLst>
          </p:cNvPr>
          <p:cNvSpPr txBox="1"/>
          <p:nvPr/>
        </p:nvSpPr>
        <p:spPr>
          <a:xfrm>
            <a:off x="1849872" y="3737895"/>
            <a:ext cx="683923" cy="246221"/>
          </a:xfrm>
          <a:prstGeom prst="rect">
            <a:avLst/>
          </a:prstGeom>
          <a:noFill/>
        </p:spPr>
        <p:txBody>
          <a:bodyPr wrap="square" rtlCol="0">
            <a:spAutoFit/>
          </a:bodyPr>
          <a:lstStyle/>
          <a:p>
            <a:r>
              <a:rPr lang="en-US" altLang="zh-TW" sz="1000" dirty="0"/>
              <a:t>1 token</a:t>
            </a:r>
            <a:endParaRPr lang="zh-TW" altLang="en-US" sz="1000" dirty="0"/>
          </a:p>
        </p:txBody>
      </p:sp>
      <p:sp>
        <p:nvSpPr>
          <p:cNvPr id="8" name="文字方塊 7">
            <a:extLst>
              <a:ext uri="{FF2B5EF4-FFF2-40B4-BE49-F238E27FC236}">
                <a16:creationId xmlns:a16="http://schemas.microsoft.com/office/drawing/2014/main" id="{3D43FC98-B2E6-25BC-A6A9-C136B5AA39BF}"/>
              </a:ext>
            </a:extLst>
          </p:cNvPr>
          <p:cNvSpPr txBox="1"/>
          <p:nvPr/>
        </p:nvSpPr>
        <p:spPr>
          <a:xfrm>
            <a:off x="3553161" y="3737894"/>
            <a:ext cx="683923" cy="246221"/>
          </a:xfrm>
          <a:prstGeom prst="rect">
            <a:avLst/>
          </a:prstGeom>
          <a:noFill/>
        </p:spPr>
        <p:txBody>
          <a:bodyPr wrap="square" rtlCol="0">
            <a:spAutoFit/>
          </a:bodyPr>
          <a:lstStyle/>
          <a:p>
            <a:r>
              <a:rPr lang="en-US" altLang="zh-TW" sz="1000" dirty="0"/>
              <a:t>1 token</a:t>
            </a:r>
            <a:endParaRPr lang="zh-TW" altLang="en-US" sz="1000" dirty="0"/>
          </a:p>
        </p:txBody>
      </p:sp>
    </p:spTree>
    <p:extLst>
      <p:ext uri="{BB962C8B-B14F-4D97-AF65-F5344CB8AC3E}">
        <p14:creationId xmlns:p14="http://schemas.microsoft.com/office/powerpoint/2010/main" val="1047169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42167-3C02-EFE7-8DD5-3A7E544E0E0F}"/>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E3C942DA-1092-A746-2FD2-855A9644BBE0}"/>
              </a:ext>
            </a:extLst>
          </p:cNvPr>
          <p:cNvPicPr>
            <a:picLocks noChangeAspect="1"/>
          </p:cNvPicPr>
          <p:nvPr/>
        </p:nvPicPr>
        <p:blipFill>
          <a:blip r:embed="rId3"/>
          <a:stretch>
            <a:fillRect/>
          </a:stretch>
        </p:blipFill>
        <p:spPr>
          <a:xfrm>
            <a:off x="5501391" y="4820615"/>
            <a:ext cx="3642610" cy="1842035"/>
          </a:xfrm>
          <a:prstGeom prst="rect">
            <a:avLst/>
          </a:prstGeom>
        </p:spPr>
      </p:pic>
      <p:sp>
        <p:nvSpPr>
          <p:cNvPr id="45" name="Title 1">
            <a:extLst>
              <a:ext uri="{FF2B5EF4-FFF2-40B4-BE49-F238E27FC236}">
                <a16:creationId xmlns:a16="http://schemas.microsoft.com/office/drawing/2014/main" id="{D49A80C3-0D83-6EDF-0BD9-05E97D25CF24}"/>
              </a:ext>
            </a:extLst>
          </p:cNvPr>
          <p:cNvSpPr txBox="1">
            <a:spLocks/>
          </p:cNvSpPr>
          <p:nvPr/>
        </p:nvSpPr>
        <p:spPr>
          <a:xfrm>
            <a:off x="0" y="0"/>
            <a:ext cx="9144000" cy="54080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2800" b="1" kern="1200">
                <a:solidFill>
                  <a:schemeClr val="tx1"/>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1.2.7-2 Related Works: HAB – Overlapping Cross-Attention Block (OCAB)</a:t>
            </a:r>
          </a:p>
        </p:txBody>
      </p:sp>
      <mc:AlternateContent xmlns:mc="http://schemas.openxmlformats.org/markup-compatibility/2006" xmlns:a14="http://schemas.microsoft.com/office/drawing/2010/main">
        <mc:Choice Requires="a14">
          <p:sp>
            <p:nvSpPr>
              <p:cNvPr id="2" name="TextBox 6">
                <a:extLst>
                  <a:ext uri="{FF2B5EF4-FFF2-40B4-BE49-F238E27FC236}">
                    <a16:creationId xmlns:a16="http://schemas.microsoft.com/office/drawing/2014/main" id="{61EAA2EA-8D44-5E4D-0C2B-072CB2B85B59}"/>
                  </a:ext>
                </a:extLst>
              </p:cNvPr>
              <p:cNvSpPr txBox="1"/>
              <p:nvPr/>
            </p:nvSpPr>
            <p:spPr>
              <a:xfrm>
                <a:off x="0" y="427331"/>
                <a:ext cx="9144000" cy="5160387"/>
              </a:xfrm>
              <a:prstGeom prst="rect">
                <a:avLst/>
              </a:prstGeom>
              <a:noFill/>
            </p:spPr>
            <p:txBody>
              <a:bodyPr wrap="square" rtlCol="0">
                <a:spAutoFit/>
              </a:bodyPr>
              <a:lstStyle/>
              <a:p>
                <a:pPr marL="269875" marR="0" lvl="0" indent="-269875" algn="l" defTabSz="457200" rtl="0" eaLnBrk="1" fontAlgn="auto" latinLnBrk="0" hangingPunct="1">
                  <a:lnSpc>
                    <a:spcPct val="100000"/>
                  </a:lnSpc>
                  <a:spcBef>
                    <a:spcPts val="400"/>
                  </a:spcBef>
                  <a:spcAft>
                    <a:spcPts val="40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1.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Overlapping Cross-Attention Block(OCAB) is </a:t>
                </a:r>
                <a14:m>
                  <m:oMath xmlns:m="http://schemas.openxmlformats.org/officeDocument/2006/math">
                    <m:sSub>
                      <m:sSubPr>
                        <m:ctrlPr>
                          <a:rPr kumimoji="0" lang="zh-TW" altLang="en-US" sz="1600" b="0" i="1" u="none" strike="noStrike" kern="1200" cap="none" spc="0" normalizeH="0" baseline="0" noProof="0" smtClean="0">
                            <a:ln>
                              <a:noFill/>
                            </a:ln>
                            <a:solidFill>
                              <a:srgbClr val="00B0F0"/>
                            </a:solidFill>
                            <a:effectLst/>
                            <a:uLnTx/>
                            <a:uFillTx/>
                            <a:latin typeface="Cambria Math" panose="02040503050406030204" pitchFamily="18" charset="0"/>
                            <a:cs typeface="+mn-cs"/>
                          </a:rPr>
                        </m:ctrlPr>
                      </m:sSubPr>
                      <m:e>
                        <m:r>
                          <a:rPr kumimoji="0" lang="zh-TW" altLang="en-US" sz="1600" b="0" i="1" u="none" strike="noStrike" kern="1200" cap="none" spc="0" normalizeH="0" baseline="0" noProof="0">
                            <a:ln>
                              <a:noFill/>
                            </a:ln>
                            <a:solidFill>
                              <a:srgbClr val="00B0F0"/>
                            </a:solidFill>
                            <a:effectLst/>
                            <a:uLnTx/>
                            <a:uFillTx/>
                            <a:latin typeface="Cambria Math" panose="02040503050406030204" pitchFamily="18" charset="0"/>
                            <a:cs typeface="+mn-cs"/>
                          </a:rPr>
                          <m:t>𝐻</m:t>
                        </m:r>
                      </m:e>
                      <m:sub>
                        <m:func>
                          <m:funcPr>
                            <m:ctrlPr>
                              <a:rPr kumimoji="0" lang="zh-TW" altLang="en-US" sz="1600" b="0" i="1" u="none" strike="noStrike" kern="1200" cap="none" spc="0" normalizeH="0" baseline="0" noProof="0">
                                <a:ln>
                                  <a:noFill/>
                                </a:ln>
                                <a:solidFill>
                                  <a:srgbClr val="00B0F0"/>
                                </a:solidFill>
                                <a:effectLst/>
                                <a:uLnTx/>
                                <a:uFillTx/>
                                <a:latin typeface="Cambria Math" panose="02040503050406030204" pitchFamily="18" charset="0"/>
                                <a:cs typeface="+mn-cs"/>
                              </a:rPr>
                            </m:ctrlPr>
                          </m:funcPr>
                          <m:fName>
                            <m:r>
                              <m:rPr>
                                <m:sty m:val="p"/>
                              </m:rPr>
                              <a:rPr kumimoji="0" lang="en-US" altLang="zh-TW" sz="1600" b="0" i="0" u="none" strike="noStrike" kern="1200" cap="none" spc="0" normalizeH="0" baseline="0" noProof="0" smtClean="0">
                                <a:ln>
                                  <a:noFill/>
                                </a:ln>
                                <a:solidFill>
                                  <a:srgbClr val="00B0F0"/>
                                </a:solidFill>
                                <a:effectLst/>
                                <a:uLnTx/>
                                <a:uFillTx/>
                                <a:latin typeface="Cambria Math" panose="02040503050406030204" pitchFamily="18" charset="0"/>
                                <a:cs typeface="+mn-cs"/>
                              </a:rPr>
                              <m:t>OCAB</m:t>
                            </m:r>
                          </m:fName>
                          <m:e>
                            <m:r>
                              <a:rPr kumimoji="0" lang="zh-TW" altLang="en-US" sz="1600" b="0" i="1" u="none" strike="noStrike" kern="1200" cap="none" spc="0" normalizeH="0" baseline="0" noProof="0">
                                <a:ln>
                                  <a:noFill/>
                                </a:ln>
                                <a:solidFill>
                                  <a:srgbClr val="00B0F0"/>
                                </a:solidFill>
                                <a:effectLst/>
                                <a:uLnTx/>
                                <a:uFillTx/>
                                <a:latin typeface="Cambria Math" panose="02040503050406030204" pitchFamily="18" charset="0"/>
                                <a:cs typeface="+mn-cs"/>
                              </a:rPr>
                              <m:t>𝑖</m:t>
                            </m:r>
                          </m:e>
                        </m:func>
                      </m:sub>
                    </m:sSub>
                  </m:oMath>
                </a14:m>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a:p>
                <a:pPr marL="449263" marR="0" lvl="0" indent="-269875" algn="l" defTabSz="457200" rtl="0" eaLnBrk="1" fontAlgn="auto" latinLnBrk="0" hangingPunct="1">
                  <a:lnSpc>
                    <a:spcPct val="100000"/>
                  </a:lnSpc>
                  <a:spcBef>
                    <a:spcPts val="40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OCAB: To directly establish </a:t>
                </a:r>
                <a:r>
                  <a:rPr kumimoji="0" 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cross-window connections </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and </a:t>
                </a:r>
                <a:r>
                  <a:rPr kumimoji="0" 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enhance the ability </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the window self-attention.</a:t>
                </a:r>
              </a:p>
              <a:p>
                <a:pPr marL="630238" marR="0" lvl="0" indent="-180975"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OCAB consists of an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overlapping cross-attention (OCA) layer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and an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MLP layer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similar to the standard Swin Transformer block</a:t>
                </a:r>
              </a:p>
              <a:p>
                <a:pPr marL="630238" marR="0" lvl="0" indent="-180975"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OCA: As depicted in Fig. 5, use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different window sizes</a:t>
                </a:r>
                <a:r>
                  <a:rPr kumimoji="0" lang="zh-TW" alt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 partition the projected features</a:t>
                </a:r>
              </a:p>
              <a:p>
                <a:pPr marL="179388" marR="0" lvl="0" indent="0" algn="l" defTabSz="457200" rtl="0" eaLnBrk="1" fontAlgn="auto" latinLnBrk="0" hangingPunct="1">
                  <a:lnSpc>
                    <a:spcPct val="100000"/>
                  </a:lnSpc>
                  <a:spcBef>
                    <a:spcPts val="400"/>
                  </a:spcBef>
                  <a:spcAft>
                    <a:spcPts val="40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  OCA Window Partition X</a:t>
                </a:r>
                <a:r>
                  <a:rPr kumimoji="0" lang="en-US" altLang="zh-TW" sz="16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X</a:t>
                </a:r>
                <a:r>
                  <a:rPr kumimoji="0" lang="en-US" altLang="zh-TW" sz="16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X</a:t>
                </a:r>
                <a:r>
                  <a:rPr kumimoji="0" lang="en-US" altLang="zh-TW" sz="16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R</a:t>
                </a:r>
                <a:r>
                  <a:rPr kumimoji="0" lang="en-US" altLang="zh-TW" sz="16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H×W×C</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input feature X</a:t>
                </a:r>
              </a:p>
              <a:p>
                <a:pPr marL="630238" marR="0" lvl="0" indent="-180975"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6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Partitioned into </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HxW/M</a:t>
                </a:r>
                <a:r>
                  <a:rPr kumimoji="0" lang="en-US" altLang="zh-TW" sz="1600" b="0" i="0" u="none" strike="noStrike" kern="1200" cap="none" spc="0" normalizeH="0" baseline="3000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non-overlapping</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windows of size</a:t>
                </a:r>
                <a:r>
                  <a:rPr kumimoji="0" lang="zh-TW"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 × M</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standard window partition</a:t>
                </a:r>
              </a:p>
              <a:p>
                <a:pPr marL="809625" marR="0" lvl="0" indent="-174625" algn="l" defTabSz="457200" rtl="0" eaLnBrk="1" fontAlgn="auto" latinLnBrk="0" hangingPunct="1">
                  <a:lnSpc>
                    <a:spcPct val="100000"/>
                  </a:lnSpc>
                  <a:spcBef>
                    <a:spcPts val="400"/>
                  </a:spcBef>
                  <a:spcAft>
                    <a:spcPts val="400"/>
                  </a:spcAft>
                  <a:buClrTx/>
                  <a:buSzTx/>
                  <a:buFontTx/>
                  <a:buNone/>
                  <a:tabLst/>
                  <a:defRPr/>
                </a:pP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standard window partition: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 sliding partition with the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kernel size</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stride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both equal to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window size M</a:t>
                </a:r>
              </a:p>
              <a:p>
                <a:pPr marL="630238" marR="0" lvl="0" indent="-180975"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16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X</a:t>
                </a:r>
                <a:r>
                  <a:rPr kumimoji="0" lang="en-US" altLang="zh-TW" sz="16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Unfolded to </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HxW/M</a:t>
                </a:r>
                <a:r>
                  <a:rPr kumimoji="0" lang="en-US" altLang="zh-TW" sz="1600" b="0" i="0" u="none" strike="noStrike" kern="1200" cap="none" spc="0" normalizeH="0" baseline="3000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overlapping</a:t>
                </a:r>
                <a:r>
                  <a:rPr kumimoji="0" lang="zh-TW"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windows of size Mo × Mo</a:t>
                </a:r>
              </a:p>
              <a:p>
                <a:pPr marL="809625" marR="0" lvl="0" indent="-180975" algn="l" defTabSz="457200" rtl="0" eaLnBrk="1" fontAlgn="auto" latinLnBrk="0" hangingPunct="1">
                  <a:lnSpc>
                    <a:spcPct val="100000"/>
                  </a:lnSpc>
                  <a:spcBef>
                    <a:spcPts val="400"/>
                  </a:spcBef>
                  <a:spcAft>
                    <a:spcPts val="400"/>
                  </a:spcAft>
                  <a:buClrTx/>
                  <a:buSzTx/>
                  <a:buFontTx/>
                  <a:buNone/>
                  <a:tabLst/>
                  <a:defRPr/>
                </a:pP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Overlapping window partition: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Viewed as a sliding partition with the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kernel size= Mo</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while the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stride= M</a:t>
                </a:r>
              </a:p>
              <a:p>
                <a:pPr marL="614362" marR="0" lvl="0" indent="0" algn="l" defTabSz="457200" rtl="0" eaLnBrk="1" fontAlgn="auto" latinLnBrk="0" hangingPunct="1">
                  <a:lnSpc>
                    <a:spcPct val="100000"/>
                  </a:lnSpc>
                  <a:spcBef>
                    <a:spcPts val="400"/>
                  </a:spcBef>
                  <a:spcAft>
                    <a:spcPts val="400"/>
                  </a:spcAft>
                  <a:buClrTx/>
                  <a:buSzTx/>
                  <a:buFontTx/>
                  <a:buNone/>
                  <a:tabLst/>
                  <a:defRPr/>
                </a:pP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Zero-padding=</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size (γ x M)/2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 used to ensure the size consistency of overlapping windows</a:t>
                </a:r>
              </a:p>
              <a:p>
                <a:pPr marL="1095375" marR="0" lvl="0" indent="-285750" algn="l" defTabSz="457200" rtl="0" eaLnBrk="1" fontAlgn="auto" latinLnBrk="0" hangingPunct="1">
                  <a:lnSpc>
                    <a:spcPct val="100000"/>
                  </a:lnSpc>
                  <a:spcBef>
                    <a:spcPts val="400"/>
                  </a:spcBef>
                  <a:spcAft>
                    <a:spcPts val="400"/>
                  </a:spcAft>
                  <a:buClrTx/>
                  <a:buSzTx/>
                  <a:buFont typeface="Wingdings" panose="05000000000000000000" pitchFamily="2" charset="2"/>
                  <a:buChar char="ü"/>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Mo = (1 + </a:t>
                </a:r>
                <a:r>
                  <a:rPr kumimoji="0" lang="el-GR"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γ) ×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1095375" marR="0" lvl="0" indent="-285750" algn="l" defTabSz="457200" rtl="0" eaLnBrk="1" fontAlgn="auto" latinLnBrk="0" hangingPunct="1">
                  <a:lnSpc>
                    <a:spcPct val="100000"/>
                  </a:lnSpc>
                  <a:spcBef>
                    <a:spcPts val="400"/>
                  </a:spcBef>
                  <a:spcAft>
                    <a:spcPts val="400"/>
                  </a:spcAft>
                  <a:buClrTx/>
                  <a:buSzTx/>
                  <a:buFont typeface="Wingdings" panose="05000000000000000000" pitchFamily="2" charset="2"/>
                  <a:buChar char="ü"/>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γ= 0.5 a constant to control the overlapping size</a:t>
                </a:r>
              </a:p>
            </p:txBody>
          </p:sp>
        </mc:Choice>
        <mc:Fallback xmlns="">
          <p:sp>
            <p:nvSpPr>
              <p:cNvPr id="2" name="TextBox 6">
                <a:extLst>
                  <a:ext uri="{FF2B5EF4-FFF2-40B4-BE49-F238E27FC236}">
                    <a16:creationId xmlns:a16="http://schemas.microsoft.com/office/drawing/2014/main" id="{653E5D9D-978A-DFC4-4B4E-0B46EC67B021}"/>
                  </a:ext>
                </a:extLst>
              </p:cNvPr>
              <p:cNvSpPr txBox="1">
                <a:spLocks noRot="1" noChangeAspect="1" noMove="1" noResize="1" noEditPoints="1" noAdjustHandles="1" noChangeArrowheads="1" noChangeShapeType="1" noTextEdit="1"/>
              </p:cNvSpPr>
              <p:nvPr/>
            </p:nvSpPr>
            <p:spPr>
              <a:xfrm>
                <a:off x="0" y="427331"/>
                <a:ext cx="9144000" cy="5160387"/>
              </a:xfrm>
              <a:prstGeom prst="rect">
                <a:avLst/>
              </a:prstGeom>
              <a:blipFill>
                <a:blip r:embed="rId4"/>
                <a:stretch>
                  <a:fillRect l="-333" t="-354" b="-590"/>
                </a:stretch>
              </a:blipFill>
            </p:spPr>
            <p:txBody>
              <a:bodyPr/>
              <a:lstStyle/>
              <a:p>
                <a:r>
                  <a:rPr lang="zh-TW" altLang="en-US">
                    <a:noFill/>
                  </a:rPr>
                  <a:t> </a:t>
                </a:r>
              </a:p>
            </p:txBody>
          </p:sp>
        </mc:Fallback>
      </mc:AlternateContent>
      <p:sp>
        <p:nvSpPr>
          <p:cNvPr id="6" name="文字方塊 5">
            <a:extLst>
              <a:ext uri="{FF2B5EF4-FFF2-40B4-BE49-F238E27FC236}">
                <a16:creationId xmlns:a16="http://schemas.microsoft.com/office/drawing/2014/main" id="{8425850D-DCEE-7083-3035-19D0E1A2E91F}"/>
              </a:ext>
            </a:extLst>
          </p:cNvPr>
          <p:cNvSpPr txBox="1"/>
          <p:nvPr/>
        </p:nvSpPr>
        <p:spPr>
          <a:xfrm>
            <a:off x="5117080" y="6583474"/>
            <a:ext cx="4026920"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Figure 5. The overlapping window partition for OCA.</a:t>
            </a:r>
          </a:p>
        </p:txBody>
      </p:sp>
      <p:pic>
        <p:nvPicPr>
          <p:cNvPr id="3" name="圖片 2">
            <a:extLst>
              <a:ext uri="{FF2B5EF4-FFF2-40B4-BE49-F238E27FC236}">
                <a16:creationId xmlns:a16="http://schemas.microsoft.com/office/drawing/2014/main" id="{3D27072B-2749-D4E0-39A4-ADA785DE0883}"/>
              </a:ext>
            </a:extLst>
          </p:cNvPr>
          <p:cNvPicPr>
            <a:picLocks noChangeAspect="1"/>
          </p:cNvPicPr>
          <p:nvPr/>
        </p:nvPicPr>
        <p:blipFill>
          <a:blip r:embed="rId5"/>
          <a:stretch>
            <a:fillRect/>
          </a:stretch>
        </p:blipFill>
        <p:spPr>
          <a:xfrm>
            <a:off x="0" y="5590510"/>
            <a:ext cx="2629125" cy="1190893"/>
          </a:xfrm>
          <a:prstGeom prst="rect">
            <a:avLst/>
          </a:prstGeom>
        </p:spPr>
      </p:pic>
      <p:sp>
        <p:nvSpPr>
          <p:cNvPr id="4" name="文字方塊 3">
            <a:extLst>
              <a:ext uri="{FF2B5EF4-FFF2-40B4-BE49-F238E27FC236}">
                <a16:creationId xmlns:a16="http://schemas.microsoft.com/office/drawing/2014/main" id="{BB671526-426F-A9F6-9B94-EDA60F07D8F8}"/>
              </a:ext>
            </a:extLst>
          </p:cNvPr>
          <p:cNvSpPr txBox="1"/>
          <p:nvPr/>
        </p:nvSpPr>
        <p:spPr>
          <a:xfrm>
            <a:off x="2464232" y="3275111"/>
            <a:ext cx="108094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Stride= M</a:t>
            </a:r>
          </a:p>
        </p:txBody>
      </p:sp>
    </p:spTree>
    <p:extLst>
      <p:ext uri="{BB962C8B-B14F-4D97-AF65-F5344CB8AC3E}">
        <p14:creationId xmlns:p14="http://schemas.microsoft.com/office/powerpoint/2010/main" val="3542501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E8508-2B5D-C730-ACB6-5A9E7F7E0A4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6">
                <a:extLst>
                  <a:ext uri="{FF2B5EF4-FFF2-40B4-BE49-F238E27FC236}">
                    <a16:creationId xmlns:a16="http://schemas.microsoft.com/office/drawing/2014/main" id="{BE10F9C2-FF1C-5F5D-C17F-DDCFEC53E77C}"/>
                  </a:ext>
                </a:extLst>
              </p:cNvPr>
              <p:cNvSpPr txBox="1"/>
              <p:nvPr/>
            </p:nvSpPr>
            <p:spPr>
              <a:xfrm>
                <a:off x="0" y="547251"/>
                <a:ext cx="9144000" cy="2881879"/>
              </a:xfrm>
              <a:prstGeom prst="rect">
                <a:avLst/>
              </a:prstGeom>
              <a:noFill/>
            </p:spPr>
            <p:txBody>
              <a:bodyPr wrap="square" rtlCol="0">
                <a:spAutoFit/>
              </a:bodyPr>
              <a:lstStyle/>
              <a:p>
                <a:pPr marL="179388" marR="0" lvl="0" indent="0" algn="l" defTabSz="457200" rtl="0" eaLnBrk="1" fontAlgn="auto" latinLnBrk="0" hangingPunct="1">
                  <a:lnSpc>
                    <a:spcPct val="100000"/>
                  </a:lnSpc>
                  <a:spcBef>
                    <a:spcPts val="400"/>
                  </a:spcBef>
                  <a:spcAft>
                    <a:spcPts val="40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  OCA Window Attention X</a:t>
                </a:r>
                <a:r>
                  <a:rPr kumimoji="0" lang="en-US" altLang="zh-TW" sz="16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Q</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X</a:t>
                </a:r>
                <a:r>
                  <a:rPr kumimoji="0" lang="en-US" altLang="zh-TW" sz="16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X</a:t>
                </a:r>
                <a:r>
                  <a:rPr kumimoji="0" lang="en-US" altLang="zh-TW" sz="1600" b="0" i="0"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V</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R</a:t>
                </a:r>
                <a:r>
                  <a:rPr kumimoji="0" lang="en-US" altLang="zh-TW" sz="16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H×W×C</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input feature X</a:t>
                </a:r>
                <a:endParaRPr kumimoji="0" lang="sv-SE"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630238" marR="0" lvl="0" indent="-179388"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sv-SE"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Attention(Q, K, V ) = SoftMax((QK</a:t>
                </a:r>
                <a:r>
                  <a:rPr kumimoji="0" lang="sv-SE" altLang="zh-TW" sz="16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a:t>
                </a:r>
                <a:r>
                  <a:rPr kumimoji="0" lang="sv-SE"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14:m>
                  <m:oMath xmlns:m="http://schemas.openxmlformats.org/officeDocument/2006/math">
                    <m:rad>
                      <m:radPr>
                        <m:degHide m:val="on"/>
                        <m:ctrlPr>
                          <a:rPr kumimoji="0" lang="sv-SE"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r>
                          <m:rPr>
                            <m:nor/>
                          </m:rPr>
                          <a:rPr kumimoji="0" lang="sv-SE"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m:t>d</m:t>
                        </m:r>
                      </m:e>
                    </m:rad>
                  </m:oMath>
                </a14:m>
                <a:r>
                  <a:rPr kumimoji="0" lang="sv-SE"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B)V</a:t>
                </a:r>
                <a:endPar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630238" marR="0" lvl="0" indent="0" algn="l" defTabSz="457200" rtl="0" eaLnBrk="1" fontAlgn="auto" latinLnBrk="0" hangingPunct="1">
                  <a:lnSpc>
                    <a:spcPct val="100000"/>
                  </a:lnSpc>
                  <a:spcBef>
                    <a:spcPts val="400"/>
                  </a:spcBef>
                  <a:spcAft>
                    <a:spcPts val="40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Relative position bias B ∈ R</a:t>
                </a:r>
                <a:r>
                  <a:rPr kumimoji="0" lang="en-US" altLang="zh-TW" sz="1600" b="0" i="0" u="none" strike="noStrike" kern="1200" cap="none" spc="0" normalizeH="0" baseline="30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M×Mo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 also adopted</a:t>
                </a:r>
                <a:endParaRPr kumimoji="0" 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a:p>
                <a:pPr marL="269875" marR="0" lvl="0" indent="-269875" algn="l" defTabSz="457200" rtl="0" eaLnBrk="1" fontAlgn="auto"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a:p>
                <a:pPr marL="269875" marR="0" lvl="0" indent="-269875" algn="l" defTabSz="457200"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2. OCA vs. W-MSA    </a:t>
                </a:r>
              </a:p>
              <a:p>
                <a:pPr marL="360363" marR="0" lvl="0" indent="-180975"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MSA:  query, key and value are calculated from the same window feature</a:t>
                </a:r>
              </a:p>
              <a:p>
                <a:pPr marL="360363" marR="0" lvl="0" indent="-180975"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OCA: computes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key/value from a larger field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where more useful information can be utilized for the query (OCA computes cross-attention inside each window feature using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pixel token</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p:txBody>
          </p:sp>
        </mc:Choice>
        <mc:Fallback xmlns="">
          <p:sp>
            <p:nvSpPr>
              <p:cNvPr id="2" name="TextBox 6">
                <a:extLst>
                  <a:ext uri="{FF2B5EF4-FFF2-40B4-BE49-F238E27FC236}">
                    <a16:creationId xmlns:a16="http://schemas.microsoft.com/office/drawing/2014/main" id="{BE10F9C2-FF1C-5F5D-C17F-DDCFEC53E77C}"/>
                  </a:ext>
                </a:extLst>
              </p:cNvPr>
              <p:cNvSpPr txBox="1">
                <a:spLocks noRot="1" noChangeAspect="1" noMove="1" noResize="1" noEditPoints="1" noAdjustHandles="1" noChangeArrowheads="1" noChangeShapeType="1" noTextEdit="1"/>
              </p:cNvSpPr>
              <p:nvPr/>
            </p:nvSpPr>
            <p:spPr>
              <a:xfrm>
                <a:off x="0" y="547251"/>
                <a:ext cx="9144000" cy="2881879"/>
              </a:xfrm>
              <a:prstGeom prst="rect">
                <a:avLst/>
              </a:prstGeom>
              <a:blipFill>
                <a:blip r:embed="rId3"/>
                <a:stretch>
                  <a:fillRect l="-333" t="-846" b="-1691"/>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1C01AF05-15AA-EC5C-1A2E-8D0534E1E959}"/>
              </a:ext>
            </a:extLst>
          </p:cNvPr>
          <p:cNvPicPr>
            <a:picLocks noChangeAspect="1"/>
          </p:cNvPicPr>
          <p:nvPr/>
        </p:nvPicPr>
        <p:blipFill>
          <a:blip r:embed="rId4"/>
          <a:stretch>
            <a:fillRect/>
          </a:stretch>
        </p:blipFill>
        <p:spPr>
          <a:xfrm>
            <a:off x="5217259" y="4564506"/>
            <a:ext cx="3926742" cy="1985718"/>
          </a:xfrm>
          <a:prstGeom prst="rect">
            <a:avLst/>
          </a:prstGeom>
        </p:spPr>
      </p:pic>
      <p:sp>
        <p:nvSpPr>
          <p:cNvPr id="6" name="文字方塊 5">
            <a:extLst>
              <a:ext uri="{FF2B5EF4-FFF2-40B4-BE49-F238E27FC236}">
                <a16:creationId xmlns:a16="http://schemas.microsoft.com/office/drawing/2014/main" id="{02000F07-50BE-C772-177E-E09D5FDDFD14}"/>
              </a:ext>
            </a:extLst>
          </p:cNvPr>
          <p:cNvSpPr txBox="1"/>
          <p:nvPr/>
        </p:nvSpPr>
        <p:spPr>
          <a:xfrm>
            <a:off x="4984230" y="6550223"/>
            <a:ext cx="4026920"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Figure 5. The overlapping window partition for OCA.</a:t>
            </a:r>
          </a:p>
        </p:txBody>
      </p:sp>
      <p:pic>
        <p:nvPicPr>
          <p:cNvPr id="3" name="圖片 2">
            <a:extLst>
              <a:ext uri="{FF2B5EF4-FFF2-40B4-BE49-F238E27FC236}">
                <a16:creationId xmlns:a16="http://schemas.microsoft.com/office/drawing/2014/main" id="{9A6F1A60-9761-2A20-B5C5-96716A6F2F0A}"/>
              </a:ext>
            </a:extLst>
          </p:cNvPr>
          <p:cNvPicPr>
            <a:picLocks noChangeAspect="1"/>
          </p:cNvPicPr>
          <p:nvPr/>
        </p:nvPicPr>
        <p:blipFill>
          <a:blip r:embed="rId5"/>
          <a:stretch>
            <a:fillRect/>
          </a:stretch>
        </p:blipFill>
        <p:spPr>
          <a:xfrm>
            <a:off x="0" y="5606321"/>
            <a:ext cx="2763703" cy="1251851"/>
          </a:xfrm>
          <a:prstGeom prst="rect">
            <a:avLst/>
          </a:prstGeom>
        </p:spPr>
      </p:pic>
      <p:sp>
        <p:nvSpPr>
          <p:cNvPr id="4" name="文字方塊 3">
            <a:extLst>
              <a:ext uri="{FF2B5EF4-FFF2-40B4-BE49-F238E27FC236}">
                <a16:creationId xmlns:a16="http://schemas.microsoft.com/office/drawing/2014/main" id="{119BA2B7-5A87-22ED-DA63-B3EAF097878C}"/>
              </a:ext>
            </a:extLst>
          </p:cNvPr>
          <p:cNvSpPr txBox="1"/>
          <p:nvPr/>
        </p:nvSpPr>
        <p:spPr>
          <a:xfrm>
            <a:off x="4917476" y="970250"/>
            <a:ext cx="2945247"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imes New Roman"/>
                <a:ea typeface="新細明體"/>
                <a:cs typeface="+mn-cs"/>
              </a:rPr>
              <a:t>Q </a:t>
            </a:r>
            <a:r>
              <a:rPr kumimoji="0" lang="en-US" sz="105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All q, K  All 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d  scale factor (make variance from d to 1)</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B  learnable relative position (Bias or Bias = 0)</a:t>
            </a:r>
            <a:endParaRPr kumimoji="0" lang="en-US" sz="105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7" name="Title 1">
            <a:extLst>
              <a:ext uri="{FF2B5EF4-FFF2-40B4-BE49-F238E27FC236}">
                <a16:creationId xmlns:a16="http://schemas.microsoft.com/office/drawing/2014/main" id="{866A3712-6C2C-36CF-518E-1411EB4F8625}"/>
              </a:ext>
            </a:extLst>
          </p:cNvPr>
          <p:cNvSpPr txBox="1">
            <a:spLocks/>
          </p:cNvSpPr>
          <p:nvPr/>
        </p:nvSpPr>
        <p:spPr>
          <a:xfrm>
            <a:off x="0" y="0"/>
            <a:ext cx="9144000" cy="54080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2800" b="1" kern="1200">
                <a:solidFill>
                  <a:schemeClr val="tx1"/>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1.2.7-2 Related Works: HAB – Overlapping Cross-Attention Block (OCAB)</a:t>
            </a:r>
          </a:p>
        </p:txBody>
      </p:sp>
    </p:spTree>
    <p:extLst>
      <p:ext uri="{BB962C8B-B14F-4D97-AF65-F5344CB8AC3E}">
        <p14:creationId xmlns:p14="http://schemas.microsoft.com/office/powerpoint/2010/main" val="2423395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2FB06FA9-8B82-4451-B20A-28ED6F66208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3C7CD5-5179-4663-B7DD-FC366205482C}"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dirty="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4" name="矩形 3">
            <a:extLst>
              <a:ext uri="{FF2B5EF4-FFF2-40B4-BE49-F238E27FC236}">
                <a16:creationId xmlns:a16="http://schemas.microsoft.com/office/drawing/2014/main" id="{06BFD206-19D3-4751-8DF1-AED1ED245BCD}"/>
              </a:ext>
            </a:extLst>
          </p:cNvPr>
          <p:cNvSpPr/>
          <p:nvPr/>
        </p:nvSpPr>
        <p:spPr>
          <a:xfrm>
            <a:off x="-22336" y="-29136"/>
            <a:ext cx="564638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1.2.8 </a:t>
            </a:r>
            <a:r>
              <a:rPr kumimoji="0" lang="en-US" altLang="zh-TW" sz="2400" b="1" i="0" u="none" strike="noStrike" kern="1200" cap="none" spc="0" normalizeH="0" baseline="0" noProof="0" dirty="0" err="1">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TSMixer</a:t>
            </a:r>
            <a:r>
              <a:rPr kumimoji="0" lang="en-US" altLang="zh-TW" sz="2400" b="1"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 (Time-Series Mixer) (1/2)</a:t>
            </a:r>
            <a:endParaRPr kumimoji="0" lang="zh-TW" altLang="en-US" sz="24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C851FD4F-ABC2-6757-5069-613F079E4C83}"/>
              </a:ext>
            </a:extLst>
          </p:cNvPr>
          <p:cNvSpPr txBox="1"/>
          <p:nvPr/>
        </p:nvSpPr>
        <p:spPr>
          <a:xfrm>
            <a:off x="279676" y="481895"/>
            <a:ext cx="8071598" cy="2062103"/>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arenR"/>
              <a:tabLst/>
              <a:defRPr/>
            </a:pPr>
            <a:r>
              <a:rPr kumimoji="0" lang="zh-TW" alt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Temporal Projection </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and </a:t>
            </a:r>
            <a:r>
              <a:rPr kumimoji="0" lang="zh-TW" alt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Time Mixing, </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which are used to model transformations between time steps.</a:t>
            </a:r>
          </a:p>
          <a:p>
            <a:pPr marL="342900" marR="0" lvl="0" indent="-342900" algn="l" defTabSz="457200" rtl="0" eaLnBrk="1" fontAlgn="auto" latinLnBrk="0" hangingPunct="1">
              <a:lnSpc>
                <a:spcPct val="100000"/>
              </a:lnSpc>
              <a:spcBef>
                <a:spcPts val="0"/>
              </a:spcBef>
              <a:spcAft>
                <a:spcPts val="0"/>
              </a:spcAft>
              <a:buClrTx/>
              <a:buSzTx/>
              <a:buFont typeface="+mj-lt"/>
              <a:buAutoNum type="arabicParenR"/>
              <a:tabLst/>
              <a:defRPr/>
            </a:pPr>
            <a:r>
              <a:rPr kumimoji="0" lang="zh-TW" alt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Feature Mixing, </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which is used to model feature transformations.</a:t>
            </a:r>
          </a:p>
          <a:p>
            <a:pPr marL="342900" marR="0" lvl="0" indent="-342900" algn="l" defTabSz="457200" rtl="0" eaLnBrk="1" fontAlgn="auto" latinLnBrk="0" hangingPunct="1">
              <a:lnSpc>
                <a:spcPct val="100000"/>
              </a:lnSpc>
              <a:spcBef>
                <a:spcPts val="0"/>
              </a:spcBef>
              <a:spcAft>
                <a:spcPts val="0"/>
              </a:spcAft>
              <a:buClrTx/>
              <a:buSzTx/>
              <a:buFont typeface="+mj-lt"/>
              <a:buAutoNum type="arabicParenR"/>
              <a:tabLst/>
              <a:defRPr/>
            </a:pPr>
            <a:r>
              <a:rPr kumimoji="0" lang="zh-TW" alt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Conditional Feature Mixing, </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which is used to transform hidden features based on the static features S.</a:t>
            </a:r>
          </a:p>
          <a:p>
            <a:pPr marL="342900" marR="0" lvl="0" indent="-342900" algn="l" defTabSz="457200" rtl="0" eaLnBrk="1" fontAlgn="auto" latinLnBrk="0" hangingPunct="1">
              <a:lnSpc>
                <a:spcPct val="100000"/>
              </a:lnSpc>
              <a:spcBef>
                <a:spcPts val="0"/>
              </a:spcBef>
              <a:spcAft>
                <a:spcPts val="0"/>
              </a:spcAft>
              <a:buClrTx/>
              <a:buSzTx/>
              <a:buFont typeface="+mj-lt"/>
              <a:buAutoNum type="arabicParenR"/>
              <a:tabLst/>
              <a:defRPr/>
            </a:pPr>
            <a:r>
              <a:rPr kumimoji="0" lang="zh-TW" alt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Mixer Layer, </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which is the composition of the Time Mixing and the Feature Mixing.</a:t>
            </a:r>
          </a:p>
          <a:p>
            <a:pPr marL="342900" marR="0" lvl="0" indent="-342900" algn="l" defTabSz="457200" rtl="0" eaLnBrk="1" fontAlgn="auto" latinLnBrk="0" hangingPunct="1">
              <a:lnSpc>
                <a:spcPct val="100000"/>
              </a:lnSpc>
              <a:spcBef>
                <a:spcPts val="0"/>
              </a:spcBef>
              <a:spcAft>
                <a:spcPts val="0"/>
              </a:spcAft>
              <a:buClrTx/>
              <a:buSzTx/>
              <a:buFont typeface="+mj-lt"/>
              <a:buAutoNum type="arabicParenR"/>
              <a:tabLst/>
              <a:defRPr/>
            </a:pPr>
            <a:r>
              <a:rPr kumimoji="0" lang="zh-TW" altLang="en-US" sz="16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Conditional Mixer Layer, </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which is the composition of the Time Mixing and the Conditional Feature Mixing.</a:t>
            </a:r>
          </a:p>
        </p:txBody>
      </p:sp>
      <p:pic>
        <p:nvPicPr>
          <p:cNvPr id="11" name="圖片 10">
            <a:extLst>
              <a:ext uri="{FF2B5EF4-FFF2-40B4-BE49-F238E27FC236}">
                <a16:creationId xmlns:a16="http://schemas.microsoft.com/office/drawing/2014/main" id="{EDFDAD45-2587-21AC-7072-F9C0BEF64573}"/>
              </a:ext>
            </a:extLst>
          </p:cNvPr>
          <p:cNvPicPr>
            <a:picLocks noChangeAspect="1"/>
          </p:cNvPicPr>
          <p:nvPr/>
        </p:nvPicPr>
        <p:blipFill>
          <a:blip r:embed="rId3"/>
          <a:stretch>
            <a:fillRect/>
          </a:stretch>
        </p:blipFill>
        <p:spPr>
          <a:xfrm>
            <a:off x="1450389" y="2543998"/>
            <a:ext cx="5845145" cy="2962499"/>
          </a:xfrm>
          <a:prstGeom prst="rect">
            <a:avLst/>
          </a:prstGeom>
        </p:spPr>
      </p:pic>
      <p:sp>
        <p:nvSpPr>
          <p:cNvPr id="2" name="文字方塊 1">
            <a:extLst>
              <a:ext uri="{FF2B5EF4-FFF2-40B4-BE49-F238E27FC236}">
                <a16:creationId xmlns:a16="http://schemas.microsoft.com/office/drawing/2014/main" id="{B2CF5FA8-3489-E808-0399-AD95C71C2C36}"/>
              </a:ext>
            </a:extLst>
          </p:cNvPr>
          <p:cNvSpPr txBox="1"/>
          <p:nvPr/>
        </p:nvSpPr>
        <p:spPr>
          <a:xfrm>
            <a:off x="2641726" y="3230689"/>
            <a:ext cx="87955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sz="1200" dirty="0">
                <a:solidFill>
                  <a:prstClr val="black"/>
                </a:solidFill>
                <a:latin typeface="Calibri" panose="020F0502020204030204"/>
                <a:ea typeface="新細明體" panose="02020500000000000000" pitchFamily="18" charset="-120"/>
              </a:rPr>
              <a:t>Q   K    V</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2B54D4B0-A1B6-9316-DF05-FB0EBEBC0BB8}"/>
              </a:ext>
            </a:extLst>
          </p:cNvPr>
          <p:cNvSpPr txBox="1"/>
          <p:nvPr/>
        </p:nvSpPr>
        <p:spPr>
          <a:xfrm>
            <a:off x="3927894" y="3378916"/>
            <a:ext cx="87955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rPr>
              <a:t>Q*K for temporal domain </a:t>
            </a:r>
            <a:endParaRPr kumimoji="0" lang="zh-TW" altLang="en-US" sz="1200" b="0" i="0" u="none" strike="noStrike" kern="1200" cap="none" spc="0" normalizeH="0" baseline="0" noProof="0" dirty="0">
              <a:ln>
                <a:noFill/>
              </a:ln>
              <a:solidFill>
                <a:srgbClr val="C00000"/>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1EB61CC8-8A0F-43F7-0223-CF24C3EAD915}"/>
              </a:ext>
            </a:extLst>
          </p:cNvPr>
          <p:cNvSpPr txBox="1"/>
          <p:nvPr/>
        </p:nvSpPr>
        <p:spPr>
          <a:xfrm>
            <a:off x="5732207" y="235674"/>
            <a:ext cx="3114368" cy="215444"/>
          </a:xfrm>
          <a:prstGeom prst="rect">
            <a:avLst/>
          </a:prstGeom>
          <a:noFill/>
        </p:spPr>
        <p:txBody>
          <a:bodyPr wrap="square">
            <a:spAutoFit/>
          </a:bodyPr>
          <a:lstStyle/>
          <a:p>
            <a:r>
              <a:rPr lang="en-US" altLang="zh-TW" sz="800" dirty="0"/>
              <a:t>Published in Transactions on Machine Learning Research (09/2023)</a:t>
            </a:r>
            <a:endParaRPr lang="zh-TW" altLang="en-US" sz="800" dirty="0"/>
          </a:p>
        </p:txBody>
      </p:sp>
      <p:sp>
        <p:nvSpPr>
          <p:cNvPr id="16" name="文字方塊 15">
            <a:extLst>
              <a:ext uri="{FF2B5EF4-FFF2-40B4-BE49-F238E27FC236}">
                <a16:creationId xmlns:a16="http://schemas.microsoft.com/office/drawing/2014/main" id="{2F487433-A86B-29D3-55CC-014ECA423BEA}"/>
              </a:ext>
            </a:extLst>
          </p:cNvPr>
          <p:cNvSpPr txBox="1"/>
          <p:nvPr/>
        </p:nvSpPr>
        <p:spPr>
          <a:xfrm>
            <a:off x="5732207" y="-644"/>
            <a:ext cx="3414251" cy="246221"/>
          </a:xfrm>
          <a:prstGeom prst="rect">
            <a:avLst/>
          </a:prstGeom>
          <a:noFill/>
        </p:spPr>
        <p:txBody>
          <a:bodyPr wrap="square">
            <a:spAutoFit/>
          </a:bodyPr>
          <a:lstStyle/>
          <a:p>
            <a:r>
              <a:rPr lang="en-US" altLang="zh-TW" sz="1000" i="0" u="none" strike="noStrike" baseline="0" dirty="0" err="1">
                <a:latin typeface="LMSans10-Bold"/>
              </a:rPr>
              <a:t>TSMixer</a:t>
            </a:r>
            <a:r>
              <a:rPr lang="en-US" altLang="zh-TW" sz="1000" i="0" u="none" strike="noStrike" baseline="0" dirty="0">
                <a:latin typeface="LMSans10-Bold"/>
              </a:rPr>
              <a:t>: An All-MLP Architecture for Time Series Forecasting</a:t>
            </a:r>
            <a:endParaRPr lang="zh-TW" altLang="en-US" sz="1000" dirty="0"/>
          </a:p>
        </p:txBody>
      </p:sp>
    </p:spTree>
    <p:extLst>
      <p:ext uri="{BB962C8B-B14F-4D97-AF65-F5344CB8AC3E}">
        <p14:creationId xmlns:p14="http://schemas.microsoft.com/office/powerpoint/2010/main" val="377921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3A499EB4-A071-FB6D-AC52-38AB40B2B51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CF6EF9-79AF-473B-B498-408BB742F735}"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5" name="圖片 4">
            <a:extLst>
              <a:ext uri="{FF2B5EF4-FFF2-40B4-BE49-F238E27FC236}">
                <a16:creationId xmlns:a16="http://schemas.microsoft.com/office/drawing/2014/main" id="{A00F258A-360F-FFE6-EDCA-81AB56738EB0}"/>
              </a:ext>
            </a:extLst>
          </p:cNvPr>
          <p:cNvPicPr>
            <a:picLocks noChangeAspect="1"/>
          </p:cNvPicPr>
          <p:nvPr/>
        </p:nvPicPr>
        <p:blipFill rotWithShape="1">
          <a:blip r:embed="rId2"/>
          <a:srcRect b="1404"/>
          <a:stretch/>
        </p:blipFill>
        <p:spPr>
          <a:xfrm>
            <a:off x="504257" y="110195"/>
            <a:ext cx="8135485" cy="5671480"/>
          </a:xfrm>
          <a:prstGeom prst="rect">
            <a:avLst/>
          </a:prstGeom>
        </p:spPr>
      </p:pic>
      <p:sp>
        <p:nvSpPr>
          <p:cNvPr id="2" name="文字方塊 1">
            <a:extLst>
              <a:ext uri="{FF2B5EF4-FFF2-40B4-BE49-F238E27FC236}">
                <a16:creationId xmlns:a16="http://schemas.microsoft.com/office/drawing/2014/main" id="{D666CEB1-05AD-6FE8-FA30-FD97575CC79D}"/>
              </a:ext>
            </a:extLst>
          </p:cNvPr>
          <p:cNvSpPr txBox="1"/>
          <p:nvPr/>
        </p:nvSpPr>
        <p:spPr>
          <a:xfrm>
            <a:off x="2847362" y="2512081"/>
            <a:ext cx="41182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E9040DFC-35A4-F1BB-64E6-5BC1F2F0782F}"/>
              </a:ext>
            </a:extLst>
          </p:cNvPr>
          <p:cNvSpPr txBox="1"/>
          <p:nvPr/>
        </p:nvSpPr>
        <p:spPr>
          <a:xfrm>
            <a:off x="2460686" y="3167832"/>
            <a:ext cx="22860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EC6745B0-24C1-A119-D031-13D85B459A39}"/>
              </a:ext>
            </a:extLst>
          </p:cNvPr>
          <p:cNvSpPr txBox="1"/>
          <p:nvPr/>
        </p:nvSpPr>
        <p:spPr>
          <a:xfrm>
            <a:off x="2330550" y="2418023"/>
            <a:ext cx="65582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98CEA0A-6C61-8442-F106-F6C6D19614CD}"/>
              </a:ext>
            </a:extLst>
          </p:cNvPr>
          <p:cNvSpPr txBox="1"/>
          <p:nvPr/>
        </p:nvSpPr>
        <p:spPr>
          <a:xfrm rot="16200000">
            <a:off x="1569790" y="2745880"/>
            <a:ext cx="130851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 </a:t>
            </a:r>
            <a:r>
              <a:rPr kumimoji="0" lang="en-US" altLang="zh-TW" sz="10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Input length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(time index)</a:t>
            </a:r>
            <a:endParaRPr kumimoji="0" lang="zh-TW" altLang="en-US"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7B755F19-85E4-F4F0-2421-B4014D4873F8}"/>
                  </a:ext>
                </a:extLst>
              </p:cNvPr>
              <p:cNvSpPr txBox="1"/>
              <p:nvPr/>
            </p:nvSpPr>
            <p:spPr>
              <a:xfrm>
                <a:off x="2372084" y="3565832"/>
                <a:ext cx="129900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512-dim(</a:t>
                </a:r>
                <a:r>
                  <a:rPr kumimoji="0" lang="zh-TW" altLang="en-US" sz="10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4c</a:t>
                </a:r>
                <a:r>
                  <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14:m>
                  <m:oMath xmlns:m="http://schemas.openxmlformats.org/officeDocument/2006/math">
                    <m:sSub>
                      <m:sSubPr>
                        <m:ctrlPr>
                          <a:rPr kumimoji="0" lang="en-US" altLang="zh-TW" sz="10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𝑪</m:t>
                        </m:r>
                      </m:e>
                      <m:sub>
                        <m:r>
                          <a:rPr kumimoji="0" lang="en-US" altLang="zh-TW" sz="10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𝒙</m:t>
                        </m:r>
                      </m:sub>
                    </m:sSub>
                  </m:oMath>
                </a14:m>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0" name="文字方塊 9">
                <a:extLst>
                  <a:ext uri="{FF2B5EF4-FFF2-40B4-BE49-F238E27FC236}">
                    <a16:creationId xmlns:a16="http://schemas.microsoft.com/office/drawing/2014/main" id="{7B755F19-85E4-F4F0-2421-B4014D4873F8}"/>
                  </a:ext>
                </a:extLst>
              </p:cNvPr>
              <p:cNvSpPr txBox="1">
                <a:spLocks noRot="1" noChangeAspect="1" noMove="1" noResize="1" noEditPoints="1" noAdjustHandles="1" noChangeArrowheads="1" noChangeShapeType="1" noTextEdit="1"/>
              </p:cNvSpPr>
              <p:nvPr/>
            </p:nvSpPr>
            <p:spPr>
              <a:xfrm>
                <a:off x="2372084" y="3565832"/>
                <a:ext cx="1299003" cy="246221"/>
              </a:xfrm>
              <a:prstGeom prst="rect">
                <a:avLst/>
              </a:prstGeom>
              <a:blipFill>
                <a:blip r:embed="rId3"/>
                <a:stretch>
                  <a:fillRect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347165B4-DE4A-195E-DAC9-2DE2B2949B0C}"/>
                  </a:ext>
                </a:extLst>
              </p:cNvPr>
              <p:cNvSpPr txBox="1"/>
              <p:nvPr/>
            </p:nvSpPr>
            <p:spPr>
              <a:xfrm>
                <a:off x="2406019" y="2230180"/>
                <a:ext cx="158343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0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𝑪</m:t>
                        </m:r>
                      </m:e>
                      <m:sub>
                        <m:r>
                          <a:rPr kumimoji="0" lang="en-US" altLang="zh-TW" sz="10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𝒙</m:t>
                        </m:r>
                      </m:sub>
                    </m:sSub>
                    <m:r>
                      <a:rPr kumimoji="0" lang="en-US" altLang="zh-TW" sz="10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 </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Number of features</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347165B4-DE4A-195E-DAC9-2DE2B2949B0C}"/>
                  </a:ext>
                </a:extLst>
              </p:cNvPr>
              <p:cNvSpPr txBox="1">
                <a:spLocks noRot="1" noChangeAspect="1" noMove="1" noResize="1" noEditPoints="1" noAdjustHandles="1" noChangeArrowheads="1" noChangeShapeType="1" noTextEdit="1"/>
              </p:cNvSpPr>
              <p:nvPr/>
            </p:nvSpPr>
            <p:spPr>
              <a:xfrm>
                <a:off x="2406019" y="2230180"/>
                <a:ext cx="1583437" cy="246221"/>
              </a:xfrm>
              <a:prstGeom prst="rect">
                <a:avLst/>
              </a:prstGeom>
              <a:blipFill>
                <a:blip r:embed="rId4"/>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9644FB75-4992-011B-8F02-828AD2DEC97D}"/>
                  </a:ext>
                </a:extLst>
              </p:cNvPr>
              <p:cNvSpPr txBox="1"/>
              <p:nvPr/>
            </p:nvSpPr>
            <p:spPr>
              <a:xfrm>
                <a:off x="6535335" y="2592353"/>
                <a:ext cx="2840286" cy="71397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 Prediction: </a:t>
                </a: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𝑌</m:t>
                    </m:r>
                  </m:oMath>
                </a14:m>
                <a:r>
                  <a:rPr kumimoji="0" lang="en-US" altLang="zh-TW" sz="10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 </a:t>
                </a:r>
                <a14:m>
                  <m:oMath xmlns:m="http://schemas.openxmlformats.org/officeDocument/2006/math">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ℝ</m:t>
                        </m:r>
                      </m:e>
                      <m:sup>
                        <m:r>
                          <m:rPr>
                            <m:sty m:val="p"/>
                          </m:r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r>
                          <a:rPr kumimoji="0" lang="zh-TW" altLang="en-US" sz="1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sup>
                    </m:sSup>
                  </m:oMath>
                </a14:m>
                <a:endPar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Ex:</a:t>
                </a: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96 : future time steps</a:t>
                </a: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{96, 192, 336, 720}</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0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𝐶</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𝑌</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 :</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number of features</a:t>
                </a:r>
              </a:p>
            </p:txBody>
          </p:sp>
        </mc:Choice>
        <mc:Fallback xmlns="">
          <p:sp>
            <p:nvSpPr>
              <p:cNvPr id="13" name="文字方塊 12">
                <a:extLst>
                  <a:ext uri="{FF2B5EF4-FFF2-40B4-BE49-F238E27FC236}">
                    <a16:creationId xmlns:a16="http://schemas.microsoft.com/office/drawing/2014/main" id="{9644FB75-4992-011B-8F02-828AD2DEC97D}"/>
                  </a:ext>
                </a:extLst>
              </p:cNvPr>
              <p:cNvSpPr txBox="1">
                <a:spLocks noRot="1" noChangeAspect="1" noMove="1" noResize="1" noEditPoints="1" noAdjustHandles="1" noChangeArrowheads="1" noChangeShapeType="1" noTextEdit="1"/>
              </p:cNvSpPr>
              <p:nvPr/>
            </p:nvSpPr>
            <p:spPr>
              <a:xfrm>
                <a:off x="6535335" y="2592353"/>
                <a:ext cx="2840286" cy="713978"/>
              </a:xfrm>
              <a:prstGeom prst="rect">
                <a:avLst/>
              </a:prstGeom>
              <a:blipFill>
                <a:blip r:embed="rId5"/>
                <a:stretch>
                  <a:fillRect b="-4274"/>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55FC43A1-2571-B9F0-249C-758557AF1C7B}"/>
              </a:ext>
            </a:extLst>
          </p:cNvPr>
          <p:cNvSpPr txBox="1"/>
          <p:nvPr/>
        </p:nvSpPr>
        <p:spPr>
          <a:xfrm>
            <a:off x="5440549" y="3022787"/>
            <a:ext cx="52601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513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BF2AE326-3FA8-D0E7-B5E7-648062FF51A8}"/>
              </a:ext>
            </a:extLst>
          </p:cNvPr>
          <p:cNvSpPr txBox="1"/>
          <p:nvPr/>
        </p:nvSpPr>
        <p:spPr>
          <a:xfrm>
            <a:off x="5427788" y="2629500"/>
            <a:ext cx="65582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608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F941CEE0-CF66-1F9D-9192-331FDE0809E9}"/>
              </a:ext>
            </a:extLst>
          </p:cNvPr>
          <p:cNvSpPr txBox="1"/>
          <p:nvPr/>
        </p:nvSpPr>
        <p:spPr>
          <a:xfrm>
            <a:off x="5662145" y="2552365"/>
            <a:ext cx="37166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2F6C79AE-55F4-2DB6-5F1B-11AE192BC42C}"/>
              </a:ext>
            </a:extLst>
          </p:cNvPr>
          <p:cNvSpPr txBox="1"/>
          <p:nvPr/>
        </p:nvSpPr>
        <p:spPr>
          <a:xfrm>
            <a:off x="6152383" y="2552364"/>
            <a:ext cx="43409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1729014D-9D23-E906-A317-C9D7F253CAE8}"/>
              </a:ext>
            </a:extLst>
          </p:cNvPr>
          <p:cNvSpPr txBox="1"/>
          <p:nvPr/>
        </p:nvSpPr>
        <p:spPr>
          <a:xfrm>
            <a:off x="5555071" y="3179520"/>
            <a:ext cx="303649"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a:t>
            </a: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D74763D-BAA4-0F52-FA26-279B69688A54}"/>
                  </a:ext>
                </a:extLst>
              </p:cNvPr>
              <p:cNvSpPr txBox="1"/>
              <p:nvPr/>
            </p:nvSpPr>
            <p:spPr>
              <a:xfrm>
                <a:off x="5812814" y="2380235"/>
                <a:ext cx="314178"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𝐶</m:t>
                          </m:r>
                        </m:e>
                        <m:sub>
                          <m:r>
                            <a:rPr kumimoji="0" lang="en-US" altLang="zh-TW" sz="12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𝑌</m:t>
                          </m:r>
                        </m:sub>
                      </m:sSub>
                    </m:oMath>
                  </m:oMathPara>
                </a14:m>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9" name="文字方塊 18">
                <a:extLst>
                  <a:ext uri="{FF2B5EF4-FFF2-40B4-BE49-F238E27FC236}">
                    <a16:creationId xmlns:a16="http://schemas.microsoft.com/office/drawing/2014/main" id="{7D74763D-BAA4-0F52-FA26-279B69688A54}"/>
                  </a:ext>
                </a:extLst>
              </p:cNvPr>
              <p:cNvSpPr txBox="1">
                <a:spLocks noRot="1" noChangeAspect="1" noMove="1" noResize="1" noEditPoints="1" noAdjustHandles="1" noChangeArrowheads="1" noChangeShapeType="1" noTextEdit="1"/>
              </p:cNvSpPr>
              <p:nvPr/>
            </p:nvSpPr>
            <p:spPr>
              <a:xfrm>
                <a:off x="5812814" y="2380235"/>
                <a:ext cx="314178" cy="276999"/>
              </a:xfrm>
              <a:prstGeom prst="rect">
                <a:avLst/>
              </a:prstGeom>
              <a:blipFill>
                <a:blip r:embed="rId6"/>
                <a:stretch>
                  <a:fillRect/>
                </a:stretch>
              </a:blipFill>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8B73FD51-2E07-CA41-82E5-DF8931CEB803}"/>
              </a:ext>
            </a:extLst>
          </p:cNvPr>
          <p:cNvSpPr txBox="1"/>
          <p:nvPr/>
        </p:nvSpPr>
        <p:spPr>
          <a:xfrm>
            <a:off x="2610480" y="2425717"/>
            <a:ext cx="37166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B5BC1779-A691-4AC7-641C-D4822C0F23AF}"/>
              </a:ext>
            </a:extLst>
          </p:cNvPr>
          <p:cNvSpPr txBox="1"/>
          <p:nvPr/>
        </p:nvSpPr>
        <p:spPr>
          <a:xfrm>
            <a:off x="3100718" y="2425716"/>
            <a:ext cx="43409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1A42B57C-CF2B-CC90-0675-4B32437AA46C}"/>
              </a:ext>
            </a:extLst>
          </p:cNvPr>
          <p:cNvSpPr txBox="1"/>
          <p:nvPr/>
        </p:nvSpPr>
        <p:spPr>
          <a:xfrm>
            <a:off x="3454901" y="3229387"/>
            <a:ext cx="156015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 = 4 (N=2,4,6)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a:t>
            </a:r>
            <a:r>
              <a:rPr kumimoji="0" lang="en-US" altLang="zh-TW" sz="10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number of block 1</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F205D6E8-C96B-B3A6-159F-A377F83511C5}"/>
              </a:ext>
            </a:extLst>
          </p:cNvPr>
          <p:cNvSpPr txBox="1"/>
          <p:nvPr/>
        </p:nvSpPr>
        <p:spPr>
          <a:xfrm>
            <a:off x="1286107" y="1807508"/>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512d x 4c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E145C9CA-2EA0-77C1-96F5-822FA0A0BD65}"/>
              </a:ext>
            </a:extLst>
          </p:cNvPr>
          <p:cNvSpPr txBox="1"/>
          <p:nvPr/>
        </p:nvSpPr>
        <p:spPr>
          <a:xfrm>
            <a:off x="2330550" y="1706686"/>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4c x 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C97AD59B-0B16-9AF9-1014-CF110EDA86F0}"/>
              </a:ext>
            </a:extLst>
          </p:cNvPr>
          <p:cNvSpPr txBox="1"/>
          <p:nvPr/>
        </p:nvSpPr>
        <p:spPr>
          <a:xfrm>
            <a:off x="3317025" y="1692095"/>
            <a:ext cx="69103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FC(4c, 4c)</a:t>
            </a:r>
          </a:p>
        </p:txBody>
      </p:sp>
      <p:sp>
        <p:nvSpPr>
          <p:cNvPr id="26" name="文字方塊 25">
            <a:extLst>
              <a:ext uri="{FF2B5EF4-FFF2-40B4-BE49-F238E27FC236}">
                <a16:creationId xmlns:a16="http://schemas.microsoft.com/office/drawing/2014/main" id="{C31AB85E-1BB2-B2A0-9B3A-81B8D90C757D}"/>
              </a:ext>
            </a:extLst>
          </p:cNvPr>
          <p:cNvSpPr txBox="1"/>
          <p:nvPr/>
        </p:nvSpPr>
        <p:spPr>
          <a:xfrm>
            <a:off x="4385113" y="1684398"/>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4c x 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C4167140-E68E-08EA-7532-24E18CA9232B}"/>
              </a:ext>
            </a:extLst>
          </p:cNvPr>
          <p:cNvSpPr txBox="1"/>
          <p:nvPr/>
        </p:nvSpPr>
        <p:spPr>
          <a:xfrm>
            <a:off x="3300613" y="1016004"/>
            <a:ext cx="91308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Time Mixing</a:t>
            </a:r>
          </a:p>
        </p:txBody>
      </p:sp>
      <p:sp>
        <p:nvSpPr>
          <p:cNvPr id="28" name="文字方塊 27">
            <a:extLst>
              <a:ext uri="{FF2B5EF4-FFF2-40B4-BE49-F238E27FC236}">
                <a16:creationId xmlns:a16="http://schemas.microsoft.com/office/drawing/2014/main" id="{7FA6C73E-E748-ED38-B2B0-8E95F544EB5C}"/>
              </a:ext>
            </a:extLst>
          </p:cNvPr>
          <p:cNvSpPr txBox="1"/>
          <p:nvPr/>
        </p:nvSpPr>
        <p:spPr>
          <a:xfrm>
            <a:off x="5392573" y="1829796"/>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512d x 4c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1AE2FD3E-8A2F-1F63-FF38-99F7B950F7FF}"/>
              </a:ext>
            </a:extLst>
          </p:cNvPr>
          <p:cNvSpPr txBox="1"/>
          <p:nvPr/>
        </p:nvSpPr>
        <p:spPr>
          <a:xfrm>
            <a:off x="7609960" y="1796871"/>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512d x 4c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5E907752-8145-9E92-DFAB-57E9A37F3DA3}"/>
              </a:ext>
            </a:extLst>
          </p:cNvPr>
          <p:cNvSpPr txBox="1"/>
          <p:nvPr/>
        </p:nvSpPr>
        <p:spPr>
          <a:xfrm>
            <a:off x="6550445" y="1807508"/>
            <a:ext cx="99975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FC(512d, 512d)</a:t>
            </a:r>
          </a:p>
        </p:txBody>
      </p:sp>
      <p:sp>
        <p:nvSpPr>
          <p:cNvPr id="31" name="文字方塊 30">
            <a:extLst>
              <a:ext uri="{FF2B5EF4-FFF2-40B4-BE49-F238E27FC236}">
                <a16:creationId xmlns:a16="http://schemas.microsoft.com/office/drawing/2014/main" id="{5814BDDB-ABE9-C811-6F1A-BC0DC0E33B01}"/>
              </a:ext>
            </a:extLst>
          </p:cNvPr>
          <p:cNvSpPr txBox="1"/>
          <p:nvPr/>
        </p:nvSpPr>
        <p:spPr>
          <a:xfrm>
            <a:off x="3100718" y="2913428"/>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512d x 4c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63A6A525-A87F-632F-4669-AE17373AB8C8}"/>
              </a:ext>
            </a:extLst>
          </p:cNvPr>
          <p:cNvSpPr txBox="1"/>
          <p:nvPr/>
        </p:nvSpPr>
        <p:spPr>
          <a:xfrm>
            <a:off x="4213693" y="2921611"/>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512d x 4c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2390DC52-1626-18A1-8455-17EA908E193A}"/>
              </a:ext>
            </a:extLst>
          </p:cNvPr>
          <p:cNvSpPr txBox="1"/>
          <p:nvPr/>
        </p:nvSpPr>
        <p:spPr>
          <a:xfrm>
            <a:off x="3456732" y="5305532"/>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512d x 4c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A2B019D4-6D4F-FA11-AEC0-78C4C8CF50B5}"/>
              </a:ext>
            </a:extLst>
          </p:cNvPr>
          <p:cNvSpPr txBox="1"/>
          <p:nvPr/>
        </p:nvSpPr>
        <p:spPr>
          <a:xfrm>
            <a:off x="4571999" y="5173602"/>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4c x 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AAF9CC82-7115-4058-01E8-20AA92122A62}"/>
              </a:ext>
            </a:extLst>
          </p:cNvPr>
          <p:cNvSpPr txBox="1"/>
          <p:nvPr/>
        </p:nvSpPr>
        <p:spPr>
          <a:xfrm>
            <a:off x="5624385" y="5180678"/>
            <a:ext cx="69103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FC(4c, 4c)</a:t>
            </a:r>
          </a:p>
        </p:txBody>
      </p:sp>
      <p:sp>
        <p:nvSpPr>
          <p:cNvPr id="36" name="文字方塊 35">
            <a:extLst>
              <a:ext uri="{FF2B5EF4-FFF2-40B4-BE49-F238E27FC236}">
                <a16:creationId xmlns:a16="http://schemas.microsoft.com/office/drawing/2014/main" id="{251055DD-3D01-0942-AF6E-4B1123D9917C}"/>
              </a:ext>
            </a:extLst>
          </p:cNvPr>
          <p:cNvSpPr txBox="1"/>
          <p:nvPr/>
        </p:nvSpPr>
        <p:spPr>
          <a:xfrm>
            <a:off x="6438256" y="5173601"/>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4c x 96d</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9E90DC98-1054-0B8E-9507-85A19BF3441A}"/>
              </a:ext>
            </a:extLst>
          </p:cNvPr>
          <p:cNvSpPr txBox="1"/>
          <p:nvPr/>
        </p:nvSpPr>
        <p:spPr>
          <a:xfrm>
            <a:off x="7204686" y="5173601"/>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96d x 4c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19B33B20-7BDA-14A6-E593-158D9BE6C657}"/>
              </a:ext>
            </a:extLst>
          </p:cNvPr>
          <p:cNvSpPr txBox="1"/>
          <p:nvPr/>
        </p:nvSpPr>
        <p:spPr>
          <a:xfrm>
            <a:off x="5309800" y="2878384"/>
            <a:ext cx="69103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96d x 4c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42D0A99C-8A05-2B80-4BF8-E3457FC71CF0}"/>
              </a:ext>
            </a:extLst>
          </p:cNvPr>
          <p:cNvSpPr txBox="1"/>
          <p:nvPr/>
        </p:nvSpPr>
        <p:spPr>
          <a:xfrm>
            <a:off x="202425" y="5719455"/>
            <a:ext cx="8669350" cy="116955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LMRoman10-Regular"/>
                <a:ea typeface="新細明體" panose="02020500000000000000" pitchFamily="18" charset="-120"/>
                <a:cs typeface="+mn-cs"/>
              </a:rPr>
              <a:t>Figure 1: </a:t>
            </a:r>
            <a:r>
              <a:rPr kumimoji="0" lang="en-US" altLang="zh-TW" sz="1000" b="0" i="0" u="none" strike="noStrike" kern="1200" cap="none" spc="0" normalizeH="0" baseline="0" noProof="0" dirty="0" err="1">
                <a:ln>
                  <a:noFill/>
                </a:ln>
                <a:solidFill>
                  <a:prstClr val="black"/>
                </a:solidFill>
                <a:effectLst/>
                <a:uLnTx/>
                <a:uFillTx/>
                <a:latin typeface="LMRoman10-Regular"/>
                <a:ea typeface="新細明體" panose="02020500000000000000" pitchFamily="18" charset="-120"/>
                <a:cs typeface="+mn-cs"/>
              </a:rPr>
              <a:t>TSMixer</a:t>
            </a:r>
            <a:r>
              <a:rPr kumimoji="0" lang="en-US" altLang="zh-TW" sz="1000" b="0" i="0" u="none" strike="noStrike" kern="1200" cap="none" spc="0" normalizeH="0" baseline="0" noProof="0" dirty="0">
                <a:ln>
                  <a:noFill/>
                </a:ln>
                <a:solidFill>
                  <a:prstClr val="black"/>
                </a:solidFill>
                <a:effectLst/>
                <a:uLnTx/>
                <a:uFillTx/>
                <a:latin typeface="LMRoman10-Regular"/>
                <a:ea typeface="新細明體" panose="02020500000000000000" pitchFamily="18" charset="-120"/>
                <a:cs typeface="+mn-cs"/>
              </a:rPr>
              <a:t> for multivariate time series forecasting.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altLang="zh-TW" sz="1000" b="0" i="0" u="none" strike="noStrike" kern="1200" cap="none" spc="0" normalizeH="0" baseline="0" noProof="0" dirty="0">
                <a:ln>
                  <a:noFill/>
                </a:ln>
                <a:solidFill>
                  <a:prstClr val="black"/>
                </a:solidFill>
                <a:effectLst/>
                <a:uLnTx/>
                <a:uFillTx/>
                <a:latin typeface="LMRoman10-Regular"/>
                <a:ea typeface="新細明體" panose="02020500000000000000" pitchFamily="18" charset="-120"/>
                <a:cs typeface="+mn-cs"/>
              </a:rPr>
              <a:t>The columns of the inputs means different features/variates and the rows are time steps. The fully-connected operations are row-wise.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altLang="zh-TW" sz="1000" b="0" i="0" u="none" strike="noStrike" kern="1200" cap="none" spc="0" normalizeH="0" baseline="0" noProof="0" dirty="0" err="1">
                <a:ln>
                  <a:noFill/>
                </a:ln>
                <a:solidFill>
                  <a:prstClr val="black"/>
                </a:solidFill>
                <a:effectLst/>
                <a:uLnTx/>
                <a:uFillTx/>
                <a:latin typeface="LMRoman10-Regular"/>
                <a:ea typeface="新細明體" panose="02020500000000000000" pitchFamily="18" charset="-120"/>
                <a:cs typeface="+mn-cs"/>
              </a:rPr>
              <a:t>TSMixer</a:t>
            </a:r>
            <a:r>
              <a:rPr kumimoji="0" lang="en-US" altLang="zh-TW" sz="1000" b="0" i="0" u="none" strike="noStrike" kern="1200" cap="none" spc="0" normalizeH="0" baseline="0" noProof="0" dirty="0">
                <a:ln>
                  <a:noFill/>
                </a:ln>
                <a:solidFill>
                  <a:prstClr val="black"/>
                </a:solidFill>
                <a:effectLst/>
                <a:uLnTx/>
                <a:uFillTx/>
                <a:latin typeface="LMRoman10-Regular"/>
                <a:ea typeface="新細明體" panose="02020500000000000000" pitchFamily="18" charset="-120"/>
                <a:cs typeface="+mn-cs"/>
              </a:rPr>
              <a:t> contains interleaving time-mixing and feature-mixing MLPs to aggregate information. The number of mixer layer is denoted as </a:t>
            </a:r>
            <a:r>
              <a:rPr kumimoji="0" lang="en-US" altLang="zh-TW" sz="1000" b="0" i="1" u="none" strike="noStrike" kern="1200" cap="none" spc="0" normalizeH="0" baseline="0" noProof="0" dirty="0">
                <a:ln>
                  <a:noFill/>
                </a:ln>
                <a:solidFill>
                  <a:prstClr val="black"/>
                </a:solidFill>
                <a:effectLst/>
                <a:uLnTx/>
                <a:uFillTx/>
                <a:latin typeface="LMMathItalic10-Regular"/>
                <a:ea typeface="新細明體" panose="02020500000000000000" pitchFamily="18" charset="-120"/>
                <a:cs typeface="+mn-cs"/>
              </a:rPr>
              <a:t>N</a:t>
            </a:r>
            <a:r>
              <a:rPr kumimoji="0" lang="en-US" altLang="zh-TW" sz="1000" b="0" i="0" u="none" strike="noStrike" kern="1200" cap="none" spc="0" normalizeH="0" baseline="0" noProof="0" dirty="0">
                <a:ln>
                  <a:noFill/>
                </a:ln>
                <a:solidFill>
                  <a:prstClr val="black"/>
                </a:solidFill>
                <a:effectLst/>
                <a:uLnTx/>
                <a:uFillTx/>
                <a:latin typeface="LMRoman10-Regular"/>
                <a:ea typeface="新細明體" panose="02020500000000000000" pitchFamily="18" charset="-120"/>
                <a:cs typeface="+mn-cs"/>
              </a:rPr>
              <a:t>.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altLang="zh-TW" sz="1000" b="0" i="0" u="none" strike="noStrike" kern="1200" cap="none" spc="0" normalizeH="0" baseline="0" noProof="0" dirty="0">
                <a:ln>
                  <a:noFill/>
                </a:ln>
                <a:solidFill>
                  <a:prstClr val="black"/>
                </a:solidFill>
                <a:effectLst/>
                <a:uLnTx/>
                <a:uFillTx/>
                <a:latin typeface="LMRoman10-Regular"/>
                <a:ea typeface="新細明體" panose="02020500000000000000" pitchFamily="18" charset="-120"/>
                <a:cs typeface="+mn-cs"/>
              </a:rPr>
              <a:t>The time-mixing MLPs are shared across all features and the feature-mixing MLPs are shared across all of the time steps.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altLang="zh-TW" sz="1000" b="0" i="0" u="none" strike="noStrike" kern="1200" cap="none" spc="0" normalizeH="0" baseline="0" noProof="0" dirty="0">
                <a:ln>
                  <a:noFill/>
                </a:ln>
                <a:solidFill>
                  <a:prstClr val="black"/>
                </a:solidFill>
                <a:effectLst/>
                <a:uLnTx/>
                <a:uFillTx/>
                <a:latin typeface="LMRoman10-Regular"/>
                <a:ea typeface="新細明體" panose="02020500000000000000" pitchFamily="18" charset="-120"/>
                <a:cs typeface="+mn-cs"/>
              </a:rPr>
              <a:t>The design allow </a:t>
            </a:r>
            <a:r>
              <a:rPr kumimoji="0" lang="en-US" altLang="zh-TW" sz="1000" b="0" i="0" u="none" strike="noStrike" kern="1200" cap="none" spc="0" normalizeH="0" baseline="0" noProof="0" dirty="0" err="1">
                <a:ln>
                  <a:noFill/>
                </a:ln>
                <a:solidFill>
                  <a:prstClr val="black"/>
                </a:solidFill>
                <a:effectLst/>
                <a:uLnTx/>
                <a:uFillTx/>
                <a:latin typeface="LMRoman10-Regular"/>
                <a:ea typeface="新細明體" panose="02020500000000000000" pitchFamily="18" charset="-120"/>
                <a:cs typeface="+mn-cs"/>
              </a:rPr>
              <a:t>TSMixer</a:t>
            </a:r>
            <a:r>
              <a:rPr kumimoji="0" lang="en-US" altLang="zh-TW" sz="1000" b="0" i="0" u="none" strike="noStrike" kern="1200" cap="none" spc="0" normalizeH="0" baseline="0" noProof="0" dirty="0">
                <a:ln>
                  <a:noFill/>
                </a:ln>
                <a:solidFill>
                  <a:prstClr val="black"/>
                </a:solidFill>
                <a:effectLst/>
                <a:uLnTx/>
                <a:uFillTx/>
                <a:latin typeface="LMRoman10-Regular"/>
                <a:ea typeface="新細明體" panose="02020500000000000000" pitchFamily="18" charset="-120"/>
                <a:cs typeface="+mn-cs"/>
              </a:rPr>
              <a:t> to automatically adapt the use of both temporal and cross-variate information with limited number of parameters for superior generalization.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altLang="zh-TW" sz="1000" b="0" i="0" u="none" strike="noStrike" kern="1200" cap="none" spc="0" normalizeH="0" baseline="0" noProof="0" dirty="0">
                <a:ln>
                  <a:noFill/>
                </a:ln>
                <a:solidFill>
                  <a:prstClr val="black"/>
                </a:solidFill>
                <a:effectLst/>
                <a:uLnTx/>
                <a:uFillTx/>
                <a:latin typeface="LMRoman10-Regular"/>
                <a:ea typeface="新細明體" panose="02020500000000000000" pitchFamily="18" charset="-120"/>
                <a:cs typeface="+mn-cs"/>
              </a:rPr>
              <a:t>The extension with auxiliary information is also explored in this paper.</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3C8FD920-7B31-8A07-3DA9-9815B931839B}"/>
              </a:ext>
            </a:extLst>
          </p:cNvPr>
          <p:cNvSpPr txBox="1"/>
          <p:nvPr/>
        </p:nvSpPr>
        <p:spPr>
          <a:xfrm>
            <a:off x="6158039" y="-43915"/>
            <a:ext cx="30448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J: I am not sure I am correct</a:t>
            </a: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B36C613B-C670-3D19-2513-4F935230C95C}"/>
              </a:ext>
            </a:extLst>
          </p:cNvPr>
          <p:cNvSpPr txBox="1"/>
          <p:nvPr/>
        </p:nvSpPr>
        <p:spPr>
          <a:xfrm>
            <a:off x="4787639" y="5531089"/>
            <a:ext cx="4406724"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Use the Adam optimization algorithm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Kingma</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&amp; Ba, 2015) to minimize the mean square error (MSE) training objective, and consider MSE and mean absolute error (MAE) as the evaluation metrics.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 name="矩形 38">
            <a:extLst>
              <a:ext uri="{FF2B5EF4-FFF2-40B4-BE49-F238E27FC236}">
                <a16:creationId xmlns:a16="http://schemas.microsoft.com/office/drawing/2014/main" id="{1EF5B4AC-C9FB-09E9-34A9-50437D4434EF}"/>
              </a:ext>
            </a:extLst>
          </p:cNvPr>
          <p:cNvSpPr/>
          <p:nvPr/>
        </p:nvSpPr>
        <p:spPr>
          <a:xfrm>
            <a:off x="-22336" y="-29136"/>
            <a:ext cx="5462885"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1.2.8 </a:t>
            </a:r>
            <a:r>
              <a:rPr kumimoji="0" lang="en-US" altLang="zh-TW" sz="2400" b="1" i="0" u="none" strike="noStrike" kern="1200" cap="none" spc="0" normalizeH="0" baseline="0" noProof="0" dirty="0" err="1">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TSMixer</a:t>
            </a:r>
            <a:r>
              <a:rPr kumimoji="0" lang="en-US" altLang="zh-TW" sz="2400" b="1"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 (Time-Series Mixer) (2/2)</a:t>
            </a:r>
            <a:endParaRPr kumimoji="0" lang="zh-TW" altLang="en-US" sz="24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54600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圖片 50">
            <a:extLst>
              <a:ext uri="{FF2B5EF4-FFF2-40B4-BE49-F238E27FC236}">
                <a16:creationId xmlns:a16="http://schemas.microsoft.com/office/drawing/2014/main" id="{9784A8DF-A38D-18D0-AF2A-9D77AC4A8616}"/>
              </a:ext>
            </a:extLst>
          </p:cNvPr>
          <p:cNvPicPr>
            <a:picLocks noChangeAspect="1"/>
          </p:cNvPicPr>
          <p:nvPr/>
        </p:nvPicPr>
        <p:blipFill>
          <a:blip r:embed="rId2"/>
          <a:stretch>
            <a:fillRect/>
          </a:stretch>
        </p:blipFill>
        <p:spPr>
          <a:xfrm>
            <a:off x="521460" y="2656019"/>
            <a:ext cx="5553415" cy="1229848"/>
          </a:xfrm>
          <a:prstGeom prst="rect">
            <a:avLst/>
          </a:prstGeom>
        </p:spPr>
      </p:pic>
      <p:sp>
        <p:nvSpPr>
          <p:cNvPr id="2" name="投影片編號版面配置區 1">
            <a:extLst>
              <a:ext uri="{FF2B5EF4-FFF2-40B4-BE49-F238E27FC236}">
                <a16:creationId xmlns:a16="http://schemas.microsoft.com/office/drawing/2014/main" id="{31F9BE10-7086-3F58-D7E8-0162A22FCF0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BC0E94-77E7-44D1-B157-7C2E39638D35}"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51D75673-D0B7-EE9A-D824-89BAC4E62A72}"/>
              </a:ext>
            </a:extLst>
          </p:cNvPr>
          <p:cNvSpPr txBox="1"/>
          <p:nvPr/>
        </p:nvSpPr>
        <p:spPr>
          <a:xfrm>
            <a:off x="-8889" y="-8817"/>
            <a:ext cx="499839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1.2.1-1 Related Works: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Convolution Block Attention Module (CBAM) (1/2)</a:t>
            </a:r>
            <a:endParaRPr kumimoji="0" lang="zh-TW"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文字方塊 3">
            <a:extLst>
              <a:ext uri="{FF2B5EF4-FFF2-40B4-BE49-F238E27FC236}">
                <a16:creationId xmlns:a16="http://schemas.microsoft.com/office/drawing/2014/main" id="{B2932E9F-329D-99EE-BC9D-40AB4B915DAE}"/>
              </a:ext>
            </a:extLst>
          </p:cNvPr>
          <p:cNvSpPr txBox="1"/>
          <p:nvPr/>
        </p:nvSpPr>
        <p:spPr>
          <a:xfrm>
            <a:off x="278641" y="458762"/>
            <a:ext cx="5860747" cy="677108"/>
          </a:xfrm>
          <a:prstGeom prst="rect">
            <a:avLst/>
          </a:prstGeom>
          <a:noFill/>
        </p:spPr>
        <p:txBody>
          <a:bodyPr wrap="square" rtlCol="0">
            <a:spAutoFit/>
          </a:bodyPr>
          <a:lstStyle/>
          <a:p>
            <a:pPr marL="177800" marR="0" lvl="0" indent="-17780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CBAM</a:t>
            </a:r>
          </a:p>
          <a:p>
            <a:pPr marL="352425"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Consists of </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channel attention module</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spatial attention module</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352425" marR="0" lvl="0" indent="-171450" algn="l" defTabSz="457200" rtl="0" eaLnBrk="1" fontAlgn="auto" latinLnBrk="0" hangingPunct="1">
              <a:lnSpc>
                <a:spcPct val="100000"/>
              </a:lnSpc>
              <a:spcBef>
                <a:spcPts val="0"/>
              </a:spcBef>
              <a:spcAft>
                <a:spcPts val="0"/>
              </a:spcAft>
              <a:buClr>
                <a:prstClr val="black"/>
              </a:buClr>
              <a:buSzTx/>
              <a:buFont typeface="Wingdings" panose="05000000000000000000" pitchFamily="2" charset="2"/>
              <a:buChar char="Ø"/>
              <a:tabLst/>
              <a:defRPr/>
            </a:pP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Improve classification accuracy</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understand the reasoning process</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提升可解釋性</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548A25B3-52FF-1DEB-9503-97DB61036DE1}"/>
              </a:ext>
            </a:extLst>
          </p:cNvPr>
          <p:cNvGrpSpPr/>
          <p:nvPr/>
        </p:nvGrpSpPr>
        <p:grpSpPr>
          <a:xfrm>
            <a:off x="278641" y="1135872"/>
            <a:ext cx="5199899" cy="1464363"/>
            <a:chOff x="135725" y="738701"/>
            <a:chExt cx="5199899" cy="1464363"/>
          </a:xfrm>
        </p:grpSpPr>
        <p:grpSp>
          <p:nvGrpSpPr>
            <p:cNvPr id="6" name="群組 5">
              <a:extLst>
                <a:ext uri="{FF2B5EF4-FFF2-40B4-BE49-F238E27FC236}">
                  <a16:creationId xmlns:a16="http://schemas.microsoft.com/office/drawing/2014/main" id="{FBCAAC7C-C2F7-FB1C-6D4E-E62F0239E50D}"/>
                </a:ext>
              </a:extLst>
            </p:cNvPr>
            <p:cNvGrpSpPr/>
            <p:nvPr/>
          </p:nvGrpSpPr>
          <p:grpSpPr>
            <a:xfrm>
              <a:off x="273314" y="738701"/>
              <a:ext cx="5062310" cy="1464363"/>
              <a:chOff x="164672" y="2830051"/>
              <a:chExt cx="5062310" cy="1464363"/>
            </a:xfrm>
          </p:grpSpPr>
          <p:pic>
            <p:nvPicPr>
              <p:cNvPr id="8" name="圖片 7">
                <a:extLst>
                  <a:ext uri="{FF2B5EF4-FFF2-40B4-BE49-F238E27FC236}">
                    <a16:creationId xmlns:a16="http://schemas.microsoft.com/office/drawing/2014/main" id="{AE8DACEB-7B3A-4B7B-FA2C-6BC787E5835D}"/>
                  </a:ext>
                </a:extLst>
              </p:cNvPr>
              <p:cNvPicPr>
                <a:picLocks noChangeAspect="1"/>
              </p:cNvPicPr>
              <p:nvPr/>
            </p:nvPicPr>
            <p:blipFill rotWithShape="1">
              <a:blip r:embed="rId3"/>
              <a:srcRect l="16858"/>
              <a:stretch/>
            </p:blipFill>
            <p:spPr>
              <a:xfrm>
                <a:off x="529164" y="3014204"/>
                <a:ext cx="4659082" cy="1080000"/>
              </a:xfrm>
              <a:prstGeom prst="rect">
                <a:avLst/>
              </a:prstGeom>
            </p:spPr>
          </p:pic>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6B9BBC24-A7CE-25BC-A806-EF7901EF717D}"/>
                      </a:ext>
                    </a:extLst>
                  </p:cNvPr>
                  <p:cNvSpPr txBox="1"/>
                  <p:nvPr/>
                </p:nvSpPr>
                <p:spPr>
                  <a:xfrm>
                    <a:off x="2397650" y="2830051"/>
                    <a:ext cx="282933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𝑥</m:t>
                            </m:r>
                          </m:e>
                          <m:sub>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0</m:t>
                            </m:r>
                          </m:sub>
                        </m:sSub>
                      </m:oMath>
                    </a14:m>
                    <a:r>
                      <a:rPr kumimoji="0" lang="zh-TW" altLang="en-US"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 </a:t>
                    </a:r>
                    <a:r>
                      <a:rPr kumimoji="0" lang="en-US" altLang="zh-TW" sz="1000" b="0" i="0" u="none" strike="noStrike" kern="1200" cap="none" spc="0" normalizeH="0" baseline="0" noProof="0" dirty="0" err="1">
                        <a:ln>
                          <a:noFill/>
                        </a:ln>
                        <a:solidFill>
                          <a:srgbClr val="00B050"/>
                        </a:solidFill>
                        <a:effectLst/>
                        <a:uLnTx/>
                        <a:uFillTx/>
                        <a:latin typeface="Calibri" panose="020F0502020204030204"/>
                        <a:ea typeface="Cambria Math" panose="02040503050406030204" pitchFamily="18" charset="0"/>
                        <a:cs typeface="+mn-cs"/>
                      </a:rPr>
                      <a:t>v.s</a:t>
                    </a:r>
                    <a:r>
                      <a:rPr kumimoji="0" lang="en-US" altLang="zh-TW"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 </a:t>
                    </a:r>
                    <a14:m>
                      <m:oMath xmlns:m="http://schemas.openxmlformats.org/officeDocument/2006/math">
                        <m:sSub>
                          <m:sSubPr>
                            <m:ctrlP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𝑥</m:t>
                            </m:r>
                          </m:e>
                          <m:sub>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1</m:t>
                            </m:r>
                          </m:sub>
                        </m:sSub>
                      </m:oMath>
                    </a14:m>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 less </a:t>
                    </a:r>
                    <a:r>
                      <a:rPr kumimoji="0" lang="en-US" altLang="zh-TW" sz="1000" b="0" i="0" u="none" strike="noStrike" kern="1200" cap="none" spc="0" normalizeH="0" baseline="0" noProof="0" dirty="0" err="1">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i</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zh-TW" sz="1000" b="0" i="0" u="none" strike="noStrike" kern="1200" cap="none" spc="0" normalizeH="0" baseline="0" noProof="0" dirty="0" err="1">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ch</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 number </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less </a:t>
                    </a:r>
                    <a:r>
                      <a:rPr kumimoji="0" lang="en-US" altLang="zh-TW" sz="1000" b="0" i="0" u="none" strike="noStrike" kern="1200" cap="none" spc="0" normalizeH="0" baseline="0" noProof="0" dirty="0" err="1">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lat</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keep acc.</a:t>
                    </a:r>
                    <a:endPar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6B9BBC24-A7CE-25BC-A806-EF7901EF717D}"/>
                      </a:ext>
                    </a:extLst>
                  </p:cNvPr>
                  <p:cNvSpPr txBox="1">
                    <a:spLocks noRot="1" noChangeAspect="1" noMove="1" noResize="1" noEditPoints="1" noAdjustHandles="1" noChangeArrowheads="1" noChangeShapeType="1" noTextEdit="1"/>
                  </p:cNvSpPr>
                  <p:nvPr/>
                </p:nvSpPr>
                <p:spPr>
                  <a:xfrm>
                    <a:off x="2397650" y="2830051"/>
                    <a:ext cx="2829332" cy="246221"/>
                  </a:xfrm>
                  <a:prstGeom prst="rect">
                    <a:avLst/>
                  </a:prstGeom>
                  <a:blipFill>
                    <a:blip r:embed="rId4"/>
                    <a:stretch>
                      <a:fillRect b="-14634"/>
                    </a:stretch>
                  </a:blipFill>
                </p:spPr>
                <p:txBody>
                  <a:bodyPr/>
                  <a:lstStyle/>
                  <a:p>
                    <a:r>
                      <a:rPr lang="zh-TW" altLang="en-US">
                        <a:noFill/>
                      </a:rPr>
                      <a:t> </a:t>
                    </a:r>
                  </a:p>
                </p:txBody>
              </p:sp>
            </mc:Fallback>
          </mc:AlternateContent>
          <p:sp>
            <p:nvSpPr>
              <p:cNvPr id="10" name="文字方塊 9">
                <a:extLst>
                  <a:ext uri="{FF2B5EF4-FFF2-40B4-BE49-F238E27FC236}">
                    <a16:creationId xmlns:a16="http://schemas.microsoft.com/office/drawing/2014/main" id="{5ECF934B-6553-469A-F02A-BA3C11DF2442}"/>
                  </a:ext>
                </a:extLst>
              </p:cNvPr>
              <p:cNvSpPr txBox="1"/>
              <p:nvPr/>
            </p:nvSpPr>
            <p:spPr>
              <a:xfrm>
                <a:off x="1733724" y="3135570"/>
                <a:ext cx="610166"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 blocks</a:t>
                </a:r>
              </a:p>
            </p:txBody>
          </p:sp>
          <p:sp>
            <p:nvSpPr>
              <p:cNvPr id="11" name="文字方塊 10">
                <a:extLst>
                  <a:ext uri="{FF2B5EF4-FFF2-40B4-BE49-F238E27FC236}">
                    <a16:creationId xmlns:a16="http://schemas.microsoft.com/office/drawing/2014/main" id="{70953613-D42B-D458-AAB8-B8A2C467AAB5}"/>
                  </a:ext>
                </a:extLst>
              </p:cNvPr>
              <p:cNvSpPr txBox="1"/>
              <p:nvPr/>
            </p:nvSpPr>
            <p:spPr>
              <a:xfrm>
                <a:off x="329269" y="3128780"/>
                <a:ext cx="1399772"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Maximum residual block </a:t>
                </a:r>
              </a:p>
            </p:txBody>
          </p:sp>
          <p:sp>
            <p:nvSpPr>
              <p:cNvPr id="12" name="文字方塊 11">
                <a:extLst>
                  <a:ext uri="{FF2B5EF4-FFF2-40B4-BE49-F238E27FC236}">
                    <a16:creationId xmlns:a16="http://schemas.microsoft.com/office/drawing/2014/main" id="{3B38F557-FB8D-93DC-134E-7AD27F47B5BB}"/>
                  </a:ext>
                </a:extLst>
              </p:cNvPr>
              <p:cNvSpPr txBox="1"/>
              <p:nvPr/>
            </p:nvSpPr>
            <p:spPr>
              <a:xfrm>
                <a:off x="2663522" y="3143932"/>
                <a:ext cx="610166"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 blocks</a:t>
                </a:r>
              </a:p>
            </p:txBody>
          </p:sp>
          <p:sp>
            <p:nvSpPr>
              <p:cNvPr id="13" name="文字方塊 12">
                <a:extLst>
                  <a:ext uri="{FF2B5EF4-FFF2-40B4-BE49-F238E27FC236}">
                    <a16:creationId xmlns:a16="http://schemas.microsoft.com/office/drawing/2014/main" id="{C8637CB7-B31F-FB07-A12C-473BB595AB9C}"/>
                  </a:ext>
                </a:extLst>
              </p:cNvPr>
              <p:cNvSpPr txBox="1"/>
              <p:nvPr/>
            </p:nvSpPr>
            <p:spPr>
              <a:xfrm>
                <a:off x="3677736" y="3130800"/>
                <a:ext cx="610166"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blocks</a:t>
                </a:r>
              </a:p>
            </p:txBody>
          </p:sp>
          <p:cxnSp>
            <p:nvCxnSpPr>
              <p:cNvPr id="14" name="直線接點 13">
                <a:extLst>
                  <a:ext uri="{FF2B5EF4-FFF2-40B4-BE49-F238E27FC236}">
                    <a16:creationId xmlns:a16="http://schemas.microsoft.com/office/drawing/2014/main" id="{112412D4-3DCE-392D-8CC8-FBCB855F3AD6}"/>
                  </a:ext>
                </a:extLst>
              </p:cNvPr>
              <p:cNvCxnSpPr>
                <a:cxnSpLocks/>
              </p:cNvCxnSpPr>
              <p:nvPr/>
            </p:nvCxnSpPr>
            <p:spPr>
              <a:xfrm>
                <a:off x="4477120" y="3122298"/>
                <a:ext cx="0" cy="101125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5599BEB8-99B9-FD3A-A741-21BB3C9D65B7}"/>
                  </a:ext>
                </a:extLst>
              </p:cNvPr>
              <p:cNvSpPr txBox="1"/>
              <p:nvPr/>
            </p:nvSpPr>
            <p:spPr>
              <a:xfrm rot="5400000">
                <a:off x="281882" y="3605082"/>
                <a:ext cx="1022305" cy="25115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4c</a:t>
                </a:r>
              </a:p>
            </p:txBody>
          </p:sp>
          <p:sp>
            <p:nvSpPr>
              <p:cNvPr id="16" name="文字方塊 15">
                <a:extLst>
                  <a:ext uri="{FF2B5EF4-FFF2-40B4-BE49-F238E27FC236}">
                    <a16:creationId xmlns:a16="http://schemas.microsoft.com/office/drawing/2014/main" id="{CE25D5FD-2919-5EC3-2D3C-6C3A0F20B33F}"/>
                  </a:ext>
                </a:extLst>
              </p:cNvPr>
              <p:cNvSpPr txBox="1"/>
              <p:nvPr/>
            </p:nvSpPr>
            <p:spPr>
              <a:xfrm rot="5400000">
                <a:off x="629521" y="3589103"/>
                <a:ext cx="1006425" cy="25115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4c</a:t>
                </a:r>
              </a:p>
            </p:txBody>
          </p:sp>
          <p:sp>
            <p:nvSpPr>
              <p:cNvPr id="17" name="文字方塊 16">
                <a:extLst>
                  <a:ext uri="{FF2B5EF4-FFF2-40B4-BE49-F238E27FC236}">
                    <a16:creationId xmlns:a16="http://schemas.microsoft.com/office/drawing/2014/main" id="{6D4B742C-6401-9461-E9E7-09BE31FE3636}"/>
                  </a:ext>
                </a:extLst>
              </p:cNvPr>
              <p:cNvSpPr txBox="1"/>
              <p:nvPr/>
            </p:nvSpPr>
            <p:spPr>
              <a:xfrm rot="5400000">
                <a:off x="894445" y="3590615"/>
                <a:ext cx="1006034" cy="25115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4c</a:t>
                </a: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CE89660D-2DC6-1254-206F-A57EF140BB77}"/>
                      </a:ext>
                    </a:extLst>
                  </p:cNvPr>
                  <p:cNvSpPr txBox="1"/>
                  <p:nvPr/>
                </p:nvSpPr>
                <p:spPr>
                  <a:xfrm rot="5400000">
                    <a:off x="1244123" y="3617609"/>
                    <a:ext cx="1081338" cy="2487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16 × 16 × 16,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1</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3</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8" name="文字方塊 17">
                    <a:extLst>
                      <a:ext uri="{FF2B5EF4-FFF2-40B4-BE49-F238E27FC236}">
                        <a16:creationId xmlns:a16="http://schemas.microsoft.com/office/drawing/2014/main" id="{CE89660D-2DC6-1254-206F-A57EF140BB77}"/>
                      </a:ext>
                    </a:extLst>
                  </p:cNvPr>
                  <p:cNvSpPr txBox="1">
                    <a:spLocks noRot="1" noChangeAspect="1" noMove="1" noResize="1" noEditPoints="1" noAdjustHandles="1" noChangeArrowheads="1" noChangeShapeType="1" noTextEdit="1"/>
                  </p:cNvSpPr>
                  <p:nvPr/>
                </p:nvSpPr>
                <p:spPr>
                  <a:xfrm rot="5400000">
                    <a:off x="1244123" y="3617609"/>
                    <a:ext cx="1081338" cy="248722"/>
                  </a:xfrm>
                  <a:prstGeom prst="rect">
                    <a:avLst/>
                  </a:prstGeom>
                  <a:blipFill>
                    <a:blip r:embed="rId5"/>
                    <a:stretch>
                      <a:fillRect l="-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E97F63E-F5A4-6198-2314-FFB23FF0E7BA}"/>
                      </a:ext>
                    </a:extLst>
                  </p:cNvPr>
                  <p:cNvSpPr txBox="1"/>
                  <p:nvPr/>
                </p:nvSpPr>
                <p:spPr>
                  <a:xfrm rot="5400000">
                    <a:off x="1642838" y="3595871"/>
                    <a:ext cx="1038966" cy="24917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16 × 16 × 16,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𝐿</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3</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AE97F63E-F5A4-6198-2314-FFB23FF0E7BA}"/>
                      </a:ext>
                    </a:extLst>
                  </p:cNvPr>
                  <p:cNvSpPr txBox="1">
                    <a:spLocks noRot="1" noChangeAspect="1" noMove="1" noResize="1" noEditPoints="1" noAdjustHandles="1" noChangeArrowheads="1" noChangeShapeType="1" noTextEdit="1"/>
                  </p:cNvSpPr>
                  <p:nvPr/>
                </p:nvSpPr>
                <p:spPr>
                  <a:xfrm rot="5400000">
                    <a:off x="1642838" y="3595871"/>
                    <a:ext cx="1038966" cy="249171"/>
                  </a:xfrm>
                  <a:prstGeom prst="rect">
                    <a:avLst/>
                  </a:prstGeom>
                  <a:blipFill>
                    <a:blip r:embed="rId6"/>
                    <a:stretch>
                      <a:fillRect l="-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404594FA-463E-59E4-B0C5-5F12C45CC748}"/>
                      </a:ext>
                    </a:extLst>
                  </p:cNvPr>
                  <p:cNvSpPr txBox="1"/>
                  <p:nvPr/>
                </p:nvSpPr>
                <p:spPr>
                  <a:xfrm rot="5400000">
                    <a:off x="1861653" y="3622023"/>
                    <a:ext cx="1095611" cy="24917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16 × 16 × 16,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𝐿</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3</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404594FA-463E-59E4-B0C5-5F12C45CC748}"/>
                      </a:ext>
                    </a:extLst>
                  </p:cNvPr>
                  <p:cNvSpPr txBox="1">
                    <a:spLocks noRot="1" noChangeAspect="1" noMove="1" noResize="1" noEditPoints="1" noAdjustHandles="1" noChangeArrowheads="1" noChangeShapeType="1" noTextEdit="1"/>
                  </p:cNvSpPr>
                  <p:nvPr/>
                </p:nvSpPr>
                <p:spPr>
                  <a:xfrm rot="5400000">
                    <a:off x="1861653" y="3622023"/>
                    <a:ext cx="1095611" cy="249171"/>
                  </a:xfrm>
                  <a:prstGeom prst="rect">
                    <a:avLst/>
                  </a:prstGeom>
                  <a:blipFill>
                    <a:blip r:embed="rId7"/>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09FB1BF3-B166-0239-A537-CC17886B864A}"/>
                      </a:ext>
                    </a:extLst>
                  </p:cNvPr>
                  <p:cNvSpPr txBox="1"/>
                  <p:nvPr/>
                </p:nvSpPr>
                <p:spPr>
                  <a:xfrm rot="5400000">
                    <a:off x="2281601" y="3609294"/>
                    <a:ext cx="1013976" cy="24731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8 × 8 × 8,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1</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09FB1BF3-B166-0239-A537-CC17886B864A}"/>
                      </a:ext>
                    </a:extLst>
                  </p:cNvPr>
                  <p:cNvSpPr txBox="1">
                    <a:spLocks noRot="1" noChangeAspect="1" noMove="1" noResize="1" noEditPoints="1" noAdjustHandles="1" noChangeArrowheads="1" noChangeShapeType="1" noTextEdit="1"/>
                  </p:cNvSpPr>
                  <p:nvPr/>
                </p:nvSpPr>
                <p:spPr>
                  <a:xfrm rot="5400000">
                    <a:off x="2281601" y="3609294"/>
                    <a:ext cx="1013976" cy="247312"/>
                  </a:xfrm>
                  <a:prstGeom prst="rect">
                    <a:avLst/>
                  </a:prstGeom>
                  <a:blipFill>
                    <a:blip r:embed="rId8"/>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0067B6BE-398D-979C-C46A-00DCEF78BF57}"/>
                      </a:ext>
                    </a:extLst>
                  </p:cNvPr>
                  <p:cNvSpPr txBox="1"/>
                  <p:nvPr/>
                </p:nvSpPr>
                <p:spPr>
                  <a:xfrm rot="5400000">
                    <a:off x="2663911" y="3589204"/>
                    <a:ext cx="974775" cy="2477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8 × 8 × 8,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𝑀</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2" name="文字方塊 21">
                    <a:extLst>
                      <a:ext uri="{FF2B5EF4-FFF2-40B4-BE49-F238E27FC236}">
                        <a16:creationId xmlns:a16="http://schemas.microsoft.com/office/drawing/2014/main" id="{0067B6BE-398D-979C-C46A-00DCEF78BF57}"/>
                      </a:ext>
                    </a:extLst>
                  </p:cNvPr>
                  <p:cNvSpPr txBox="1">
                    <a:spLocks noRot="1" noChangeAspect="1" noMove="1" noResize="1" noEditPoints="1" noAdjustHandles="1" noChangeArrowheads="1" noChangeShapeType="1" noTextEdit="1"/>
                  </p:cNvSpPr>
                  <p:nvPr/>
                </p:nvSpPr>
                <p:spPr>
                  <a:xfrm rot="5400000">
                    <a:off x="2663911" y="3589204"/>
                    <a:ext cx="974775" cy="247760"/>
                  </a:xfrm>
                  <a:prstGeom prst="rect">
                    <a:avLst/>
                  </a:prstGeom>
                  <a:blipFill>
                    <a:blip r:embed="rId9"/>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FABFB714-DDF1-E722-063D-57210BFFC457}"/>
                      </a:ext>
                    </a:extLst>
                  </p:cNvPr>
                  <p:cNvSpPr txBox="1"/>
                  <p:nvPr/>
                </p:nvSpPr>
                <p:spPr>
                  <a:xfrm rot="5400000">
                    <a:off x="2923371" y="3588161"/>
                    <a:ext cx="974774" cy="2477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8 × 8 × 8,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𝑀</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3" name="文字方塊 22">
                    <a:extLst>
                      <a:ext uri="{FF2B5EF4-FFF2-40B4-BE49-F238E27FC236}">
                        <a16:creationId xmlns:a16="http://schemas.microsoft.com/office/drawing/2014/main" id="{FABFB714-DDF1-E722-063D-57210BFFC457}"/>
                      </a:ext>
                    </a:extLst>
                  </p:cNvPr>
                  <p:cNvSpPr txBox="1">
                    <a:spLocks noRot="1" noChangeAspect="1" noMove="1" noResize="1" noEditPoints="1" noAdjustHandles="1" noChangeArrowheads="1" noChangeShapeType="1" noTextEdit="1"/>
                  </p:cNvSpPr>
                  <p:nvPr/>
                </p:nvSpPr>
                <p:spPr>
                  <a:xfrm rot="5400000">
                    <a:off x="2923371" y="3588161"/>
                    <a:ext cx="974774" cy="247760"/>
                  </a:xfrm>
                  <a:prstGeom prst="rect">
                    <a:avLst/>
                  </a:prstGeom>
                  <a:blipFill>
                    <a:blip r:embed="rId10"/>
                    <a:stretch>
                      <a:fillRect l="-121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89DF809A-0CE6-309F-0E76-30DCEE90E1BF}"/>
                      </a:ext>
                    </a:extLst>
                  </p:cNvPr>
                  <p:cNvSpPr txBox="1"/>
                  <p:nvPr/>
                </p:nvSpPr>
                <p:spPr>
                  <a:xfrm rot="5400000">
                    <a:off x="3276158" y="3583271"/>
                    <a:ext cx="981220" cy="25109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4 × 4,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1</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5</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4" name="文字方塊 23">
                    <a:extLst>
                      <a:ext uri="{FF2B5EF4-FFF2-40B4-BE49-F238E27FC236}">
                        <a16:creationId xmlns:a16="http://schemas.microsoft.com/office/drawing/2014/main" id="{89DF809A-0CE6-309F-0E76-30DCEE90E1BF}"/>
                      </a:ext>
                    </a:extLst>
                  </p:cNvPr>
                  <p:cNvSpPr txBox="1">
                    <a:spLocks noRot="1" noChangeAspect="1" noMove="1" noResize="1" noEditPoints="1" noAdjustHandles="1" noChangeArrowheads="1" noChangeShapeType="1" noTextEdit="1"/>
                  </p:cNvSpPr>
                  <p:nvPr/>
                </p:nvSpPr>
                <p:spPr>
                  <a:xfrm rot="5400000">
                    <a:off x="3276158" y="3583271"/>
                    <a:ext cx="981220" cy="251094"/>
                  </a:xfrm>
                  <a:prstGeom prst="rect">
                    <a:avLst/>
                  </a:prstGeom>
                  <a:blipFill>
                    <a:blip r:embed="rId11"/>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D13EC354-CF82-40CF-94FA-8B38436C4419}"/>
                      </a:ext>
                    </a:extLst>
                  </p:cNvPr>
                  <p:cNvSpPr txBox="1"/>
                  <p:nvPr/>
                </p:nvSpPr>
                <p:spPr>
                  <a:xfrm rot="5400000">
                    <a:off x="3643093" y="3569123"/>
                    <a:ext cx="946246" cy="2515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4 × 4,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𝑁</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5</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5" name="文字方塊 24">
                    <a:extLst>
                      <a:ext uri="{FF2B5EF4-FFF2-40B4-BE49-F238E27FC236}">
                        <a16:creationId xmlns:a16="http://schemas.microsoft.com/office/drawing/2014/main" id="{D13EC354-CF82-40CF-94FA-8B38436C4419}"/>
                      </a:ext>
                    </a:extLst>
                  </p:cNvPr>
                  <p:cNvSpPr txBox="1">
                    <a:spLocks noRot="1" noChangeAspect="1" noMove="1" noResize="1" noEditPoints="1" noAdjustHandles="1" noChangeArrowheads="1" noChangeShapeType="1" noTextEdit="1"/>
                  </p:cNvSpPr>
                  <p:nvPr/>
                </p:nvSpPr>
                <p:spPr>
                  <a:xfrm rot="5400000">
                    <a:off x="3643093" y="3569123"/>
                    <a:ext cx="946246" cy="251544"/>
                  </a:xfrm>
                  <a:prstGeom prst="rect">
                    <a:avLst/>
                  </a:prstGeom>
                  <a:blipFill>
                    <a:blip r:embed="rId12"/>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61AA636C-98BE-AF4D-9DF7-48DC57D4C8BF}"/>
                      </a:ext>
                    </a:extLst>
                  </p:cNvPr>
                  <p:cNvSpPr txBox="1"/>
                  <p:nvPr/>
                </p:nvSpPr>
                <p:spPr>
                  <a:xfrm rot="5400000">
                    <a:off x="3869292" y="3604026"/>
                    <a:ext cx="1020279" cy="2515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4 × 4,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𝑁</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5</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61AA636C-98BE-AF4D-9DF7-48DC57D4C8BF}"/>
                      </a:ext>
                    </a:extLst>
                  </p:cNvPr>
                  <p:cNvSpPr txBox="1">
                    <a:spLocks noRot="1" noChangeAspect="1" noMove="1" noResize="1" noEditPoints="1" noAdjustHandles="1" noChangeArrowheads="1" noChangeShapeType="1" noTextEdit="1"/>
                  </p:cNvSpPr>
                  <p:nvPr/>
                </p:nvSpPr>
                <p:spPr>
                  <a:xfrm rot="5400000">
                    <a:off x="3869292" y="3604026"/>
                    <a:ext cx="1020279" cy="251544"/>
                  </a:xfrm>
                  <a:prstGeom prst="rect">
                    <a:avLst/>
                  </a:prstGeom>
                  <a:blipFill>
                    <a:blip r:embed="rId13"/>
                    <a:stretch>
                      <a:fillRect l="-14634"/>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228AB639-6F7C-AD05-A31E-85092694FD02}"/>
                  </a:ext>
                </a:extLst>
              </p:cNvPr>
              <p:cNvSpPr txBox="1"/>
              <p:nvPr/>
            </p:nvSpPr>
            <p:spPr>
              <a:xfrm rot="5400000">
                <a:off x="4392848" y="3269185"/>
                <a:ext cx="442244" cy="24795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Avg</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BC26A6C-3E6C-3310-EAE7-A7AEE63E1BFB}"/>
                      </a:ext>
                    </a:extLst>
                  </p:cNvPr>
                  <p:cNvSpPr txBox="1"/>
                  <p:nvPr/>
                </p:nvSpPr>
                <p:spPr>
                  <a:xfrm rot="5400000">
                    <a:off x="4338739" y="3573693"/>
                    <a:ext cx="757465"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x 512c</a:t>
                    </a:r>
                  </a:p>
                </p:txBody>
              </p:sp>
            </mc:Choice>
            <mc:Fallback xmlns="">
              <p:sp>
                <p:nvSpPr>
                  <p:cNvPr id="28" name="文字方塊 27">
                    <a:extLst>
                      <a:ext uri="{FF2B5EF4-FFF2-40B4-BE49-F238E27FC236}">
                        <a16:creationId xmlns:a16="http://schemas.microsoft.com/office/drawing/2014/main" id="{0BC26A6C-3E6C-3310-EAE7-A7AEE63E1BFB}"/>
                      </a:ext>
                    </a:extLst>
                  </p:cNvPr>
                  <p:cNvSpPr txBox="1">
                    <a:spLocks noRot="1" noChangeAspect="1" noMove="1" noResize="1" noEditPoints="1" noAdjustHandles="1" noChangeArrowheads="1" noChangeShapeType="1" noTextEdit="1"/>
                  </p:cNvSpPr>
                  <p:nvPr/>
                </p:nvSpPr>
                <p:spPr>
                  <a:xfrm rot="5400000">
                    <a:off x="4338739" y="3573693"/>
                    <a:ext cx="757465" cy="246221"/>
                  </a:xfrm>
                  <a:prstGeom prst="rect">
                    <a:avLst/>
                  </a:prstGeom>
                  <a:blipFill>
                    <a:blip r:embed="rId14"/>
                    <a:stretch>
                      <a:fillRect l="-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9311463C-7008-6252-BCFF-4DFE00555808}"/>
                      </a:ext>
                    </a:extLst>
                  </p:cNvPr>
                  <p:cNvSpPr txBox="1"/>
                  <p:nvPr/>
                </p:nvSpPr>
                <p:spPr>
                  <a:xfrm rot="5400000">
                    <a:off x="4459778" y="3568548"/>
                    <a:ext cx="1020278"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A</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-Softmax(2c)</a:t>
                    </a:r>
                  </a:p>
                </p:txBody>
              </p:sp>
            </mc:Choice>
            <mc:Fallback xmlns="">
              <p:sp>
                <p:nvSpPr>
                  <p:cNvPr id="29" name="文字方塊 28">
                    <a:extLst>
                      <a:ext uri="{FF2B5EF4-FFF2-40B4-BE49-F238E27FC236}">
                        <a16:creationId xmlns:a16="http://schemas.microsoft.com/office/drawing/2014/main" id="{9311463C-7008-6252-BCFF-4DFE00555808}"/>
                      </a:ext>
                    </a:extLst>
                  </p:cNvPr>
                  <p:cNvSpPr txBox="1">
                    <a:spLocks noRot="1" noChangeAspect="1" noMove="1" noResize="1" noEditPoints="1" noAdjustHandles="1" noChangeArrowheads="1" noChangeShapeType="1" noTextEdit="1"/>
                  </p:cNvSpPr>
                  <p:nvPr/>
                </p:nvSpPr>
                <p:spPr>
                  <a:xfrm rot="5400000">
                    <a:off x="4459778" y="3568548"/>
                    <a:ext cx="1020278" cy="246221"/>
                  </a:xfrm>
                  <a:prstGeom prst="rect">
                    <a:avLst/>
                  </a:prstGeom>
                  <a:blipFill>
                    <a:blip r:embed="rId15"/>
                    <a:stretch>
                      <a:fillRect l="-12195"/>
                    </a:stretch>
                  </a:blipFill>
                </p:spPr>
                <p:txBody>
                  <a:bodyPr/>
                  <a:lstStyle/>
                  <a:p>
                    <a:r>
                      <a:rPr lang="zh-TW" altLang="en-US">
                        <a:noFill/>
                      </a:rPr>
                      <a:t> </a:t>
                    </a:r>
                  </a:p>
                </p:txBody>
              </p:sp>
            </mc:Fallback>
          </mc:AlternateContent>
          <p:cxnSp>
            <p:nvCxnSpPr>
              <p:cNvPr id="30" name="直線單箭頭接點 29">
                <a:extLst>
                  <a:ext uri="{FF2B5EF4-FFF2-40B4-BE49-F238E27FC236}">
                    <a16:creationId xmlns:a16="http://schemas.microsoft.com/office/drawing/2014/main" id="{8A195C02-61BE-E381-14D7-27DAB299E307}"/>
                  </a:ext>
                </a:extLst>
              </p:cNvPr>
              <p:cNvCxnSpPr>
                <a:cxnSpLocks/>
              </p:cNvCxnSpPr>
              <p:nvPr/>
            </p:nvCxnSpPr>
            <p:spPr>
              <a:xfrm>
                <a:off x="371517" y="3648030"/>
                <a:ext cx="261145" cy="7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9EC66883-BD26-E7F9-B172-00DC73A25AC5}"/>
                      </a:ext>
                    </a:extLst>
                  </p:cNvPr>
                  <p:cNvSpPr txBox="1"/>
                  <p:nvPr/>
                </p:nvSpPr>
                <p:spPr>
                  <a:xfrm>
                    <a:off x="1161303" y="2837300"/>
                    <a:ext cx="1375494"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Initial Network </a:t>
                    </a:r>
                    <a14:m>
                      <m:oMath xmlns:m="http://schemas.openxmlformats.org/officeDocument/2006/math">
                        <m:sSub>
                          <m:sSubPr>
                            <m:ctrlP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𝑥</m:t>
                            </m:r>
                          </m:e>
                          <m:sub>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0</m:t>
                            </m:r>
                          </m:sub>
                        </m:sSub>
                      </m:oMath>
                    </a14:m>
                    <a:r>
                      <a:rPr kumimoji="0" lang="zh-TW" altLang="en-US"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  </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1" name="文字方塊 30">
                    <a:extLst>
                      <a:ext uri="{FF2B5EF4-FFF2-40B4-BE49-F238E27FC236}">
                        <a16:creationId xmlns:a16="http://schemas.microsoft.com/office/drawing/2014/main" id="{9EC66883-BD26-E7F9-B172-00DC73A25AC5}"/>
                      </a:ext>
                    </a:extLst>
                  </p:cNvPr>
                  <p:cNvSpPr txBox="1">
                    <a:spLocks noRot="1" noChangeAspect="1" noMove="1" noResize="1" noEditPoints="1" noAdjustHandles="1" noChangeArrowheads="1" noChangeShapeType="1" noTextEdit="1"/>
                  </p:cNvSpPr>
                  <p:nvPr/>
                </p:nvSpPr>
                <p:spPr>
                  <a:xfrm>
                    <a:off x="1161303" y="2837300"/>
                    <a:ext cx="1375494" cy="246221"/>
                  </a:xfrm>
                  <a:prstGeom prst="rect">
                    <a:avLst/>
                  </a:prstGeom>
                  <a:blipFill>
                    <a:blip r:embed="rId16"/>
                    <a:stretch>
                      <a:fillRect b="-15000"/>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55627E42-67BB-E70F-637D-0D90248C71D3}"/>
                  </a:ext>
                </a:extLst>
              </p:cNvPr>
              <p:cNvSpPr txBox="1"/>
              <p:nvPr/>
            </p:nvSpPr>
            <p:spPr>
              <a:xfrm rot="5400000">
                <a:off x="-251308" y="3551549"/>
                <a:ext cx="1093569"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1c</a:t>
                </a:r>
              </a:p>
            </p:txBody>
          </p:sp>
        </p:grpSp>
        <p:sp>
          <p:nvSpPr>
            <p:cNvPr id="7" name="文字方塊 6">
              <a:extLst>
                <a:ext uri="{FF2B5EF4-FFF2-40B4-BE49-F238E27FC236}">
                  <a16:creationId xmlns:a16="http://schemas.microsoft.com/office/drawing/2014/main" id="{F6503102-E46A-1797-FD33-31FECA2729F3}"/>
                </a:ext>
              </a:extLst>
            </p:cNvPr>
            <p:cNvSpPr txBox="1"/>
            <p:nvPr/>
          </p:nvSpPr>
          <p:spPr>
            <a:xfrm rot="16200000">
              <a:off x="-352704" y="1292165"/>
              <a:ext cx="1238467"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Input volume</a:t>
              </a:r>
            </a:p>
          </p:txBody>
        </p:sp>
      </p:grpSp>
      <p:pic>
        <p:nvPicPr>
          <p:cNvPr id="36" name="圖片 35">
            <a:extLst>
              <a:ext uri="{FF2B5EF4-FFF2-40B4-BE49-F238E27FC236}">
                <a16:creationId xmlns:a16="http://schemas.microsoft.com/office/drawing/2014/main" id="{A64F11B4-D99F-5194-4157-00F16E6BE826}"/>
              </a:ext>
            </a:extLst>
          </p:cNvPr>
          <p:cNvPicPr>
            <a:picLocks noChangeAspect="1"/>
          </p:cNvPicPr>
          <p:nvPr/>
        </p:nvPicPr>
        <p:blipFill>
          <a:blip r:embed="rId17"/>
          <a:stretch>
            <a:fillRect/>
          </a:stretch>
        </p:blipFill>
        <p:spPr>
          <a:xfrm>
            <a:off x="555505" y="3993461"/>
            <a:ext cx="5519371" cy="1150888"/>
          </a:xfrm>
          <a:prstGeom prst="rect">
            <a:avLst/>
          </a:prstGeom>
        </p:spPr>
      </p:pic>
      <p:pic>
        <p:nvPicPr>
          <p:cNvPr id="38" name="圖片 37">
            <a:extLst>
              <a:ext uri="{FF2B5EF4-FFF2-40B4-BE49-F238E27FC236}">
                <a16:creationId xmlns:a16="http://schemas.microsoft.com/office/drawing/2014/main" id="{EB99404C-2801-22D1-5B4B-84F022A445F4}"/>
              </a:ext>
            </a:extLst>
          </p:cNvPr>
          <p:cNvPicPr>
            <a:picLocks noChangeAspect="1"/>
          </p:cNvPicPr>
          <p:nvPr/>
        </p:nvPicPr>
        <p:blipFill>
          <a:blip r:embed="rId18"/>
          <a:stretch>
            <a:fillRect/>
          </a:stretch>
        </p:blipFill>
        <p:spPr>
          <a:xfrm>
            <a:off x="519290" y="5271408"/>
            <a:ext cx="5519371" cy="1150887"/>
          </a:xfrm>
          <a:prstGeom prst="rect">
            <a:avLst/>
          </a:prstGeom>
        </p:spPr>
      </p:pic>
      <p:sp>
        <p:nvSpPr>
          <p:cNvPr id="39" name="文字方塊 38">
            <a:extLst>
              <a:ext uri="{FF2B5EF4-FFF2-40B4-BE49-F238E27FC236}">
                <a16:creationId xmlns:a16="http://schemas.microsoft.com/office/drawing/2014/main" id="{7399CB46-A478-4D92-4DFB-FBABE34A63D3}"/>
              </a:ext>
            </a:extLst>
          </p:cNvPr>
          <p:cNvSpPr txBox="1"/>
          <p:nvPr/>
        </p:nvSpPr>
        <p:spPr>
          <a:xfrm>
            <a:off x="720619" y="4056890"/>
            <a:ext cx="137998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9E90333D-29D1-FE7B-D949-B8BD70BE8F47}"/>
              </a:ext>
            </a:extLst>
          </p:cNvPr>
          <p:cNvSpPr txBox="1"/>
          <p:nvPr/>
        </p:nvSpPr>
        <p:spPr>
          <a:xfrm>
            <a:off x="799159" y="2939486"/>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13FEA198-DC99-13E6-92D0-EC70ECA6983F}"/>
              </a:ext>
            </a:extLst>
          </p:cNvPr>
          <p:cNvSpPr txBox="1"/>
          <p:nvPr/>
        </p:nvSpPr>
        <p:spPr>
          <a:xfrm>
            <a:off x="677840" y="5340713"/>
            <a:ext cx="137998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A7E49620-778A-2E0C-66F7-0416C3C18666}"/>
              </a:ext>
            </a:extLst>
          </p:cNvPr>
          <p:cNvSpPr txBox="1"/>
          <p:nvPr/>
        </p:nvSpPr>
        <p:spPr>
          <a:xfrm>
            <a:off x="1883180" y="2903874"/>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13D481FA-CC60-0FE2-60CA-F098BFAE520B}"/>
              </a:ext>
            </a:extLst>
          </p:cNvPr>
          <p:cNvSpPr txBox="1"/>
          <p:nvPr/>
        </p:nvSpPr>
        <p:spPr>
          <a:xfrm>
            <a:off x="3437016" y="2925993"/>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54505664-A975-9C53-97F8-3E6D340D1446}"/>
              </a:ext>
            </a:extLst>
          </p:cNvPr>
          <p:cNvSpPr txBox="1"/>
          <p:nvPr/>
        </p:nvSpPr>
        <p:spPr>
          <a:xfrm>
            <a:off x="5101709" y="2935627"/>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BC0F6208-4496-43D3-F3FC-A9BC84D3C78E}"/>
              </a:ext>
            </a:extLst>
          </p:cNvPr>
          <p:cNvSpPr txBox="1"/>
          <p:nvPr/>
        </p:nvSpPr>
        <p:spPr>
          <a:xfrm>
            <a:off x="5242844" y="4343363"/>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8ECAD767-87D9-2D90-87FF-E027B5760A4C}"/>
              </a:ext>
            </a:extLst>
          </p:cNvPr>
          <p:cNvSpPr txBox="1"/>
          <p:nvPr/>
        </p:nvSpPr>
        <p:spPr>
          <a:xfrm>
            <a:off x="5265762" y="5427230"/>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3F8C13B6-8E31-2569-CA0C-83CF02E5CC0A}"/>
              </a:ext>
            </a:extLst>
          </p:cNvPr>
          <p:cNvSpPr txBox="1"/>
          <p:nvPr/>
        </p:nvSpPr>
        <p:spPr>
          <a:xfrm>
            <a:off x="4668087" y="4730809"/>
            <a:ext cx="906600"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Sigmoid for each channel</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785FB265-C321-E6D0-E8CE-07AAA1AA62F4}"/>
              </a:ext>
            </a:extLst>
          </p:cNvPr>
          <p:cNvSpPr txBox="1"/>
          <p:nvPr/>
        </p:nvSpPr>
        <p:spPr>
          <a:xfrm>
            <a:off x="4690471" y="5996786"/>
            <a:ext cx="832030"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Sigmoid for each pixel</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7D831237-A504-123C-DB31-39C25D39D110}"/>
              </a:ext>
            </a:extLst>
          </p:cNvPr>
          <p:cNvSpPr txBox="1"/>
          <p:nvPr/>
        </p:nvSpPr>
        <p:spPr>
          <a:xfrm>
            <a:off x="946459" y="3462297"/>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2203E8AE-9BCD-D1C7-3F8A-97013F6F1FEE}"/>
              </a:ext>
            </a:extLst>
          </p:cNvPr>
          <p:cNvSpPr txBox="1"/>
          <p:nvPr/>
        </p:nvSpPr>
        <p:spPr>
          <a:xfrm>
            <a:off x="2900087" y="3283035"/>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499B0C16-9834-A0E8-F8BD-28B6D9F22932}"/>
              </a:ext>
            </a:extLst>
          </p:cNvPr>
          <p:cNvSpPr txBox="1"/>
          <p:nvPr/>
        </p:nvSpPr>
        <p:spPr>
          <a:xfrm>
            <a:off x="5193010" y="3471782"/>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5F031C3C-A261-64D3-5F3B-32C0A98B9C14}"/>
              </a:ext>
            </a:extLst>
          </p:cNvPr>
          <p:cNvSpPr txBox="1"/>
          <p:nvPr/>
        </p:nvSpPr>
        <p:spPr>
          <a:xfrm>
            <a:off x="2006442" y="3396954"/>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t>
            </a:r>
            <a:r>
              <a:rPr kumimoji="0" lang="en-US" altLang="zh-TW" sz="12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65A8851C-F1C4-BB3E-E58B-3057712C250F}"/>
              </a:ext>
            </a:extLst>
          </p:cNvPr>
          <p:cNvSpPr txBox="1"/>
          <p:nvPr/>
        </p:nvSpPr>
        <p:spPr>
          <a:xfrm>
            <a:off x="3771532" y="3320488"/>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t>
            </a:r>
            <a:r>
              <a:rPr kumimoji="0" lang="en-US" altLang="zh-TW" sz="12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S</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D98E536C-A1B0-023B-1E01-DBECA3C8BB34}"/>
                  </a:ext>
                </a:extLst>
              </p:cNvPr>
              <p:cNvSpPr txBox="1"/>
              <p:nvPr/>
            </p:nvSpPr>
            <p:spPr>
              <a:xfrm>
                <a:off x="6210916" y="2903873"/>
                <a:ext cx="1275734" cy="276999"/>
              </a:xfrm>
              <a:prstGeom prst="rect">
                <a:avLst/>
              </a:prstGeom>
              <a:noFill/>
            </p:spPr>
            <p:txBody>
              <a:bodyPr vert="horz"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m:t>
                          </m:r>
                        </m:sub>
                      </m:sSub>
                    </m:oMath>
                  </m:oMathPara>
                </a14:m>
                <a:endPar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7" name="文字方塊 56">
                <a:extLst>
                  <a:ext uri="{FF2B5EF4-FFF2-40B4-BE49-F238E27FC236}">
                    <a16:creationId xmlns:a16="http://schemas.microsoft.com/office/drawing/2014/main" id="{D98E536C-A1B0-023B-1E01-DBECA3C8BB34}"/>
                  </a:ext>
                </a:extLst>
              </p:cNvPr>
              <p:cNvSpPr txBox="1">
                <a:spLocks noRot="1" noChangeAspect="1" noMove="1" noResize="1" noEditPoints="1" noAdjustHandles="1" noChangeArrowheads="1" noChangeShapeType="1" noTextEdit="1"/>
              </p:cNvSpPr>
              <p:nvPr/>
            </p:nvSpPr>
            <p:spPr>
              <a:xfrm>
                <a:off x="6210916" y="2903873"/>
                <a:ext cx="1275734" cy="276999"/>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B7F270A4-BDEA-A2FD-FC70-EF666A76B5C9}"/>
                  </a:ext>
                </a:extLst>
              </p:cNvPr>
              <p:cNvSpPr txBox="1"/>
              <p:nvPr/>
            </p:nvSpPr>
            <p:spPr>
              <a:xfrm>
                <a:off x="6275654" y="3458987"/>
                <a:ext cx="222523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element-wise multiplication</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8" name="文字方塊 57">
                <a:extLst>
                  <a:ext uri="{FF2B5EF4-FFF2-40B4-BE49-F238E27FC236}">
                    <a16:creationId xmlns:a16="http://schemas.microsoft.com/office/drawing/2014/main" id="{B7F270A4-BDEA-A2FD-FC70-EF666A76B5C9}"/>
                  </a:ext>
                </a:extLst>
              </p:cNvPr>
              <p:cNvSpPr txBox="1">
                <a:spLocks noRot="1" noChangeAspect="1" noMove="1" noResize="1" noEditPoints="1" noAdjustHandles="1" noChangeArrowheads="1" noChangeShapeType="1" noTextEdit="1"/>
              </p:cNvSpPr>
              <p:nvPr/>
            </p:nvSpPr>
            <p:spPr>
              <a:xfrm>
                <a:off x="6275654" y="3458987"/>
                <a:ext cx="2225232" cy="276999"/>
              </a:xfrm>
              <a:prstGeom prst="rect">
                <a:avLst/>
              </a:prstGeom>
              <a:blipFill>
                <a:blip r:embed="rId20"/>
                <a:stretch>
                  <a:fillRect b="-1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F8BFCDAF-5746-4064-2AB6-90078EAD9B5B}"/>
                  </a:ext>
                </a:extLst>
              </p:cNvPr>
              <p:cNvSpPr txBox="1"/>
              <p:nvPr/>
            </p:nvSpPr>
            <p:spPr>
              <a:xfrm>
                <a:off x="6139388" y="3181988"/>
                <a:ext cx="145312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𝑆</m:t>
                          </m:r>
                        </m:sub>
                      </m:sSub>
                    </m:oMath>
                  </m:oMathPara>
                </a14:m>
                <a:endPar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9" name="文字方塊 58">
                <a:extLst>
                  <a:ext uri="{FF2B5EF4-FFF2-40B4-BE49-F238E27FC236}">
                    <a16:creationId xmlns:a16="http://schemas.microsoft.com/office/drawing/2014/main" id="{F8BFCDAF-5746-4064-2AB6-90078EAD9B5B}"/>
                  </a:ext>
                </a:extLst>
              </p:cNvPr>
              <p:cNvSpPr txBox="1">
                <a:spLocks noRot="1" noChangeAspect="1" noMove="1" noResize="1" noEditPoints="1" noAdjustHandles="1" noChangeArrowheads="1" noChangeShapeType="1" noTextEdit="1"/>
              </p:cNvSpPr>
              <p:nvPr/>
            </p:nvSpPr>
            <p:spPr>
              <a:xfrm>
                <a:off x="6139388" y="3181988"/>
                <a:ext cx="1453126" cy="276999"/>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F1F24928-9E17-6A31-05D5-87DEF68F93A5}"/>
                  </a:ext>
                </a:extLst>
              </p:cNvPr>
              <p:cNvSpPr txBox="1"/>
              <p:nvPr/>
            </p:nvSpPr>
            <p:spPr>
              <a:xfrm>
                <a:off x="6139389" y="4307235"/>
                <a:ext cx="27149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𝐶</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𝑠𝑖𝑔𝑚𝑜𝑖𝑑</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𝑀𝐿𝑃</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𝑀𝑎𝑥𝑃𝑜𝑜𝑙</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𝑀𝐿𝑃</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𝐴𝑣𝑔𝑃𝑜𝑜𝑙</m:t>
                    </m:r>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d>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1" name="文字方塊 60">
                <a:extLst>
                  <a:ext uri="{FF2B5EF4-FFF2-40B4-BE49-F238E27FC236}">
                    <a16:creationId xmlns:a16="http://schemas.microsoft.com/office/drawing/2014/main" id="{F1F24928-9E17-6A31-05D5-87DEF68F93A5}"/>
                  </a:ext>
                </a:extLst>
              </p:cNvPr>
              <p:cNvSpPr txBox="1">
                <a:spLocks noRot="1" noChangeAspect="1" noMove="1" noResize="1" noEditPoints="1" noAdjustHandles="1" noChangeArrowheads="1" noChangeShapeType="1" noTextEdit="1"/>
              </p:cNvSpPr>
              <p:nvPr/>
            </p:nvSpPr>
            <p:spPr>
              <a:xfrm>
                <a:off x="6139389" y="4307235"/>
                <a:ext cx="2714900" cy="461665"/>
              </a:xfrm>
              <a:prstGeom prst="rect">
                <a:avLst/>
              </a:prstGeom>
              <a:blipFill>
                <a:blip r:embed="rId22"/>
                <a:stretch>
                  <a:fillRect b="-5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19408771-4863-9E4F-76C5-DE8FEA2D97CB}"/>
                  </a:ext>
                </a:extLst>
              </p:cNvPr>
              <p:cNvSpPr txBox="1"/>
              <p:nvPr/>
            </p:nvSpPr>
            <p:spPr>
              <a:xfrm>
                <a:off x="6139388" y="5498850"/>
                <a:ext cx="256813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𝑆</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𝑠𝑖𝑔𝑚𝑜𝑖𝑑</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𝐶𝑜𝑛𝑣</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𝑀𝑎𝑥𝑃𝑜𝑜𝑙</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𝐴𝑣𝑔𝑃𝑜𝑜𝑙</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2" name="文字方塊 61">
                <a:extLst>
                  <a:ext uri="{FF2B5EF4-FFF2-40B4-BE49-F238E27FC236}">
                    <a16:creationId xmlns:a16="http://schemas.microsoft.com/office/drawing/2014/main" id="{19408771-4863-9E4F-76C5-DE8FEA2D97CB}"/>
                  </a:ext>
                </a:extLst>
              </p:cNvPr>
              <p:cNvSpPr txBox="1">
                <a:spLocks noRot="1" noChangeAspect="1" noMove="1" noResize="1" noEditPoints="1" noAdjustHandles="1" noChangeArrowheads="1" noChangeShapeType="1" noTextEdit="1"/>
              </p:cNvSpPr>
              <p:nvPr/>
            </p:nvSpPr>
            <p:spPr>
              <a:xfrm>
                <a:off x="6139388" y="5498850"/>
                <a:ext cx="2568130" cy="461665"/>
              </a:xfrm>
              <a:prstGeom prst="rect">
                <a:avLst/>
              </a:prstGeom>
              <a:blipFill>
                <a:blip r:embed="rId23"/>
                <a:stretch>
                  <a:fillRect b="-3947"/>
                </a:stretch>
              </a:blipFill>
            </p:spPr>
            <p:txBody>
              <a:bodyPr/>
              <a:lstStyle/>
              <a:p>
                <a:r>
                  <a:rPr lang="zh-TW" altLang="en-US">
                    <a:noFill/>
                  </a:rPr>
                  <a:t> </a:t>
                </a:r>
              </a:p>
            </p:txBody>
          </p:sp>
        </mc:Fallback>
      </mc:AlternateContent>
      <p:sp>
        <p:nvSpPr>
          <p:cNvPr id="63" name="矩形 62">
            <a:extLst>
              <a:ext uri="{FF2B5EF4-FFF2-40B4-BE49-F238E27FC236}">
                <a16:creationId xmlns:a16="http://schemas.microsoft.com/office/drawing/2014/main" id="{4156F92E-2BD9-89FF-98F3-B3C7C36E3F96}"/>
              </a:ext>
            </a:extLst>
          </p:cNvPr>
          <p:cNvSpPr/>
          <p:nvPr/>
        </p:nvSpPr>
        <p:spPr>
          <a:xfrm>
            <a:off x="278640" y="2660268"/>
            <a:ext cx="8648079" cy="3782605"/>
          </a:xfrm>
          <a:prstGeom prst="rect">
            <a:avLst/>
          </a:prstGeom>
          <a:noFill/>
          <a:ln w="190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4" name="矩形 63">
            <a:extLst>
              <a:ext uri="{FF2B5EF4-FFF2-40B4-BE49-F238E27FC236}">
                <a16:creationId xmlns:a16="http://schemas.microsoft.com/office/drawing/2014/main" id="{B6F3B0D2-C298-7691-D475-E60B7B2AAA71}"/>
              </a:ext>
            </a:extLst>
          </p:cNvPr>
          <p:cNvSpPr/>
          <p:nvPr/>
        </p:nvSpPr>
        <p:spPr>
          <a:xfrm>
            <a:off x="1440044" y="1530473"/>
            <a:ext cx="167954" cy="869550"/>
          </a:xfrm>
          <a:prstGeom prst="rect">
            <a:avLst/>
          </a:prstGeom>
          <a:noFill/>
          <a:ln w="190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6" name="直線接點 65">
            <a:extLst>
              <a:ext uri="{FF2B5EF4-FFF2-40B4-BE49-F238E27FC236}">
                <a16:creationId xmlns:a16="http://schemas.microsoft.com/office/drawing/2014/main" id="{066C519C-90CE-8FC5-438E-9B5B8B848F1D}"/>
              </a:ext>
            </a:extLst>
          </p:cNvPr>
          <p:cNvCxnSpPr>
            <a:cxnSpLocks/>
            <a:stCxn id="64" idx="2"/>
          </p:cNvCxnSpPr>
          <p:nvPr/>
        </p:nvCxnSpPr>
        <p:spPr>
          <a:xfrm flipH="1">
            <a:off x="416227" y="2400025"/>
            <a:ext cx="1107794" cy="19072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4ECD1D0A-079A-EE7A-5763-02CA2ACBD8DA}"/>
              </a:ext>
            </a:extLst>
          </p:cNvPr>
          <p:cNvCxnSpPr>
            <a:cxnSpLocks/>
            <a:stCxn id="64" idx="2"/>
          </p:cNvCxnSpPr>
          <p:nvPr/>
        </p:nvCxnSpPr>
        <p:spPr>
          <a:xfrm>
            <a:off x="1524023" y="2400025"/>
            <a:ext cx="2304241" cy="19072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651D1DA3-8D03-64A5-66F0-564C8F6C9FB0}"/>
              </a:ext>
            </a:extLst>
          </p:cNvPr>
          <p:cNvSpPr txBox="1"/>
          <p:nvPr/>
        </p:nvSpPr>
        <p:spPr>
          <a:xfrm>
            <a:off x="7515189" y="3062355"/>
            <a:ext cx="145312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Broadcast to  H x W x 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6B8BA2A6-181C-1125-24D9-C6520C45ADF7}"/>
              </a:ext>
            </a:extLst>
          </p:cNvPr>
          <p:cNvSpPr/>
          <p:nvPr/>
        </p:nvSpPr>
        <p:spPr>
          <a:xfrm>
            <a:off x="7070147" y="2945029"/>
            <a:ext cx="211623" cy="184735"/>
          </a:xfrm>
          <a:prstGeom prst="rect">
            <a:avLst/>
          </a:prstGeom>
          <a:noFill/>
          <a:ln>
            <a:solidFill>
              <a:srgbClr val="BA5F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7B064AD8-A029-6FF1-4A14-D3E448906E9F}"/>
              </a:ext>
            </a:extLst>
          </p:cNvPr>
          <p:cNvSpPr/>
          <p:nvPr/>
        </p:nvSpPr>
        <p:spPr>
          <a:xfrm>
            <a:off x="7134755" y="3215038"/>
            <a:ext cx="211623" cy="184735"/>
          </a:xfrm>
          <a:prstGeom prst="rect">
            <a:avLst/>
          </a:prstGeom>
          <a:noFill/>
          <a:ln>
            <a:solidFill>
              <a:srgbClr val="BA5F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4" name="文字方塊 73">
            <a:extLst>
              <a:ext uri="{FF2B5EF4-FFF2-40B4-BE49-F238E27FC236}">
                <a16:creationId xmlns:a16="http://schemas.microsoft.com/office/drawing/2014/main" id="{1E71A9DE-C9B5-4E16-F077-F5DE8F6F5196}"/>
              </a:ext>
            </a:extLst>
          </p:cNvPr>
          <p:cNvSpPr txBox="1"/>
          <p:nvPr/>
        </p:nvSpPr>
        <p:spPr>
          <a:xfrm>
            <a:off x="2636293" y="3608678"/>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6" name="直線單箭頭接點 75">
            <a:extLst>
              <a:ext uri="{FF2B5EF4-FFF2-40B4-BE49-F238E27FC236}">
                <a16:creationId xmlns:a16="http://schemas.microsoft.com/office/drawing/2014/main" id="{7E650CE4-2F7E-3480-E4E0-7DE2F193763D}"/>
              </a:ext>
            </a:extLst>
          </p:cNvPr>
          <p:cNvCxnSpPr>
            <a:cxnSpLocks/>
          </p:cNvCxnSpPr>
          <p:nvPr/>
        </p:nvCxnSpPr>
        <p:spPr>
          <a:xfrm>
            <a:off x="7369941" y="3037394"/>
            <a:ext cx="222575" cy="68434"/>
          </a:xfrm>
          <a:prstGeom prst="straightConnector1">
            <a:avLst/>
          </a:prstGeom>
          <a:ln>
            <a:solidFill>
              <a:srgbClr val="BA5F5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AA56621A-D9BC-4A3E-AB47-2CEFC57239B3}"/>
              </a:ext>
            </a:extLst>
          </p:cNvPr>
          <p:cNvCxnSpPr>
            <a:cxnSpLocks/>
          </p:cNvCxnSpPr>
          <p:nvPr/>
        </p:nvCxnSpPr>
        <p:spPr>
          <a:xfrm flipV="1">
            <a:off x="7388272" y="3253056"/>
            <a:ext cx="232783" cy="73667"/>
          </a:xfrm>
          <a:prstGeom prst="straightConnector1">
            <a:avLst/>
          </a:prstGeom>
          <a:ln>
            <a:solidFill>
              <a:srgbClr val="BA5F52"/>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FF2369FB-4A4E-9DCA-95CC-646F5F2068AF}"/>
              </a:ext>
            </a:extLst>
          </p:cNvPr>
          <p:cNvSpPr txBox="1"/>
          <p:nvPr/>
        </p:nvSpPr>
        <p:spPr>
          <a:xfrm>
            <a:off x="1924027" y="4228299"/>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15B62F59-9831-862E-E038-2FBE232207B0}"/>
              </a:ext>
            </a:extLst>
          </p:cNvPr>
          <p:cNvSpPr txBox="1"/>
          <p:nvPr/>
        </p:nvSpPr>
        <p:spPr>
          <a:xfrm>
            <a:off x="1948750" y="4626208"/>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C69E197F-C10B-F154-E86F-8C3024935B9C}"/>
              </a:ext>
            </a:extLst>
          </p:cNvPr>
          <p:cNvSpPr txBox="1"/>
          <p:nvPr/>
        </p:nvSpPr>
        <p:spPr>
          <a:xfrm>
            <a:off x="1883180" y="5489502"/>
            <a:ext cx="100373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1006F175-B85C-2027-30C5-31D670A1E38A}"/>
              </a:ext>
            </a:extLst>
          </p:cNvPr>
          <p:cNvSpPr txBox="1"/>
          <p:nvPr/>
        </p:nvSpPr>
        <p:spPr>
          <a:xfrm>
            <a:off x="1883180" y="5881504"/>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8" name="圖片 47">
            <a:extLst>
              <a:ext uri="{FF2B5EF4-FFF2-40B4-BE49-F238E27FC236}">
                <a16:creationId xmlns:a16="http://schemas.microsoft.com/office/drawing/2014/main" id="{7D72DE0F-5BC3-8446-884D-7786BA2013DF}"/>
              </a:ext>
            </a:extLst>
          </p:cNvPr>
          <p:cNvPicPr>
            <a:picLocks noChangeAspect="1"/>
          </p:cNvPicPr>
          <p:nvPr/>
        </p:nvPicPr>
        <p:blipFill>
          <a:blip r:embed="rId24"/>
          <a:stretch>
            <a:fillRect/>
          </a:stretch>
        </p:blipFill>
        <p:spPr>
          <a:xfrm>
            <a:off x="5241951" y="26404"/>
            <a:ext cx="3868014" cy="864326"/>
          </a:xfrm>
          <a:prstGeom prst="rect">
            <a:avLst/>
          </a:prstGeom>
        </p:spPr>
      </p:pic>
      <p:pic>
        <p:nvPicPr>
          <p:cNvPr id="50" name="圖片 49">
            <a:extLst>
              <a:ext uri="{FF2B5EF4-FFF2-40B4-BE49-F238E27FC236}">
                <a16:creationId xmlns:a16="http://schemas.microsoft.com/office/drawing/2014/main" id="{D918196B-2CFE-3BAB-D837-62EA7A57B8EC}"/>
              </a:ext>
            </a:extLst>
          </p:cNvPr>
          <p:cNvPicPr>
            <a:picLocks noChangeAspect="1"/>
          </p:cNvPicPr>
          <p:nvPr/>
        </p:nvPicPr>
        <p:blipFill>
          <a:blip r:embed="rId25"/>
          <a:stretch>
            <a:fillRect/>
          </a:stretch>
        </p:blipFill>
        <p:spPr>
          <a:xfrm>
            <a:off x="5974877" y="1083971"/>
            <a:ext cx="3137011" cy="1024089"/>
          </a:xfrm>
          <a:prstGeom prst="rect">
            <a:avLst/>
          </a:prstGeom>
        </p:spPr>
      </p:pic>
    </p:spTree>
    <p:extLst>
      <p:ext uri="{BB962C8B-B14F-4D97-AF65-F5344CB8AC3E}">
        <p14:creationId xmlns:p14="http://schemas.microsoft.com/office/powerpoint/2010/main" val="1154917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en-US" b="1" dirty="0"/>
              <a:t>1.2.1-1</a:t>
            </a:r>
            <a:r>
              <a:rPr lang="x-none" b="1" dirty="0"/>
              <a:t> Related Works: Bag of </a:t>
            </a:r>
            <a:r>
              <a:rPr lang="en-US" b="1" dirty="0"/>
              <a:t>S</a:t>
            </a:r>
            <a:r>
              <a:rPr lang="x-none" b="1" dirty="0"/>
              <a:t>pecials (BoS)</a:t>
            </a:r>
            <a:r>
              <a:rPr lang="en-US" b="1" dirty="0"/>
              <a:t> (2/2)</a:t>
            </a:r>
            <a:r>
              <a:rPr lang="en-US" b="1" dirty="0">
                <a:solidFill>
                  <a:srgbClr val="FF0000"/>
                </a:solidFill>
              </a:rPr>
              <a:t>??</a:t>
            </a:r>
            <a:endParaRPr lang="x-none" b="1" dirty="0">
              <a:solidFill>
                <a:srgbClr val="FF0000"/>
              </a:solidFill>
            </a:endParaRP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1" y="533400"/>
            <a:ext cx="9143999" cy="6340475"/>
          </a:xfrm>
        </p:spPr>
        <p:txBody>
          <a:bodyPr/>
          <a:lstStyle/>
          <a:p>
            <a:pPr marL="0" indent="0">
              <a:buNone/>
            </a:pPr>
            <a:r>
              <a:rPr lang="en-US" b="1" dirty="0"/>
              <a:t>2.2) Introduce attention mechanism: </a:t>
            </a:r>
            <a:r>
              <a:rPr lang="en-US" dirty="0"/>
              <a:t>SE [29] and SAM [85]. </a:t>
            </a:r>
            <a:r>
              <a:rPr lang="en-US" dirty="0">
                <a:solidFill>
                  <a:srgbClr val="FF0000"/>
                </a:solidFill>
              </a:rPr>
              <a:t>??</a:t>
            </a:r>
          </a:p>
          <a:p>
            <a:pPr marL="317500" lvl="1" indent="0">
              <a:buNone/>
            </a:pPr>
            <a:r>
              <a:rPr lang="en-US" dirty="0">
                <a:solidFill>
                  <a:srgbClr val="00B0F0"/>
                </a:solidFill>
              </a:rPr>
              <a:t>(1)  Squeeze-and-Excitation (SE) </a:t>
            </a:r>
            <a:r>
              <a:rPr lang="en-US" dirty="0"/>
              <a:t>[29]:</a:t>
            </a:r>
          </a:p>
          <a:p>
            <a:pPr lvl="2"/>
            <a:r>
              <a:rPr lang="en-US" dirty="0">
                <a:solidFill>
                  <a:srgbClr val="FF0000"/>
                </a:solidFill>
              </a:rPr>
              <a:t>Channel-wise</a:t>
            </a:r>
            <a:r>
              <a:rPr lang="en-US" dirty="0"/>
              <a:t> attention.</a:t>
            </a:r>
          </a:p>
          <a:p>
            <a:pPr lvl="2"/>
            <a:r>
              <a:rPr lang="en-US" dirty="0"/>
              <a:t>SE module improve the power of ResNet50 in the ImageNet image classification task 1% top-1 accuracy at the cost of only increasing the computational effort by 2%,.</a:t>
            </a:r>
          </a:p>
          <a:p>
            <a:pPr lvl="2"/>
            <a:r>
              <a:rPr lang="en-US" dirty="0"/>
              <a:t>On a GPU, it </a:t>
            </a:r>
            <a:r>
              <a:rPr lang="en-US" dirty="0">
                <a:solidFill>
                  <a:srgbClr val="FF0000"/>
                </a:solidFill>
              </a:rPr>
              <a:t>increases the inference time by about 10%, </a:t>
            </a:r>
            <a:r>
              <a:rPr lang="en-US" dirty="0"/>
              <a:t>so it is more appropriate to be </a:t>
            </a:r>
            <a:r>
              <a:rPr lang="en-US" dirty="0">
                <a:solidFill>
                  <a:srgbClr val="FF0000"/>
                </a:solidFill>
              </a:rPr>
              <a:t>used in mobile devices</a:t>
            </a:r>
            <a:r>
              <a:rPr lang="en-US" dirty="0"/>
              <a:t>. </a:t>
            </a:r>
          </a:p>
          <a:p>
            <a:pPr marL="317500" lvl="1" indent="0">
              <a:buNone/>
            </a:pPr>
            <a:r>
              <a:rPr lang="en-US" dirty="0">
                <a:solidFill>
                  <a:srgbClr val="00B0F0"/>
                </a:solidFill>
              </a:rPr>
              <a:t>(2)  Spatial Attention Module (SAM) [</a:t>
            </a:r>
            <a:r>
              <a:rPr lang="en-US" dirty="0"/>
              <a:t>85]: </a:t>
            </a:r>
            <a:r>
              <a:rPr lang="en-US" dirty="0">
                <a:solidFill>
                  <a:srgbClr val="FF0000"/>
                </a:solidFill>
              </a:rPr>
              <a:t>??</a:t>
            </a:r>
          </a:p>
          <a:p>
            <a:pPr lvl="2"/>
            <a:r>
              <a:rPr lang="en-US" dirty="0">
                <a:solidFill>
                  <a:srgbClr val="FF0000"/>
                </a:solidFill>
              </a:rPr>
              <a:t>Spatial-wise</a:t>
            </a:r>
            <a:r>
              <a:rPr lang="en-US" dirty="0"/>
              <a:t> attention.</a:t>
            </a:r>
          </a:p>
          <a:p>
            <a:pPr lvl="2"/>
            <a:r>
              <a:rPr lang="en-US" dirty="0"/>
              <a:t>Only needs to pay 0.1% extra calculation but </a:t>
            </a:r>
            <a:r>
              <a:rPr lang="en-US" dirty="0">
                <a:solidFill>
                  <a:srgbClr val="FF0000"/>
                </a:solidFill>
              </a:rPr>
              <a:t>improve ResNet50-SE 0.5% top-1 accuracy </a:t>
            </a:r>
            <a:r>
              <a:rPr lang="en-US" dirty="0"/>
              <a:t>on the ImageNet image classification task. </a:t>
            </a:r>
          </a:p>
          <a:p>
            <a:pPr lvl="2"/>
            <a:r>
              <a:rPr lang="en-US" dirty="0"/>
              <a:t>It </a:t>
            </a:r>
            <a:r>
              <a:rPr lang="en-US" dirty="0">
                <a:solidFill>
                  <a:srgbClr val="FF0000"/>
                </a:solidFill>
              </a:rPr>
              <a:t>does not affect the speed of inference </a:t>
            </a:r>
            <a:r>
              <a:rPr lang="en-US" dirty="0"/>
              <a:t>on the GPU.</a:t>
            </a:r>
            <a:endParaRPr lang="x-none" dirty="0"/>
          </a:p>
        </p:txBody>
      </p:sp>
      <p:sp>
        <p:nvSpPr>
          <p:cNvPr id="5" name="AutoShape 2" descr="https://miro.medium.com/max/458/1*xD-AZRCPm6f2jVORmzhbjg.png">
            <a:extLst>
              <a:ext uri="{FF2B5EF4-FFF2-40B4-BE49-F238E27FC236}">
                <a16:creationId xmlns:a16="http://schemas.microsoft.com/office/drawing/2014/main" id="{59029456-8068-4A95-9838-87116E527E3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圖片 5">
            <a:extLst>
              <a:ext uri="{FF2B5EF4-FFF2-40B4-BE49-F238E27FC236}">
                <a16:creationId xmlns:a16="http://schemas.microsoft.com/office/drawing/2014/main" id="{9464ACE4-0E4A-4BC1-B4C4-F1A76A76605F}"/>
              </a:ext>
            </a:extLst>
          </p:cNvPr>
          <p:cNvPicPr>
            <a:picLocks noChangeAspect="1"/>
          </p:cNvPicPr>
          <p:nvPr/>
        </p:nvPicPr>
        <p:blipFill rotWithShape="1">
          <a:blip r:embed="rId2"/>
          <a:srcRect l="8998" t="2302" b="26330"/>
          <a:stretch/>
        </p:blipFill>
        <p:spPr>
          <a:xfrm>
            <a:off x="256718" y="4160223"/>
            <a:ext cx="4524449" cy="914152"/>
          </a:xfrm>
          <a:prstGeom prst="rect">
            <a:avLst/>
          </a:prstGeom>
        </p:spPr>
      </p:pic>
      <p:pic>
        <p:nvPicPr>
          <p:cNvPr id="11" name="Picture 10">
            <a:extLst>
              <a:ext uri="{FF2B5EF4-FFF2-40B4-BE49-F238E27FC236}">
                <a16:creationId xmlns:a16="http://schemas.microsoft.com/office/drawing/2014/main" id="{608E2068-855C-4341-98FB-E7DC356400FC}"/>
              </a:ext>
            </a:extLst>
          </p:cNvPr>
          <p:cNvPicPr>
            <a:picLocks noChangeAspect="1"/>
          </p:cNvPicPr>
          <p:nvPr/>
        </p:nvPicPr>
        <p:blipFill rotWithShape="1">
          <a:blip r:embed="rId3"/>
          <a:srcRect l="20682" r="20682"/>
          <a:stretch/>
        </p:blipFill>
        <p:spPr>
          <a:xfrm>
            <a:off x="5216825" y="3377101"/>
            <a:ext cx="3512129" cy="1275779"/>
          </a:xfrm>
          <a:prstGeom prst="rect">
            <a:avLst/>
          </a:prstGeom>
          <a:ln>
            <a:solidFill>
              <a:srgbClr val="FF0000"/>
            </a:solidFill>
          </a:ln>
        </p:spPr>
      </p:pic>
      <p:pic>
        <p:nvPicPr>
          <p:cNvPr id="12" name="Picture 11">
            <a:extLst>
              <a:ext uri="{FF2B5EF4-FFF2-40B4-BE49-F238E27FC236}">
                <a16:creationId xmlns:a16="http://schemas.microsoft.com/office/drawing/2014/main" id="{36C84A45-5CBF-4197-A538-8394658B9AC7}"/>
              </a:ext>
            </a:extLst>
          </p:cNvPr>
          <p:cNvPicPr>
            <a:picLocks noChangeAspect="1"/>
          </p:cNvPicPr>
          <p:nvPr/>
        </p:nvPicPr>
        <p:blipFill rotWithShape="1">
          <a:blip r:embed="rId4"/>
          <a:srcRect l="11591" r="10342"/>
          <a:stretch/>
        </p:blipFill>
        <p:spPr>
          <a:xfrm>
            <a:off x="5324950" y="5495870"/>
            <a:ext cx="3819048" cy="1068456"/>
          </a:xfrm>
          <a:prstGeom prst="rect">
            <a:avLst/>
          </a:prstGeom>
        </p:spPr>
      </p:pic>
      <p:cxnSp>
        <p:nvCxnSpPr>
          <p:cNvPr id="13" name="Straight Arrow Connector 12">
            <a:extLst>
              <a:ext uri="{FF2B5EF4-FFF2-40B4-BE49-F238E27FC236}">
                <a16:creationId xmlns:a16="http://schemas.microsoft.com/office/drawing/2014/main" id="{235464D0-0020-4C70-8760-2502A9D39216}"/>
              </a:ext>
            </a:extLst>
          </p:cNvPr>
          <p:cNvCxnSpPr>
            <a:cxnSpLocks/>
            <a:stCxn id="11" idx="2"/>
          </p:cNvCxnSpPr>
          <p:nvPr/>
        </p:nvCxnSpPr>
        <p:spPr>
          <a:xfrm>
            <a:off x="6972890" y="4652880"/>
            <a:ext cx="562229" cy="107658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06F766-C391-49DA-8110-EC93649B8BCA}"/>
              </a:ext>
            </a:extLst>
          </p:cNvPr>
          <p:cNvSpPr/>
          <p:nvPr/>
        </p:nvSpPr>
        <p:spPr>
          <a:xfrm>
            <a:off x="5111820" y="4743084"/>
            <a:ext cx="3837033"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 SAM module and how it is applied into Conv</a:t>
            </a:r>
          </a:p>
        </p:txBody>
      </p:sp>
      <p:sp>
        <p:nvSpPr>
          <p:cNvPr id="20" name="Rectangle 19">
            <a:extLst>
              <a:ext uri="{FF2B5EF4-FFF2-40B4-BE49-F238E27FC236}">
                <a16:creationId xmlns:a16="http://schemas.microsoft.com/office/drawing/2014/main" id="{E5D13FA9-A2CB-448B-B59A-FB12B30E9211}"/>
              </a:ext>
            </a:extLst>
          </p:cNvPr>
          <p:cNvSpPr/>
          <p:nvPr/>
        </p:nvSpPr>
        <p:spPr>
          <a:xfrm>
            <a:off x="1161964" y="5051302"/>
            <a:ext cx="2590302"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 A squeeze-excitation block</a:t>
            </a:r>
          </a:p>
        </p:txBody>
      </p:sp>
      <p:sp>
        <p:nvSpPr>
          <p:cNvPr id="21" name="向右箭號 4">
            <a:extLst>
              <a:ext uri="{FF2B5EF4-FFF2-40B4-BE49-F238E27FC236}">
                <a16:creationId xmlns:a16="http://schemas.microsoft.com/office/drawing/2014/main" id="{674E77B3-9F15-4503-9114-2EBB7CC85390}"/>
              </a:ext>
            </a:extLst>
          </p:cNvPr>
          <p:cNvSpPr/>
          <p:nvPr/>
        </p:nvSpPr>
        <p:spPr>
          <a:xfrm>
            <a:off x="544611" y="2032388"/>
            <a:ext cx="153564" cy="2373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56966163-4BB8-4DD6-983A-99CBD8E1AE36}"/>
              </a:ext>
            </a:extLst>
          </p:cNvPr>
          <p:cNvSpPr txBox="1"/>
          <p:nvPr/>
        </p:nvSpPr>
        <p:spPr>
          <a:xfrm>
            <a:off x="698175" y="3609172"/>
            <a:ext cx="1573981" cy="350865"/>
          </a:xfrm>
          <a:prstGeom prst="rect">
            <a:avLst/>
          </a:prstGeom>
          <a:noFill/>
          <a:ln>
            <a:noFill/>
          </a:ln>
        </p:spPr>
        <p:txBody>
          <a:bodyPr wrap="square"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7030A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文</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Global average pooling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(channel-wise)</a:t>
            </a:r>
            <a:endPar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 name="直線單箭頭接點 6">
            <a:extLst>
              <a:ext uri="{FF2B5EF4-FFF2-40B4-BE49-F238E27FC236}">
                <a16:creationId xmlns:a16="http://schemas.microsoft.com/office/drawing/2014/main" id="{5DD08D63-4BE4-42B2-BE9B-F6762361F59D}"/>
              </a:ext>
            </a:extLst>
          </p:cNvPr>
          <p:cNvCxnSpPr>
            <a:cxnSpLocks/>
            <a:stCxn id="15" idx="2"/>
          </p:cNvCxnSpPr>
          <p:nvPr/>
        </p:nvCxnSpPr>
        <p:spPr>
          <a:xfrm>
            <a:off x="1485166" y="3960037"/>
            <a:ext cx="551067" cy="3029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C60EB395-52A4-40F3-A046-0746CFE3E322}"/>
              </a:ext>
            </a:extLst>
          </p:cNvPr>
          <p:cNvSpPr txBox="1"/>
          <p:nvPr/>
        </p:nvSpPr>
        <p:spPr>
          <a:xfrm>
            <a:off x="2390561" y="3429000"/>
            <a:ext cx="1130839" cy="338554"/>
          </a:xfrm>
          <a:prstGeom prst="rect">
            <a:avLst/>
          </a:prstGeom>
          <a:noFill/>
          <a:ln>
            <a:noFill/>
          </a:ln>
        </p:spPr>
        <p:txBody>
          <a:bodyPr wrap="square"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7030A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文</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FC &amp; </a:t>
            </a:r>
            <a:r>
              <a:rPr kumimoji="0" lang="en-US" altLang="zh-TW" sz="1000" b="0" i="0" u="none" strike="noStrike" kern="1200" cap="none" spc="0" normalizeH="0" baseline="0" noProof="0" dirty="0" err="1">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ReLU</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FC &amp; Sigmoid</a:t>
            </a:r>
            <a:endPar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8" name="直線單箭頭接點 17">
            <a:extLst>
              <a:ext uri="{FF2B5EF4-FFF2-40B4-BE49-F238E27FC236}">
                <a16:creationId xmlns:a16="http://schemas.microsoft.com/office/drawing/2014/main" id="{946892DE-FD39-4C98-92C9-42DCCA29B93D}"/>
              </a:ext>
            </a:extLst>
          </p:cNvPr>
          <p:cNvCxnSpPr>
            <a:cxnSpLocks/>
            <a:stCxn id="17" idx="2"/>
          </p:cNvCxnSpPr>
          <p:nvPr/>
        </p:nvCxnSpPr>
        <p:spPr>
          <a:xfrm>
            <a:off x="2955981" y="3767554"/>
            <a:ext cx="0" cy="3926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0F089AB-CB07-4F1E-B734-105CA2F47ED9}"/>
              </a:ext>
            </a:extLst>
          </p:cNvPr>
          <p:cNvSpPr txBox="1"/>
          <p:nvPr/>
        </p:nvSpPr>
        <p:spPr>
          <a:xfrm>
            <a:off x="3875730" y="3700872"/>
            <a:ext cx="932187" cy="215444"/>
          </a:xfrm>
          <a:prstGeom prst="rect">
            <a:avLst/>
          </a:prstGeom>
          <a:noFill/>
          <a:ln>
            <a:noFill/>
          </a:ln>
        </p:spPr>
        <p:txBody>
          <a:bodyPr wrap="square"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7030A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文</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Rescale </a:t>
            </a:r>
            <a:r>
              <a:rPr kumimoji="0" lang="en-US" altLang="zh-TW" sz="1000" b="1"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a:t>
            </a:r>
            <a:endParaRPr kumimoji="0" lang="zh-TW" altLang="en-US" sz="1000" b="1"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6BEB4605-8881-44A7-A13E-89E527F171FE}"/>
              </a:ext>
            </a:extLst>
          </p:cNvPr>
          <p:cNvCxnSpPr>
            <a:cxnSpLocks/>
            <a:stCxn id="22" idx="2"/>
          </p:cNvCxnSpPr>
          <p:nvPr/>
        </p:nvCxnSpPr>
        <p:spPr>
          <a:xfrm flipH="1">
            <a:off x="3598333" y="3916316"/>
            <a:ext cx="743491" cy="63875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8816B1A-C98F-406D-BA08-B0163DAFD12A}"/>
              </a:ext>
            </a:extLst>
          </p:cNvPr>
          <p:cNvSpPr txBox="1"/>
          <p:nvPr/>
        </p:nvSpPr>
        <p:spPr>
          <a:xfrm>
            <a:off x="8753707" y="0"/>
            <a:ext cx="39029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7030A0"/>
                </a:solidFill>
                <a:effectLst/>
                <a:uLnTx/>
                <a:uFillTx/>
                <a:latin typeface="Microsoft JhengHei" panose="020B0604030504040204" pitchFamily="34" charset="-120"/>
                <a:ea typeface="Microsoft JhengHei" panose="020B0604030504040204" pitchFamily="34" charset="-120"/>
                <a:cs typeface="+mn-cs"/>
              </a:rPr>
              <a:t>文</a:t>
            </a:r>
          </a:p>
        </p:txBody>
      </p:sp>
      <p:sp>
        <p:nvSpPr>
          <p:cNvPr id="6" name="投影片編號版面配置區 5">
            <a:extLst>
              <a:ext uri="{FF2B5EF4-FFF2-40B4-BE49-F238E27FC236}">
                <a16:creationId xmlns:a16="http://schemas.microsoft.com/office/drawing/2014/main" id="{76F64C02-BFD7-4517-9953-3C292E94A6A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2D2AA-0FE8-4114-AED6-026211289AC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39681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34010-6B48-81F6-2748-058DF93EB47E}"/>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43895B36-3999-96CE-3FC3-10921E2ADF00}"/>
              </a:ext>
            </a:extLst>
          </p:cNvPr>
          <p:cNvSpPr txBox="1"/>
          <p:nvPr/>
        </p:nvSpPr>
        <p:spPr>
          <a:xfrm>
            <a:off x="-1" y="0"/>
            <a:ext cx="7992777" cy="424732"/>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1.2.1-2 Related Works: </a:t>
            </a: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Asymmetric Feature Fusion</a:t>
            </a:r>
            <a:endParaRPr kumimoji="0" lang="en-US" altLang="zh-TW" sz="24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 name="Picture 4">
            <a:extLst>
              <a:ext uri="{FF2B5EF4-FFF2-40B4-BE49-F238E27FC236}">
                <a16:creationId xmlns:a16="http://schemas.microsoft.com/office/drawing/2014/main" id="{F94BBB1A-E912-0FAA-FBA6-61CF1FE5F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823" y="647099"/>
            <a:ext cx="4170993" cy="19362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AF38897-D37D-010E-B7DB-6EB346340518}"/>
              </a:ext>
            </a:extLst>
          </p:cNvPr>
          <p:cNvSpPr/>
          <p:nvPr/>
        </p:nvSpPr>
        <p:spPr>
          <a:xfrm>
            <a:off x="6660215" y="850510"/>
            <a:ext cx="564182" cy="776084"/>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DE3CF5FA-752D-5C50-A6E0-B12CE7D438BB}"/>
                  </a:ext>
                </a:extLst>
              </p:cNvPr>
              <p:cNvSpPr txBox="1"/>
              <p:nvPr/>
            </p:nvSpPr>
            <p:spPr>
              <a:xfrm>
                <a:off x="83967" y="850510"/>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文字方塊 9">
                <a:extLst>
                  <a:ext uri="{FF2B5EF4-FFF2-40B4-BE49-F238E27FC236}">
                    <a16:creationId xmlns:a16="http://schemas.microsoft.com/office/drawing/2014/main" id="{DE3CF5FA-752D-5C50-A6E0-B12CE7D438BB}"/>
                  </a:ext>
                </a:extLst>
              </p:cNvPr>
              <p:cNvSpPr txBox="1">
                <a:spLocks noRot="1" noChangeAspect="1" noMove="1" noResize="1" noEditPoints="1" noAdjustHandles="1" noChangeArrowheads="1" noChangeShapeType="1" noTextEdit="1"/>
              </p:cNvSpPr>
              <p:nvPr/>
            </p:nvSpPr>
            <p:spPr>
              <a:xfrm>
                <a:off x="83967" y="850510"/>
                <a:ext cx="867102" cy="388504"/>
              </a:xfrm>
              <a:prstGeom prst="rect">
                <a:avLst/>
              </a:prstGeom>
              <a:blipFill>
                <a:blip r:embed="rId4"/>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63542EED-2F49-2DF4-C579-134D1A330620}"/>
                  </a:ext>
                </a:extLst>
              </p:cNvPr>
              <p:cNvSpPr txBox="1"/>
              <p:nvPr/>
            </p:nvSpPr>
            <p:spPr>
              <a:xfrm>
                <a:off x="83967" y="453157"/>
                <a:ext cx="134544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a:t>
                </a:r>
                <a14:m>
                  <m:oMath xmlns:m="http://schemas.openxmlformats.org/officeDocument/2006/math">
                    <m:sSub>
                      <m:sSubPr>
                        <m:ctrlP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𝑨𝑭𝑭</m:t>
                        </m:r>
                      </m:e>
                      <m:sub>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文字方塊 12">
                <a:extLst>
                  <a:ext uri="{FF2B5EF4-FFF2-40B4-BE49-F238E27FC236}">
                    <a16:creationId xmlns:a16="http://schemas.microsoft.com/office/drawing/2014/main" id="{63542EED-2F49-2DF4-C579-134D1A330620}"/>
                  </a:ext>
                </a:extLst>
              </p:cNvPr>
              <p:cNvSpPr txBox="1">
                <a:spLocks noRot="1" noChangeAspect="1" noMove="1" noResize="1" noEditPoints="1" noAdjustHandles="1" noChangeArrowheads="1" noChangeShapeType="1" noTextEdit="1"/>
              </p:cNvSpPr>
              <p:nvPr/>
            </p:nvSpPr>
            <p:spPr>
              <a:xfrm>
                <a:off x="83967" y="453157"/>
                <a:ext cx="1345440" cy="369332"/>
              </a:xfrm>
              <a:prstGeom prst="rect">
                <a:avLst/>
              </a:prstGeom>
              <a:blipFill>
                <a:blip r:embed="rId5"/>
                <a:stretch>
                  <a:fillRect l="-409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DD80FD4D-EB04-F31B-2E47-07048CB77A52}"/>
                  </a:ext>
                </a:extLst>
              </p:cNvPr>
              <p:cNvSpPr txBox="1"/>
              <p:nvPr/>
            </p:nvSpPr>
            <p:spPr>
              <a:xfrm>
                <a:off x="83967" y="1865625"/>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文字方塊 13">
                <a:extLst>
                  <a:ext uri="{FF2B5EF4-FFF2-40B4-BE49-F238E27FC236}">
                    <a16:creationId xmlns:a16="http://schemas.microsoft.com/office/drawing/2014/main" id="{DD80FD4D-EB04-F31B-2E47-07048CB77A52}"/>
                  </a:ext>
                </a:extLst>
              </p:cNvPr>
              <p:cNvSpPr txBox="1">
                <a:spLocks noRot="1" noChangeAspect="1" noMove="1" noResize="1" noEditPoints="1" noAdjustHandles="1" noChangeArrowheads="1" noChangeShapeType="1" noTextEdit="1"/>
              </p:cNvSpPr>
              <p:nvPr/>
            </p:nvSpPr>
            <p:spPr>
              <a:xfrm>
                <a:off x="83967" y="1865625"/>
                <a:ext cx="867102" cy="388504"/>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E66B97C-D243-1C68-0B49-2314C46AE844}"/>
                  </a:ext>
                </a:extLst>
              </p:cNvPr>
              <p:cNvSpPr txBox="1"/>
              <p:nvPr/>
            </p:nvSpPr>
            <p:spPr>
              <a:xfrm>
                <a:off x="83967" y="2883520"/>
                <a:ext cx="867102" cy="3898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文字方塊 14">
                <a:extLst>
                  <a:ext uri="{FF2B5EF4-FFF2-40B4-BE49-F238E27FC236}">
                    <a16:creationId xmlns:a16="http://schemas.microsoft.com/office/drawing/2014/main" id="{4E66B97C-D243-1C68-0B49-2314C46AE844}"/>
                  </a:ext>
                </a:extLst>
              </p:cNvPr>
              <p:cNvSpPr txBox="1">
                <a:spLocks noRot="1" noChangeAspect="1" noMove="1" noResize="1" noEditPoints="1" noAdjustHandles="1" noChangeArrowheads="1" noChangeShapeType="1" noTextEdit="1"/>
              </p:cNvSpPr>
              <p:nvPr/>
            </p:nvSpPr>
            <p:spPr>
              <a:xfrm>
                <a:off x="83967" y="2883520"/>
                <a:ext cx="867102" cy="389850"/>
              </a:xfrm>
              <a:prstGeom prst="rect">
                <a:avLst/>
              </a:prstGeom>
              <a:blipFill>
                <a:blip r:embed="rId7"/>
                <a:stretch>
                  <a:fillRect b="-3125"/>
                </a:stretch>
              </a:blipFill>
            </p:spPr>
            <p:txBody>
              <a:bodyPr/>
              <a:lstStyle/>
              <a:p>
                <a:r>
                  <a:rPr lang="en-US">
                    <a:noFill/>
                  </a:rPr>
                  <a:t> </a:t>
                </a:r>
              </a:p>
            </p:txBody>
          </p:sp>
        </mc:Fallback>
      </mc:AlternateContent>
      <p:sp>
        <p:nvSpPr>
          <p:cNvPr id="16" name="文字方塊 15">
            <a:extLst>
              <a:ext uri="{FF2B5EF4-FFF2-40B4-BE49-F238E27FC236}">
                <a16:creationId xmlns:a16="http://schemas.microsoft.com/office/drawing/2014/main" id="{CF702B75-B95F-E5B4-BDA6-D8A965EC896A}"/>
              </a:ext>
            </a:extLst>
          </p:cNvPr>
          <p:cNvSpPr txBox="1"/>
          <p:nvPr/>
        </p:nvSpPr>
        <p:spPr>
          <a:xfrm rot="16200000">
            <a:off x="1100427" y="794326"/>
            <a:ext cx="942609"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sp>
        <p:nvSpPr>
          <p:cNvPr id="17" name="文字方塊 16">
            <a:extLst>
              <a:ext uri="{FF2B5EF4-FFF2-40B4-BE49-F238E27FC236}">
                <a16:creationId xmlns:a16="http://schemas.microsoft.com/office/drawing/2014/main" id="{D8DD27B8-72E5-DE4A-FB8A-926F6F2FFAA9}"/>
              </a:ext>
            </a:extLst>
          </p:cNvPr>
          <p:cNvSpPr txBox="1"/>
          <p:nvPr/>
        </p:nvSpPr>
        <p:spPr>
          <a:xfrm rot="16200000">
            <a:off x="355156" y="1737053"/>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sp>
        <p:nvSpPr>
          <p:cNvPr id="18" name="文字方塊 17">
            <a:extLst>
              <a:ext uri="{FF2B5EF4-FFF2-40B4-BE49-F238E27FC236}">
                <a16:creationId xmlns:a16="http://schemas.microsoft.com/office/drawing/2014/main" id="{AC0170C5-0553-D43A-7E9B-24789A30F798}"/>
              </a:ext>
            </a:extLst>
          </p:cNvPr>
          <p:cNvSpPr txBox="1"/>
          <p:nvPr/>
        </p:nvSpPr>
        <p:spPr>
          <a:xfrm rot="16200000">
            <a:off x="476147" y="2807988"/>
            <a:ext cx="85634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64x64x128c</a:t>
            </a:r>
          </a:p>
        </p:txBody>
      </p:sp>
      <p:cxnSp>
        <p:nvCxnSpPr>
          <p:cNvPr id="40" name="直線單箭頭接點 39">
            <a:extLst>
              <a:ext uri="{FF2B5EF4-FFF2-40B4-BE49-F238E27FC236}">
                <a16:creationId xmlns:a16="http://schemas.microsoft.com/office/drawing/2014/main" id="{B63E4EFD-22F1-9CC9-EEB9-39A9B4CDA89B}"/>
              </a:ext>
            </a:extLst>
          </p:cNvPr>
          <p:cNvCxnSpPr>
            <a:cxnSpLocks/>
            <a:stCxn id="106" idx="2"/>
            <a:endCxn id="45" idx="0"/>
          </p:cNvCxnSpPr>
          <p:nvPr/>
        </p:nvCxnSpPr>
        <p:spPr>
          <a:xfrm>
            <a:off x="1448621" y="2071799"/>
            <a:ext cx="287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89465EF-7800-4AB6-A939-C115E15237BE}"/>
              </a:ext>
            </a:extLst>
          </p:cNvPr>
          <p:cNvSpPr/>
          <p:nvPr/>
        </p:nvSpPr>
        <p:spPr>
          <a:xfrm rot="16200000">
            <a:off x="1444868" y="1879796"/>
            <a:ext cx="966926" cy="384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Concatenation</a:t>
            </a:r>
          </a:p>
        </p:txBody>
      </p:sp>
      <p:cxnSp>
        <p:nvCxnSpPr>
          <p:cNvPr id="47" name="接點: 肘形 46">
            <a:extLst>
              <a:ext uri="{FF2B5EF4-FFF2-40B4-BE49-F238E27FC236}">
                <a16:creationId xmlns:a16="http://schemas.microsoft.com/office/drawing/2014/main" id="{FF991FFC-94AA-2732-8394-4EC60BB1A81B}"/>
              </a:ext>
            </a:extLst>
          </p:cNvPr>
          <p:cNvCxnSpPr>
            <a:cxnSpLocks/>
            <a:endCxn id="45" idx="3"/>
          </p:cNvCxnSpPr>
          <p:nvPr/>
        </p:nvCxnSpPr>
        <p:spPr>
          <a:xfrm>
            <a:off x="662113" y="1083605"/>
            <a:ext cx="1266218" cy="5047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689C6DBE-7112-6D7E-5D2F-BA0376833F03}"/>
              </a:ext>
            </a:extLst>
          </p:cNvPr>
          <p:cNvCxnSpPr>
            <a:cxnSpLocks/>
            <a:endCxn id="45" idx="1"/>
          </p:cNvCxnSpPr>
          <p:nvPr/>
        </p:nvCxnSpPr>
        <p:spPr>
          <a:xfrm rot="5400000" flipH="1" flipV="1">
            <a:off x="1426086" y="2620831"/>
            <a:ext cx="567814" cy="436676"/>
          </a:xfrm>
          <a:prstGeom prst="bentConnector3">
            <a:avLst>
              <a:gd name="adj1" fmla="val 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B7A3932A-33CB-2327-9840-FE36B2E721B1}"/>
              </a:ext>
            </a:extLst>
          </p:cNvPr>
          <p:cNvCxnSpPr>
            <a:cxnSpLocks/>
          </p:cNvCxnSpPr>
          <p:nvPr/>
        </p:nvCxnSpPr>
        <p:spPr>
          <a:xfrm>
            <a:off x="2130639" y="2077859"/>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11FE1F2-F87E-D40C-AE25-F5BB263907EE}"/>
              </a:ext>
            </a:extLst>
          </p:cNvPr>
          <p:cNvSpPr/>
          <p:nvPr/>
        </p:nvSpPr>
        <p:spPr>
          <a:xfrm rot="16200000">
            <a:off x="1996072" y="1897533"/>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(1x1x224c) x 32 filters</a:t>
            </a:r>
          </a:p>
        </p:txBody>
      </p:sp>
      <p:sp>
        <p:nvSpPr>
          <p:cNvPr id="59" name="文字方塊 58">
            <a:extLst>
              <a:ext uri="{FF2B5EF4-FFF2-40B4-BE49-F238E27FC236}">
                <a16:creationId xmlns:a16="http://schemas.microsoft.com/office/drawing/2014/main" id="{25DDCF31-6E28-06AA-7801-F4730C912D94}"/>
              </a:ext>
            </a:extLst>
          </p:cNvPr>
          <p:cNvSpPr txBox="1"/>
          <p:nvPr/>
        </p:nvSpPr>
        <p:spPr>
          <a:xfrm rot="16200000">
            <a:off x="1706883" y="1745723"/>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256x256x224c</a:t>
            </a:r>
          </a:p>
        </p:txBody>
      </p:sp>
      <p:sp>
        <p:nvSpPr>
          <p:cNvPr id="60" name="文字方塊 59">
            <a:extLst>
              <a:ext uri="{FF2B5EF4-FFF2-40B4-BE49-F238E27FC236}">
                <a16:creationId xmlns:a16="http://schemas.microsoft.com/office/drawing/2014/main" id="{C24D253B-6EEC-311B-1D31-3E40F581AACE}"/>
              </a:ext>
            </a:extLst>
          </p:cNvPr>
          <p:cNvSpPr txBox="1"/>
          <p:nvPr/>
        </p:nvSpPr>
        <p:spPr>
          <a:xfrm rot="16200000">
            <a:off x="1034898" y="1729443"/>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256x256x64c</a:t>
            </a:r>
          </a:p>
        </p:txBody>
      </p:sp>
      <p:sp>
        <p:nvSpPr>
          <p:cNvPr id="61" name="文字方塊 60">
            <a:extLst>
              <a:ext uri="{FF2B5EF4-FFF2-40B4-BE49-F238E27FC236}">
                <a16:creationId xmlns:a16="http://schemas.microsoft.com/office/drawing/2014/main" id="{35DDC61C-54A6-615E-9A4F-746600D47C34}"/>
              </a:ext>
            </a:extLst>
          </p:cNvPr>
          <p:cNvSpPr txBox="1"/>
          <p:nvPr/>
        </p:nvSpPr>
        <p:spPr>
          <a:xfrm rot="16200000">
            <a:off x="2962203" y="1704006"/>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256x256x224c</a:t>
            </a:r>
          </a:p>
        </p:txBody>
      </p:sp>
      <p:cxnSp>
        <p:nvCxnSpPr>
          <p:cNvPr id="64" name="直線單箭頭接點 63">
            <a:extLst>
              <a:ext uri="{FF2B5EF4-FFF2-40B4-BE49-F238E27FC236}">
                <a16:creationId xmlns:a16="http://schemas.microsoft.com/office/drawing/2014/main" id="{06761D99-78A8-E459-4D4E-A918BB03BB79}"/>
              </a:ext>
            </a:extLst>
          </p:cNvPr>
          <p:cNvCxnSpPr>
            <a:cxnSpLocks/>
          </p:cNvCxnSpPr>
          <p:nvPr/>
        </p:nvCxnSpPr>
        <p:spPr>
          <a:xfrm>
            <a:off x="2903545" y="2077859"/>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841572E6-9EF7-BB4F-E92E-E6A976F342EB}"/>
              </a:ext>
            </a:extLst>
          </p:cNvPr>
          <p:cNvSpPr/>
          <p:nvPr/>
        </p:nvSpPr>
        <p:spPr>
          <a:xfrm rot="16200000">
            <a:off x="2789479" y="1915021"/>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(3x3x224c) x 32 filters</a:t>
            </a:r>
          </a:p>
        </p:txBody>
      </p:sp>
      <p:sp>
        <p:nvSpPr>
          <p:cNvPr id="66" name="文字方塊 65">
            <a:extLst>
              <a:ext uri="{FF2B5EF4-FFF2-40B4-BE49-F238E27FC236}">
                <a16:creationId xmlns:a16="http://schemas.microsoft.com/office/drawing/2014/main" id="{0947A5E2-AB47-FC60-53D2-446B3F2FEB86}"/>
              </a:ext>
            </a:extLst>
          </p:cNvPr>
          <p:cNvSpPr txBox="1"/>
          <p:nvPr/>
        </p:nvSpPr>
        <p:spPr>
          <a:xfrm rot="16200000">
            <a:off x="2598267" y="1816881"/>
            <a:ext cx="904625"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sp>
        <p:nvSpPr>
          <p:cNvPr id="67" name="文字方塊 66">
            <a:extLst>
              <a:ext uri="{FF2B5EF4-FFF2-40B4-BE49-F238E27FC236}">
                <a16:creationId xmlns:a16="http://schemas.microsoft.com/office/drawing/2014/main" id="{07B8BC59-1D5F-434B-5809-25FBCC9956EF}"/>
              </a:ext>
            </a:extLst>
          </p:cNvPr>
          <p:cNvSpPr txBox="1"/>
          <p:nvPr/>
        </p:nvSpPr>
        <p:spPr>
          <a:xfrm rot="16200000">
            <a:off x="3258427" y="1709780"/>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cxnSp>
        <p:nvCxnSpPr>
          <p:cNvPr id="70" name="直線單箭頭接點 69">
            <a:extLst>
              <a:ext uri="{FF2B5EF4-FFF2-40B4-BE49-F238E27FC236}">
                <a16:creationId xmlns:a16="http://schemas.microsoft.com/office/drawing/2014/main" id="{0A5EF1DF-F78A-6FE5-AA7E-7CDB1D23A7C5}"/>
              </a:ext>
            </a:extLst>
          </p:cNvPr>
          <p:cNvCxnSpPr>
            <a:cxnSpLocks/>
          </p:cNvCxnSpPr>
          <p:nvPr/>
        </p:nvCxnSpPr>
        <p:spPr>
          <a:xfrm>
            <a:off x="3696952" y="2077859"/>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CB548A73-96C9-7467-5E2A-78FE9593BE2A}"/>
                  </a:ext>
                </a:extLst>
              </p:cNvPr>
              <p:cNvSpPr txBox="1"/>
              <p:nvPr/>
            </p:nvSpPr>
            <p:spPr>
              <a:xfrm>
                <a:off x="3934695" y="1885856"/>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𝑨𝑭𝑭</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1" name="文字方塊 70">
                <a:extLst>
                  <a:ext uri="{FF2B5EF4-FFF2-40B4-BE49-F238E27FC236}">
                    <a16:creationId xmlns:a16="http://schemas.microsoft.com/office/drawing/2014/main" id="{CB548A73-96C9-7467-5E2A-78FE9593BE2A}"/>
                  </a:ext>
                </a:extLst>
              </p:cNvPr>
              <p:cNvSpPr txBox="1">
                <a:spLocks noRot="1" noChangeAspect="1" noMove="1" noResize="1" noEditPoints="1" noAdjustHandles="1" noChangeArrowheads="1" noChangeShapeType="1" noTextEdit="1"/>
              </p:cNvSpPr>
              <p:nvPr/>
            </p:nvSpPr>
            <p:spPr>
              <a:xfrm>
                <a:off x="3934695" y="1885856"/>
                <a:ext cx="867102" cy="388504"/>
              </a:xfrm>
              <a:prstGeom prst="rect">
                <a:avLst/>
              </a:prstGeom>
              <a:blipFill>
                <a:blip r:embed="rId8"/>
                <a:stretch>
                  <a:fillRect r="-9091" b="-1563"/>
                </a:stretch>
              </a:blipFill>
            </p:spPr>
            <p:txBody>
              <a:bodyPr/>
              <a:lstStyle/>
              <a:p>
                <a:r>
                  <a:rPr lang="en-US">
                    <a:noFill/>
                  </a:rPr>
                  <a:t> </a:t>
                </a:r>
              </a:p>
            </p:txBody>
          </p:sp>
        </mc:Fallback>
      </mc:AlternateContent>
      <p:sp>
        <p:nvSpPr>
          <p:cNvPr id="72" name="文字方塊 71">
            <a:extLst>
              <a:ext uri="{FF2B5EF4-FFF2-40B4-BE49-F238E27FC236}">
                <a16:creationId xmlns:a16="http://schemas.microsoft.com/office/drawing/2014/main" id="{E9F84F43-6E16-A734-B406-8E6470CC9D89}"/>
              </a:ext>
            </a:extLst>
          </p:cNvPr>
          <p:cNvSpPr txBox="1"/>
          <p:nvPr/>
        </p:nvSpPr>
        <p:spPr>
          <a:xfrm rot="16200000">
            <a:off x="1060412" y="2769846"/>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256x256x128c</a:t>
            </a:r>
          </a:p>
        </p:txBody>
      </p:sp>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08489A54-3393-3BE2-4423-2C64A6871E19}"/>
                  </a:ext>
                </a:extLst>
              </p:cNvPr>
              <p:cNvSpPr txBox="1"/>
              <p:nvPr/>
            </p:nvSpPr>
            <p:spPr>
              <a:xfrm>
                <a:off x="83967" y="3555569"/>
                <a:ext cx="134544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 </a:t>
                </a:r>
                <a14:m>
                  <m:oMath xmlns:m="http://schemas.openxmlformats.org/officeDocument/2006/math">
                    <m:sSub>
                      <m:sSubPr>
                        <m:ctrlP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𝑨𝑭𝑭</m:t>
                        </m:r>
                      </m:e>
                      <m:sub>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0" name="文字方塊 99">
                <a:extLst>
                  <a:ext uri="{FF2B5EF4-FFF2-40B4-BE49-F238E27FC236}">
                    <a16:creationId xmlns:a16="http://schemas.microsoft.com/office/drawing/2014/main" id="{08489A54-3393-3BE2-4423-2C64A6871E19}"/>
                  </a:ext>
                </a:extLst>
              </p:cNvPr>
              <p:cNvSpPr txBox="1">
                <a:spLocks noRot="1" noChangeAspect="1" noMove="1" noResize="1" noEditPoints="1" noAdjustHandles="1" noChangeArrowheads="1" noChangeShapeType="1" noTextEdit="1"/>
              </p:cNvSpPr>
              <p:nvPr/>
            </p:nvSpPr>
            <p:spPr>
              <a:xfrm>
                <a:off x="83967" y="3555569"/>
                <a:ext cx="1345440" cy="369332"/>
              </a:xfrm>
              <a:prstGeom prst="rect">
                <a:avLst/>
              </a:prstGeom>
              <a:blipFill>
                <a:blip r:embed="rId9"/>
                <a:stretch>
                  <a:fillRect l="-4091" t="-8197" b="-24590"/>
                </a:stretch>
              </a:blipFill>
            </p:spPr>
            <p:txBody>
              <a:bodyPr/>
              <a:lstStyle/>
              <a:p>
                <a:r>
                  <a:rPr lang="en-US">
                    <a:noFill/>
                  </a:rPr>
                  <a:t> </a:t>
                </a:r>
              </a:p>
            </p:txBody>
          </p:sp>
        </mc:Fallback>
      </mc:AlternateContent>
      <p:sp>
        <p:nvSpPr>
          <p:cNvPr id="106" name="矩形 105">
            <a:extLst>
              <a:ext uri="{FF2B5EF4-FFF2-40B4-BE49-F238E27FC236}">
                <a16:creationId xmlns:a16="http://schemas.microsoft.com/office/drawing/2014/main" id="{DD596EA1-C9E9-8AAE-6E82-CCD9889B7947}"/>
              </a:ext>
            </a:extLst>
          </p:cNvPr>
          <p:cNvSpPr/>
          <p:nvPr/>
        </p:nvSpPr>
        <p:spPr>
          <a:xfrm rot="16200000">
            <a:off x="788650" y="1868410"/>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10" name="直線單箭頭接點 109">
            <a:extLst>
              <a:ext uri="{FF2B5EF4-FFF2-40B4-BE49-F238E27FC236}">
                <a16:creationId xmlns:a16="http://schemas.microsoft.com/office/drawing/2014/main" id="{3F4146A3-AFD5-DA85-768F-6072713FF5AC}"/>
              </a:ext>
            </a:extLst>
          </p:cNvPr>
          <p:cNvCxnSpPr>
            <a:cxnSpLocks/>
          </p:cNvCxnSpPr>
          <p:nvPr/>
        </p:nvCxnSpPr>
        <p:spPr>
          <a:xfrm>
            <a:off x="763396" y="2078897"/>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35137AEF-F83D-B3AB-B3DC-D703E49FD949}"/>
              </a:ext>
            </a:extLst>
          </p:cNvPr>
          <p:cNvSpPr/>
          <p:nvPr/>
        </p:nvSpPr>
        <p:spPr>
          <a:xfrm rot="16200000">
            <a:off x="807762" y="2868412"/>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12" name="直線單箭頭接點 111">
            <a:extLst>
              <a:ext uri="{FF2B5EF4-FFF2-40B4-BE49-F238E27FC236}">
                <a16:creationId xmlns:a16="http://schemas.microsoft.com/office/drawing/2014/main" id="{158C119B-59C3-7B28-6833-39658B089C3A}"/>
              </a:ext>
            </a:extLst>
          </p:cNvPr>
          <p:cNvCxnSpPr>
            <a:cxnSpLocks/>
          </p:cNvCxnSpPr>
          <p:nvPr/>
        </p:nvCxnSpPr>
        <p:spPr>
          <a:xfrm>
            <a:off x="771944" y="3094013"/>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42E3B80C-1428-26E8-C886-DB14F92E5824}"/>
                  </a:ext>
                </a:extLst>
              </p:cNvPr>
              <p:cNvSpPr txBox="1"/>
              <p:nvPr/>
            </p:nvSpPr>
            <p:spPr>
              <a:xfrm>
                <a:off x="107891" y="4115874"/>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5" name="文字方塊 144">
                <a:extLst>
                  <a:ext uri="{FF2B5EF4-FFF2-40B4-BE49-F238E27FC236}">
                    <a16:creationId xmlns:a16="http://schemas.microsoft.com/office/drawing/2014/main" id="{42E3B80C-1428-26E8-C886-DB14F92E5824}"/>
                  </a:ext>
                </a:extLst>
              </p:cNvPr>
              <p:cNvSpPr txBox="1">
                <a:spLocks noRot="1" noChangeAspect="1" noMove="1" noResize="1" noEditPoints="1" noAdjustHandles="1" noChangeArrowheads="1" noChangeShapeType="1" noTextEdit="1"/>
              </p:cNvSpPr>
              <p:nvPr/>
            </p:nvSpPr>
            <p:spPr>
              <a:xfrm>
                <a:off x="107891" y="4115874"/>
                <a:ext cx="867102" cy="388504"/>
              </a:xfrm>
              <a:prstGeom prst="rect">
                <a:avLst/>
              </a:prstGeom>
              <a:blipFill>
                <a:blip r:embed="rId10"/>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8F50C353-7E6A-9619-1430-23164766AB3A}"/>
                  </a:ext>
                </a:extLst>
              </p:cNvPr>
              <p:cNvSpPr txBox="1"/>
              <p:nvPr/>
            </p:nvSpPr>
            <p:spPr>
              <a:xfrm>
                <a:off x="107891" y="5130989"/>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7" name="文字方塊 146">
                <a:extLst>
                  <a:ext uri="{FF2B5EF4-FFF2-40B4-BE49-F238E27FC236}">
                    <a16:creationId xmlns:a16="http://schemas.microsoft.com/office/drawing/2014/main" id="{8F50C353-7E6A-9619-1430-23164766AB3A}"/>
                  </a:ext>
                </a:extLst>
              </p:cNvPr>
              <p:cNvSpPr txBox="1">
                <a:spLocks noRot="1" noChangeAspect="1" noMove="1" noResize="1" noEditPoints="1" noAdjustHandles="1" noChangeArrowheads="1" noChangeShapeType="1" noTextEdit="1"/>
              </p:cNvSpPr>
              <p:nvPr/>
            </p:nvSpPr>
            <p:spPr>
              <a:xfrm>
                <a:off x="107891" y="5130989"/>
                <a:ext cx="867102" cy="388504"/>
              </a:xfrm>
              <a:prstGeom prst="rect">
                <a:avLst/>
              </a:prstGeom>
              <a:blipFill>
                <a:blip r:embed="rId11"/>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CB173091-D9B7-7051-0F8F-EEC21275B7AE}"/>
                  </a:ext>
                </a:extLst>
              </p:cNvPr>
              <p:cNvSpPr txBox="1"/>
              <p:nvPr/>
            </p:nvSpPr>
            <p:spPr>
              <a:xfrm>
                <a:off x="107891" y="6148884"/>
                <a:ext cx="867102" cy="3898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8" name="文字方塊 147">
                <a:extLst>
                  <a:ext uri="{FF2B5EF4-FFF2-40B4-BE49-F238E27FC236}">
                    <a16:creationId xmlns:a16="http://schemas.microsoft.com/office/drawing/2014/main" id="{CB173091-D9B7-7051-0F8F-EEC21275B7AE}"/>
                  </a:ext>
                </a:extLst>
              </p:cNvPr>
              <p:cNvSpPr txBox="1">
                <a:spLocks noRot="1" noChangeAspect="1" noMove="1" noResize="1" noEditPoints="1" noAdjustHandles="1" noChangeArrowheads="1" noChangeShapeType="1" noTextEdit="1"/>
              </p:cNvSpPr>
              <p:nvPr/>
            </p:nvSpPr>
            <p:spPr>
              <a:xfrm>
                <a:off x="107891" y="6148884"/>
                <a:ext cx="867102" cy="389850"/>
              </a:xfrm>
              <a:prstGeom prst="rect">
                <a:avLst/>
              </a:prstGeom>
              <a:blipFill>
                <a:blip r:embed="rId12"/>
                <a:stretch>
                  <a:fillRect b="-1563"/>
                </a:stretch>
              </a:blipFill>
            </p:spPr>
            <p:txBody>
              <a:bodyPr/>
              <a:lstStyle/>
              <a:p>
                <a:r>
                  <a:rPr lang="en-US">
                    <a:noFill/>
                  </a:rPr>
                  <a:t> </a:t>
                </a:r>
              </a:p>
            </p:txBody>
          </p:sp>
        </mc:Fallback>
      </mc:AlternateContent>
      <p:sp>
        <p:nvSpPr>
          <p:cNvPr id="150" name="文字方塊 149">
            <a:extLst>
              <a:ext uri="{FF2B5EF4-FFF2-40B4-BE49-F238E27FC236}">
                <a16:creationId xmlns:a16="http://schemas.microsoft.com/office/drawing/2014/main" id="{DEE11274-B4A2-CC99-01A8-B4FE4BCBF5AD}"/>
              </a:ext>
            </a:extLst>
          </p:cNvPr>
          <p:cNvSpPr txBox="1"/>
          <p:nvPr/>
        </p:nvSpPr>
        <p:spPr>
          <a:xfrm rot="16200000">
            <a:off x="500071" y="6073352"/>
            <a:ext cx="85634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64x64x128c</a:t>
            </a:r>
          </a:p>
        </p:txBody>
      </p:sp>
      <p:sp>
        <p:nvSpPr>
          <p:cNvPr id="152" name="矩形 151">
            <a:extLst>
              <a:ext uri="{FF2B5EF4-FFF2-40B4-BE49-F238E27FC236}">
                <a16:creationId xmlns:a16="http://schemas.microsoft.com/office/drawing/2014/main" id="{31293E7A-8B69-6146-CF9F-2382F4E58EF0}"/>
              </a:ext>
            </a:extLst>
          </p:cNvPr>
          <p:cNvSpPr/>
          <p:nvPr/>
        </p:nvSpPr>
        <p:spPr>
          <a:xfrm rot="16200000">
            <a:off x="1468792" y="5145160"/>
            <a:ext cx="966926" cy="384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Concatenation</a:t>
            </a:r>
          </a:p>
        </p:txBody>
      </p:sp>
      <p:cxnSp>
        <p:nvCxnSpPr>
          <p:cNvPr id="154" name="接點: 肘形 153">
            <a:extLst>
              <a:ext uri="{FF2B5EF4-FFF2-40B4-BE49-F238E27FC236}">
                <a16:creationId xmlns:a16="http://schemas.microsoft.com/office/drawing/2014/main" id="{2D6A3F81-6AA3-C67C-C97C-A48512F0EC7A}"/>
              </a:ext>
            </a:extLst>
          </p:cNvPr>
          <p:cNvCxnSpPr>
            <a:cxnSpLocks/>
            <a:endCxn id="152" idx="1"/>
          </p:cNvCxnSpPr>
          <p:nvPr/>
        </p:nvCxnSpPr>
        <p:spPr>
          <a:xfrm rot="5400000" flipH="1" flipV="1">
            <a:off x="1450010" y="5886195"/>
            <a:ext cx="567814" cy="436676"/>
          </a:xfrm>
          <a:prstGeom prst="bentConnector3">
            <a:avLst>
              <a:gd name="adj1" fmla="val 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a:extLst>
              <a:ext uri="{FF2B5EF4-FFF2-40B4-BE49-F238E27FC236}">
                <a16:creationId xmlns:a16="http://schemas.microsoft.com/office/drawing/2014/main" id="{5854F265-95D6-AD7D-B6A9-725FEF6AFA24}"/>
              </a:ext>
            </a:extLst>
          </p:cNvPr>
          <p:cNvCxnSpPr>
            <a:cxnSpLocks/>
          </p:cNvCxnSpPr>
          <p:nvPr/>
        </p:nvCxnSpPr>
        <p:spPr>
          <a:xfrm>
            <a:off x="2154563" y="5343223"/>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矩形 155">
            <a:extLst>
              <a:ext uri="{FF2B5EF4-FFF2-40B4-BE49-F238E27FC236}">
                <a16:creationId xmlns:a16="http://schemas.microsoft.com/office/drawing/2014/main" id="{CA1FEDD7-F631-1B64-B74A-221E9A62EF9D}"/>
              </a:ext>
            </a:extLst>
          </p:cNvPr>
          <p:cNvSpPr/>
          <p:nvPr/>
        </p:nvSpPr>
        <p:spPr>
          <a:xfrm rot="16200000">
            <a:off x="2019996" y="5162897"/>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(1x1x224c) x 64 filters</a:t>
            </a:r>
          </a:p>
        </p:txBody>
      </p:sp>
      <p:sp>
        <p:nvSpPr>
          <p:cNvPr id="157" name="文字方塊 156">
            <a:extLst>
              <a:ext uri="{FF2B5EF4-FFF2-40B4-BE49-F238E27FC236}">
                <a16:creationId xmlns:a16="http://schemas.microsoft.com/office/drawing/2014/main" id="{AA9019E3-6D40-E53C-771C-CD1F3DAEAD98}"/>
              </a:ext>
            </a:extLst>
          </p:cNvPr>
          <p:cNvSpPr txBox="1"/>
          <p:nvPr/>
        </p:nvSpPr>
        <p:spPr>
          <a:xfrm rot="16200000">
            <a:off x="1730807" y="5011087"/>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128x128x224c</a:t>
            </a:r>
          </a:p>
        </p:txBody>
      </p:sp>
      <p:sp>
        <p:nvSpPr>
          <p:cNvPr id="158" name="文字方塊 157">
            <a:extLst>
              <a:ext uri="{FF2B5EF4-FFF2-40B4-BE49-F238E27FC236}">
                <a16:creationId xmlns:a16="http://schemas.microsoft.com/office/drawing/2014/main" id="{031A963A-6142-3289-C9A6-E520CD39C7AD}"/>
              </a:ext>
            </a:extLst>
          </p:cNvPr>
          <p:cNvSpPr txBox="1"/>
          <p:nvPr/>
        </p:nvSpPr>
        <p:spPr>
          <a:xfrm rot="16200000">
            <a:off x="1079523" y="4984242"/>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cxnSp>
        <p:nvCxnSpPr>
          <p:cNvPr id="160" name="直線單箭頭接點 159">
            <a:extLst>
              <a:ext uri="{FF2B5EF4-FFF2-40B4-BE49-F238E27FC236}">
                <a16:creationId xmlns:a16="http://schemas.microsoft.com/office/drawing/2014/main" id="{162FC687-3E18-C0A8-4D65-40F36F42628D}"/>
              </a:ext>
            </a:extLst>
          </p:cNvPr>
          <p:cNvCxnSpPr>
            <a:cxnSpLocks/>
          </p:cNvCxnSpPr>
          <p:nvPr/>
        </p:nvCxnSpPr>
        <p:spPr>
          <a:xfrm>
            <a:off x="2927469" y="5343223"/>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DDD9E3A3-343E-43B2-CF2D-38350D9437F9}"/>
              </a:ext>
            </a:extLst>
          </p:cNvPr>
          <p:cNvSpPr/>
          <p:nvPr/>
        </p:nvSpPr>
        <p:spPr>
          <a:xfrm rot="16200000">
            <a:off x="2813403" y="5180385"/>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(3x3x224c) x 64 filters</a:t>
            </a:r>
          </a:p>
        </p:txBody>
      </p:sp>
      <p:sp>
        <p:nvSpPr>
          <p:cNvPr id="162" name="文字方塊 161">
            <a:extLst>
              <a:ext uri="{FF2B5EF4-FFF2-40B4-BE49-F238E27FC236}">
                <a16:creationId xmlns:a16="http://schemas.microsoft.com/office/drawing/2014/main" id="{0DB875D8-5C62-EB43-BC45-3CD4F00097F8}"/>
              </a:ext>
            </a:extLst>
          </p:cNvPr>
          <p:cNvSpPr txBox="1"/>
          <p:nvPr/>
        </p:nvSpPr>
        <p:spPr>
          <a:xfrm rot="16200000">
            <a:off x="2622191" y="5082245"/>
            <a:ext cx="904625"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sp>
        <p:nvSpPr>
          <p:cNvPr id="163" name="文字方塊 162">
            <a:extLst>
              <a:ext uri="{FF2B5EF4-FFF2-40B4-BE49-F238E27FC236}">
                <a16:creationId xmlns:a16="http://schemas.microsoft.com/office/drawing/2014/main" id="{A4F53D7D-96F4-6C55-594D-9791686D5A12}"/>
              </a:ext>
            </a:extLst>
          </p:cNvPr>
          <p:cNvSpPr txBox="1"/>
          <p:nvPr/>
        </p:nvSpPr>
        <p:spPr>
          <a:xfrm rot="16200000">
            <a:off x="3282351" y="4975144"/>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cxnSp>
        <p:nvCxnSpPr>
          <p:cNvPr id="164" name="直線單箭頭接點 163">
            <a:extLst>
              <a:ext uri="{FF2B5EF4-FFF2-40B4-BE49-F238E27FC236}">
                <a16:creationId xmlns:a16="http://schemas.microsoft.com/office/drawing/2014/main" id="{23D8FDF9-9268-F226-2956-3A10ECA29499}"/>
              </a:ext>
            </a:extLst>
          </p:cNvPr>
          <p:cNvCxnSpPr>
            <a:cxnSpLocks/>
          </p:cNvCxnSpPr>
          <p:nvPr/>
        </p:nvCxnSpPr>
        <p:spPr>
          <a:xfrm>
            <a:off x="3720876" y="5343223"/>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E78068CE-D44A-4636-EEB2-07095BA2C322}"/>
                  </a:ext>
                </a:extLst>
              </p:cNvPr>
              <p:cNvSpPr txBox="1"/>
              <p:nvPr/>
            </p:nvSpPr>
            <p:spPr>
              <a:xfrm>
                <a:off x="3958619" y="5151220"/>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𝑨𝑭𝑭</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5" name="文字方塊 164">
                <a:extLst>
                  <a:ext uri="{FF2B5EF4-FFF2-40B4-BE49-F238E27FC236}">
                    <a16:creationId xmlns:a16="http://schemas.microsoft.com/office/drawing/2014/main" id="{E78068CE-D44A-4636-EEB2-07095BA2C322}"/>
                  </a:ext>
                </a:extLst>
              </p:cNvPr>
              <p:cNvSpPr txBox="1">
                <a:spLocks noRot="1" noChangeAspect="1" noMove="1" noResize="1" noEditPoints="1" noAdjustHandles="1" noChangeArrowheads="1" noChangeShapeType="1" noTextEdit="1"/>
              </p:cNvSpPr>
              <p:nvPr/>
            </p:nvSpPr>
            <p:spPr>
              <a:xfrm>
                <a:off x="3958619" y="5151220"/>
                <a:ext cx="867102" cy="388504"/>
              </a:xfrm>
              <a:prstGeom prst="rect">
                <a:avLst/>
              </a:prstGeom>
              <a:blipFill>
                <a:blip r:embed="rId13"/>
                <a:stretch>
                  <a:fillRect r="-9091" b="-1563"/>
                </a:stretch>
              </a:blipFill>
            </p:spPr>
            <p:txBody>
              <a:bodyPr/>
              <a:lstStyle/>
              <a:p>
                <a:r>
                  <a:rPr lang="en-US">
                    <a:noFill/>
                  </a:rPr>
                  <a:t> </a:t>
                </a:r>
              </a:p>
            </p:txBody>
          </p:sp>
        </mc:Fallback>
      </mc:AlternateContent>
      <p:sp>
        <p:nvSpPr>
          <p:cNvPr id="166" name="文字方塊 165">
            <a:extLst>
              <a:ext uri="{FF2B5EF4-FFF2-40B4-BE49-F238E27FC236}">
                <a16:creationId xmlns:a16="http://schemas.microsoft.com/office/drawing/2014/main" id="{00E5D121-E7A6-8A53-D441-0E75A57D9F5B}"/>
              </a:ext>
            </a:extLst>
          </p:cNvPr>
          <p:cNvSpPr txBox="1"/>
          <p:nvPr/>
        </p:nvSpPr>
        <p:spPr>
          <a:xfrm rot="16200000">
            <a:off x="1085431" y="6031550"/>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128x128x128c</a:t>
            </a:r>
          </a:p>
        </p:txBody>
      </p:sp>
      <p:sp>
        <p:nvSpPr>
          <p:cNvPr id="167" name="矩形 166">
            <a:extLst>
              <a:ext uri="{FF2B5EF4-FFF2-40B4-BE49-F238E27FC236}">
                <a16:creationId xmlns:a16="http://schemas.microsoft.com/office/drawing/2014/main" id="{E7F64625-F2AF-5BB2-A26F-2CF03266FDB3}"/>
              </a:ext>
            </a:extLst>
          </p:cNvPr>
          <p:cNvSpPr/>
          <p:nvPr/>
        </p:nvSpPr>
        <p:spPr>
          <a:xfrm rot="16200000">
            <a:off x="807761" y="4106737"/>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68" name="直線單箭頭接點 167">
            <a:extLst>
              <a:ext uri="{FF2B5EF4-FFF2-40B4-BE49-F238E27FC236}">
                <a16:creationId xmlns:a16="http://schemas.microsoft.com/office/drawing/2014/main" id="{7958016E-2DB4-E625-A537-E6B1A3CB0642}"/>
              </a:ext>
            </a:extLst>
          </p:cNvPr>
          <p:cNvCxnSpPr>
            <a:cxnSpLocks/>
            <a:endCxn id="152" idx="0"/>
          </p:cNvCxnSpPr>
          <p:nvPr/>
        </p:nvCxnSpPr>
        <p:spPr>
          <a:xfrm flipV="1">
            <a:off x="787320" y="5337163"/>
            <a:ext cx="972932" cy="7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矩形 168">
            <a:extLst>
              <a:ext uri="{FF2B5EF4-FFF2-40B4-BE49-F238E27FC236}">
                <a16:creationId xmlns:a16="http://schemas.microsoft.com/office/drawing/2014/main" id="{925AD982-BB93-04F6-8F9B-41C123F33874}"/>
              </a:ext>
            </a:extLst>
          </p:cNvPr>
          <p:cNvSpPr/>
          <p:nvPr/>
        </p:nvSpPr>
        <p:spPr>
          <a:xfrm rot="16200000">
            <a:off x="831686" y="6133776"/>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70" name="直線單箭頭接點 169">
            <a:extLst>
              <a:ext uri="{FF2B5EF4-FFF2-40B4-BE49-F238E27FC236}">
                <a16:creationId xmlns:a16="http://schemas.microsoft.com/office/drawing/2014/main" id="{6C38BC99-2EA1-DD8A-11DF-725F7AB44BAF}"/>
              </a:ext>
            </a:extLst>
          </p:cNvPr>
          <p:cNvCxnSpPr>
            <a:cxnSpLocks/>
          </p:cNvCxnSpPr>
          <p:nvPr/>
        </p:nvCxnSpPr>
        <p:spPr>
          <a:xfrm>
            <a:off x="795868" y="6359377"/>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a:extLst>
              <a:ext uri="{FF2B5EF4-FFF2-40B4-BE49-F238E27FC236}">
                <a16:creationId xmlns:a16="http://schemas.microsoft.com/office/drawing/2014/main" id="{980C449F-24B5-D495-E6CB-420A5C3C8873}"/>
              </a:ext>
            </a:extLst>
          </p:cNvPr>
          <p:cNvCxnSpPr>
            <a:cxnSpLocks/>
          </p:cNvCxnSpPr>
          <p:nvPr/>
        </p:nvCxnSpPr>
        <p:spPr>
          <a:xfrm>
            <a:off x="775126" y="4321521"/>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接點: 肘形 173">
            <a:extLst>
              <a:ext uri="{FF2B5EF4-FFF2-40B4-BE49-F238E27FC236}">
                <a16:creationId xmlns:a16="http://schemas.microsoft.com/office/drawing/2014/main" id="{E31C39EB-804D-734E-BCEE-A629512A3044}"/>
              </a:ext>
            </a:extLst>
          </p:cNvPr>
          <p:cNvCxnSpPr>
            <a:cxnSpLocks/>
            <a:endCxn id="152" idx="3"/>
          </p:cNvCxnSpPr>
          <p:nvPr/>
        </p:nvCxnSpPr>
        <p:spPr>
          <a:xfrm rot="16200000" flipH="1">
            <a:off x="1435711" y="4337156"/>
            <a:ext cx="548564" cy="484524"/>
          </a:xfrm>
          <a:prstGeom prst="bentConnector3">
            <a:avLst>
              <a:gd name="adj1" fmla="val 4016"/>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文字方塊 177">
            <a:extLst>
              <a:ext uri="{FF2B5EF4-FFF2-40B4-BE49-F238E27FC236}">
                <a16:creationId xmlns:a16="http://schemas.microsoft.com/office/drawing/2014/main" id="{34C39A7A-EA99-2AB2-0D45-DA821C8F4F93}"/>
              </a:ext>
            </a:extLst>
          </p:cNvPr>
          <p:cNvSpPr txBox="1"/>
          <p:nvPr/>
        </p:nvSpPr>
        <p:spPr>
          <a:xfrm rot="16200000">
            <a:off x="445414" y="4050589"/>
            <a:ext cx="942609"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sp>
        <p:nvSpPr>
          <p:cNvPr id="179" name="文字方塊 178">
            <a:extLst>
              <a:ext uri="{FF2B5EF4-FFF2-40B4-BE49-F238E27FC236}">
                <a16:creationId xmlns:a16="http://schemas.microsoft.com/office/drawing/2014/main" id="{886CE873-0206-A777-21AC-86F434BCADFE}"/>
              </a:ext>
            </a:extLst>
          </p:cNvPr>
          <p:cNvSpPr txBox="1"/>
          <p:nvPr/>
        </p:nvSpPr>
        <p:spPr>
          <a:xfrm rot="16200000">
            <a:off x="1155054" y="4045473"/>
            <a:ext cx="942609"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128x128x32c</a:t>
            </a:r>
          </a:p>
        </p:txBody>
      </p:sp>
      <p:sp>
        <p:nvSpPr>
          <p:cNvPr id="184" name="文字方塊 183">
            <a:extLst>
              <a:ext uri="{FF2B5EF4-FFF2-40B4-BE49-F238E27FC236}">
                <a16:creationId xmlns:a16="http://schemas.microsoft.com/office/drawing/2014/main" id="{56E4BA7F-DB3E-2F4B-8C34-C2C2BF98A7BD}"/>
              </a:ext>
            </a:extLst>
          </p:cNvPr>
          <p:cNvSpPr txBox="1"/>
          <p:nvPr/>
        </p:nvSpPr>
        <p:spPr>
          <a:xfrm>
            <a:off x="4836475" y="3012382"/>
            <a:ext cx="4307526"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1) Bilinear Interpolation</a:t>
            </a:r>
          </a:p>
          <a:p>
            <a:pPr marL="0" marR="0" lvl="0" indent="115888"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Align the spatial dimensions of multi-scale features for fusion.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2) Concatenation</a:t>
            </a:r>
          </a:p>
          <a:p>
            <a:pPr marL="0" marR="0" lvl="0" indent="115888"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retain the maximum information flow between feature layers.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3.1) 1x1 Convolution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200" b="1" i="0" u="none" strike="noStrike" kern="1200" cap="none" spc="0" normalizeH="0" baseline="0" noProof="0" dirty="0">
                <a:ln>
                  <a:noFill/>
                </a:ln>
                <a:solidFill>
                  <a:srgbClr val="ED7D31"/>
                </a:solidFill>
                <a:effectLst/>
                <a:uLnTx/>
                <a:uFillTx/>
                <a:latin typeface="Calibri" panose="020F0502020204030204"/>
                <a:ea typeface="+mn-ea"/>
                <a:cs typeface="+mn-cs"/>
              </a:rPr>
              <a:t>Channel mixing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reducing redundancy after concatenation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3.2) 3x3 Convolution </a:t>
            </a:r>
          </a:p>
          <a:p>
            <a:pPr marL="284163" marR="0" lvl="0" indent="-284163"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200" b="1" i="0" u="none" strike="noStrike" kern="1200" cap="none" spc="0" normalizeH="0" baseline="0" noProof="0" dirty="0">
                <a:ln>
                  <a:noFill/>
                </a:ln>
                <a:solidFill>
                  <a:srgbClr val="ED7D31"/>
                </a:solidFill>
                <a:effectLst/>
                <a:uLnTx/>
                <a:uFillTx/>
                <a:latin typeface="Calibri" panose="020F0502020204030204"/>
                <a:ea typeface="+mn-ea"/>
                <a:cs typeface="+mn-cs"/>
              </a:rPr>
              <a:t>Feature refinement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capturing local spatial relationships</a:t>
            </a:r>
          </a:p>
          <a:p>
            <a:pPr marL="231775" marR="0" lvl="0" indent="-2317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0" name="直線接點 189">
            <a:extLst>
              <a:ext uri="{FF2B5EF4-FFF2-40B4-BE49-F238E27FC236}">
                <a16:creationId xmlns:a16="http://schemas.microsoft.com/office/drawing/2014/main" id="{92B5C4A4-763D-1E41-2177-E940765A3D97}"/>
              </a:ext>
            </a:extLst>
          </p:cNvPr>
          <p:cNvCxnSpPr>
            <a:cxnSpLocks/>
          </p:cNvCxnSpPr>
          <p:nvPr/>
        </p:nvCxnSpPr>
        <p:spPr>
          <a:xfrm>
            <a:off x="4812550" y="442440"/>
            <a:ext cx="50247" cy="64155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5" name="文字方塊 194">
            <a:extLst>
              <a:ext uri="{FF2B5EF4-FFF2-40B4-BE49-F238E27FC236}">
                <a16:creationId xmlns:a16="http://schemas.microsoft.com/office/drawing/2014/main" id="{FBB02385-17A5-8B0C-8703-AF42C28C6C30}"/>
              </a:ext>
            </a:extLst>
          </p:cNvPr>
          <p:cNvSpPr txBox="1"/>
          <p:nvPr/>
        </p:nvSpPr>
        <p:spPr>
          <a:xfrm>
            <a:off x="5498447" y="2555086"/>
            <a:ext cx="2887718"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Figure 3. The architecture of the proposed network.</a:t>
            </a:r>
          </a:p>
        </p:txBody>
      </p:sp>
      <p:sp>
        <p:nvSpPr>
          <p:cNvPr id="196" name="文字方塊 195">
            <a:extLst>
              <a:ext uri="{FF2B5EF4-FFF2-40B4-BE49-F238E27FC236}">
                <a16:creationId xmlns:a16="http://schemas.microsoft.com/office/drawing/2014/main" id="{D819B8BD-DDC6-5B59-9238-FACFD4165146}"/>
              </a:ext>
            </a:extLst>
          </p:cNvPr>
          <p:cNvSpPr txBox="1"/>
          <p:nvPr/>
        </p:nvSpPr>
        <p:spPr>
          <a:xfrm>
            <a:off x="4860092" y="4743191"/>
            <a:ext cx="418552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Why not summation?  [13]</a:t>
            </a:r>
          </a:p>
          <a:p>
            <a:pPr marL="52388" marR="0" lvl="0" indent="-52388"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Summation could weaken information flow, as different scales  may have conflicting feature representations. </a:t>
            </a:r>
          </a:p>
        </p:txBody>
      </p:sp>
      <p:sp>
        <p:nvSpPr>
          <p:cNvPr id="197" name="矩形 196">
            <a:extLst>
              <a:ext uri="{FF2B5EF4-FFF2-40B4-BE49-F238E27FC236}">
                <a16:creationId xmlns:a16="http://schemas.microsoft.com/office/drawing/2014/main" id="{AA1EBC15-2017-48D3-22D3-7A0404638CFB}"/>
              </a:ext>
            </a:extLst>
          </p:cNvPr>
          <p:cNvSpPr/>
          <p:nvPr/>
        </p:nvSpPr>
        <p:spPr>
          <a:xfrm>
            <a:off x="1004084" y="822490"/>
            <a:ext cx="520895" cy="2788890"/>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0" name="矩形 199">
            <a:extLst>
              <a:ext uri="{FF2B5EF4-FFF2-40B4-BE49-F238E27FC236}">
                <a16:creationId xmlns:a16="http://schemas.microsoft.com/office/drawing/2014/main" id="{94471C14-A6D8-5554-34E0-5A17C3D59A3D}"/>
              </a:ext>
            </a:extLst>
          </p:cNvPr>
          <p:cNvSpPr/>
          <p:nvPr/>
        </p:nvSpPr>
        <p:spPr>
          <a:xfrm>
            <a:off x="1740220" y="929791"/>
            <a:ext cx="433080" cy="2429055"/>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5" name="矩形 204">
            <a:extLst>
              <a:ext uri="{FF2B5EF4-FFF2-40B4-BE49-F238E27FC236}">
                <a16:creationId xmlns:a16="http://schemas.microsoft.com/office/drawing/2014/main" id="{D3FA2316-642B-6675-72B6-3E227FF8A155}"/>
              </a:ext>
            </a:extLst>
          </p:cNvPr>
          <p:cNvSpPr/>
          <p:nvPr/>
        </p:nvSpPr>
        <p:spPr>
          <a:xfrm>
            <a:off x="1041843" y="3844088"/>
            <a:ext cx="493069" cy="3013911"/>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6" name="矩形 205">
            <a:extLst>
              <a:ext uri="{FF2B5EF4-FFF2-40B4-BE49-F238E27FC236}">
                <a16:creationId xmlns:a16="http://schemas.microsoft.com/office/drawing/2014/main" id="{B04A971E-7B1B-D238-0650-C38B494A20AD}"/>
              </a:ext>
            </a:extLst>
          </p:cNvPr>
          <p:cNvSpPr/>
          <p:nvPr/>
        </p:nvSpPr>
        <p:spPr>
          <a:xfrm>
            <a:off x="1734712" y="4136515"/>
            <a:ext cx="433080" cy="2429055"/>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7" name="文字方塊 206">
            <a:extLst>
              <a:ext uri="{FF2B5EF4-FFF2-40B4-BE49-F238E27FC236}">
                <a16:creationId xmlns:a16="http://schemas.microsoft.com/office/drawing/2014/main" id="{87F60573-1B72-22E1-A584-BB93745340A8}"/>
              </a:ext>
            </a:extLst>
          </p:cNvPr>
          <p:cNvSpPr txBox="1"/>
          <p:nvPr/>
        </p:nvSpPr>
        <p:spPr>
          <a:xfrm>
            <a:off x="945040" y="568311"/>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08" name="文字方塊 207">
            <a:extLst>
              <a:ext uri="{FF2B5EF4-FFF2-40B4-BE49-F238E27FC236}">
                <a16:creationId xmlns:a16="http://schemas.microsoft.com/office/drawing/2014/main" id="{B368F63C-40C1-AE4F-5F45-7A481FE8805C}"/>
              </a:ext>
            </a:extLst>
          </p:cNvPr>
          <p:cNvSpPr txBox="1"/>
          <p:nvPr/>
        </p:nvSpPr>
        <p:spPr>
          <a:xfrm>
            <a:off x="994272" y="3586183"/>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09" name="文字方塊 208">
            <a:extLst>
              <a:ext uri="{FF2B5EF4-FFF2-40B4-BE49-F238E27FC236}">
                <a16:creationId xmlns:a16="http://schemas.microsoft.com/office/drawing/2014/main" id="{B03E2FD6-9175-486E-78C0-02E9254D858E}"/>
              </a:ext>
            </a:extLst>
          </p:cNvPr>
          <p:cNvSpPr txBox="1"/>
          <p:nvPr/>
        </p:nvSpPr>
        <p:spPr>
          <a:xfrm>
            <a:off x="1671684" y="660450"/>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0" name="文字方塊 209">
            <a:extLst>
              <a:ext uri="{FF2B5EF4-FFF2-40B4-BE49-F238E27FC236}">
                <a16:creationId xmlns:a16="http://schemas.microsoft.com/office/drawing/2014/main" id="{4F92E85D-33FF-3C28-8FDA-F665BF206E3E}"/>
              </a:ext>
            </a:extLst>
          </p:cNvPr>
          <p:cNvSpPr txBox="1"/>
          <p:nvPr/>
        </p:nvSpPr>
        <p:spPr>
          <a:xfrm>
            <a:off x="1670976" y="3877385"/>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1" name="文字方塊 210">
            <a:extLst>
              <a:ext uri="{FF2B5EF4-FFF2-40B4-BE49-F238E27FC236}">
                <a16:creationId xmlns:a16="http://schemas.microsoft.com/office/drawing/2014/main" id="{C83AF53A-B591-FF02-C80C-7A3FBDD4D4C1}"/>
              </a:ext>
            </a:extLst>
          </p:cNvPr>
          <p:cNvSpPr txBox="1"/>
          <p:nvPr/>
        </p:nvSpPr>
        <p:spPr>
          <a:xfrm>
            <a:off x="2356277" y="1212579"/>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(3.1)</a:t>
            </a:r>
          </a:p>
        </p:txBody>
      </p:sp>
      <p:sp>
        <p:nvSpPr>
          <p:cNvPr id="212" name="文字方塊 211">
            <a:extLst>
              <a:ext uri="{FF2B5EF4-FFF2-40B4-BE49-F238E27FC236}">
                <a16:creationId xmlns:a16="http://schemas.microsoft.com/office/drawing/2014/main" id="{28DA6846-BE55-6AF1-488A-6ED75E596DB7}"/>
              </a:ext>
            </a:extLst>
          </p:cNvPr>
          <p:cNvSpPr txBox="1"/>
          <p:nvPr/>
        </p:nvSpPr>
        <p:spPr>
          <a:xfrm>
            <a:off x="2361666" y="4488451"/>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(3.1)</a:t>
            </a:r>
          </a:p>
        </p:txBody>
      </p:sp>
      <p:sp>
        <p:nvSpPr>
          <p:cNvPr id="213" name="文字方塊 212">
            <a:extLst>
              <a:ext uri="{FF2B5EF4-FFF2-40B4-BE49-F238E27FC236}">
                <a16:creationId xmlns:a16="http://schemas.microsoft.com/office/drawing/2014/main" id="{CA9E6048-0D06-9497-E0EB-ADCB3E437764}"/>
              </a:ext>
            </a:extLst>
          </p:cNvPr>
          <p:cNvSpPr txBox="1"/>
          <p:nvPr/>
        </p:nvSpPr>
        <p:spPr>
          <a:xfrm>
            <a:off x="3131299" y="1220560"/>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214" name="文字方塊 213">
            <a:extLst>
              <a:ext uri="{FF2B5EF4-FFF2-40B4-BE49-F238E27FC236}">
                <a16:creationId xmlns:a16="http://schemas.microsoft.com/office/drawing/2014/main" id="{FF9151B3-BB91-7629-ECDE-721CB9B05709}"/>
              </a:ext>
            </a:extLst>
          </p:cNvPr>
          <p:cNvSpPr txBox="1"/>
          <p:nvPr/>
        </p:nvSpPr>
        <p:spPr>
          <a:xfrm>
            <a:off x="3191134" y="4495805"/>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5" name="投影片編號版面配置區 4">
            <a:extLst>
              <a:ext uri="{FF2B5EF4-FFF2-40B4-BE49-F238E27FC236}">
                <a16:creationId xmlns:a16="http://schemas.microsoft.com/office/drawing/2014/main" id="{4E1A8654-4DCA-1C83-881A-A42D8153574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5277AD-77AC-48DC-95EE-1FF3DCE6877F}"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左大括弧 5">
            <a:extLst>
              <a:ext uri="{FF2B5EF4-FFF2-40B4-BE49-F238E27FC236}">
                <a16:creationId xmlns:a16="http://schemas.microsoft.com/office/drawing/2014/main" id="{17CB684B-F57A-B949-51EA-E37E99781B4D}"/>
              </a:ext>
            </a:extLst>
          </p:cNvPr>
          <p:cNvSpPr/>
          <p:nvPr/>
        </p:nvSpPr>
        <p:spPr>
          <a:xfrm>
            <a:off x="4732682" y="3784177"/>
            <a:ext cx="305941" cy="64633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83B27159-B82B-954F-6808-0BD0007CC778}"/>
              </a:ext>
            </a:extLst>
          </p:cNvPr>
          <p:cNvSpPr/>
          <p:nvPr/>
        </p:nvSpPr>
        <p:spPr>
          <a:xfrm>
            <a:off x="2372931" y="1438330"/>
            <a:ext cx="1382393" cy="1445190"/>
          </a:xfrm>
          <a:prstGeom prst="rect">
            <a:avLst/>
          </a:prstGeom>
          <a:noFill/>
          <a:ln w="28575">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B767AE2A-7017-42F0-29D2-DB0B27249379}"/>
              </a:ext>
            </a:extLst>
          </p:cNvPr>
          <p:cNvSpPr/>
          <p:nvPr/>
        </p:nvSpPr>
        <p:spPr>
          <a:xfrm>
            <a:off x="2399588" y="4695315"/>
            <a:ext cx="1382393" cy="1445190"/>
          </a:xfrm>
          <a:prstGeom prst="rect">
            <a:avLst/>
          </a:prstGeom>
          <a:noFill/>
          <a:ln w="28575">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箭號: 向右 8">
            <a:extLst>
              <a:ext uri="{FF2B5EF4-FFF2-40B4-BE49-F238E27FC236}">
                <a16:creationId xmlns:a16="http://schemas.microsoft.com/office/drawing/2014/main" id="{93F2F4F1-DD5C-AAB0-95BE-FD6E1E7D28B9}"/>
              </a:ext>
            </a:extLst>
          </p:cNvPr>
          <p:cNvSpPr/>
          <p:nvPr/>
        </p:nvSpPr>
        <p:spPr>
          <a:xfrm>
            <a:off x="4481969" y="4015016"/>
            <a:ext cx="206942" cy="23225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0E43F5F6-B5EF-8071-3073-90C986886DA2}"/>
              </a:ext>
            </a:extLst>
          </p:cNvPr>
          <p:cNvSpPr/>
          <p:nvPr/>
        </p:nvSpPr>
        <p:spPr>
          <a:xfrm>
            <a:off x="4801797" y="3784177"/>
            <a:ext cx="4034367" cy="736426"/>
          </a:xfrm>
          <a:prstGeom prst="rect">
            <a:avLst/>
          </a:prstGeom>
          <a:noFill/>
          <a:ln w="19050">
            <a:solidFill>
              <a:schemeClr val="accent2"/>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5611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42886-89E3-DD95-71DF-F55E64A22891}"/>
            </a:ext>
          </a:extLst>
        </p:cNvPr>
        <p:cNvGrpSpPr/>
        <p:nvPr/>
      </p:nvGrpSpPr>
      <p:grpSpPr>
        <a:xfrm>
          <a:off x="0" y="0"/>
          <a:ext cx="0" cy="0"/>
          <a:chOff x="0" y="0"/>
          <a:chExt cx="0" cy="0"/>
        </a:xfrm>
      </p:grpSpPr>
      <p:sp>
        <p:nvSpPr>
          <p:cNvPr id="4" name="標題 1">
            <a:extLst>
              <a:ext uri="{FF2B5EF4-FFF2-40B4-BE49-F238E27FC236}">
                <a16:creationId xmlns:a16="http://schemas.microsoft.com/office/drawing/2014/main" id="{B4CF30B7-5E1C-1DF0-64A0-97EA77EAABD5}"/>
              </a:ext>
            </a:extLst>
          </p:cNvPr>
          <p:cNvSpPr>
            <a:spLocks noGrp="1"/>
          </p:cNvSpPr>
          <p:nvPr>
            <p:ph type="title"/>
          </p:nvPr>
        </p:nvSpPr>
        <p:spPr>
          <a:xfrm>
            <a:off x="-28876" y="-11616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1.2.1-3 Related Works: </a:t>
            </a:r>
            <a:r>
              <a:rPr lang="en-US" altLang="zh-TW" sz="2400" b="1" dirty="0" err="1">
                <a:latin typeface="Times New Roman" panose="02020603050405020304" pitchFamily="18" charset="0"/>
                <a:cs typeface="Times New Roman" panose="02020603050405020304" pitchFamily="18" charset="0"/>
              </a:rPr>
              <a:t>Depthwise</a:t>
            </a:r>
            <a:r>
              <a:rPr lang="en-US" altLang="zh-TW" sz="2400" b="1" dirty="0">
                <a:latin typeface="Times New Roman" panose="02020603050405020304" pitchFamily="18" charset="0"/>
                <a:cs typeface="Times New Roman" panose="02020603050405020304" pitchFamily="18" charset="0"/>
              </a:rPr>
              <a:t> + </a:t>
            </a:r>
            <a:r>
              <a:rPr lang="en-US" altLang="zh-TW" sz="2400" b="1" dirty="0" err="1">
                <a:latin typeface="Times New Roman" panose="02020603050405020304" pitchFamily="18" charset="0"/>
                <a:cs typeface="Times New Roman" panose="02020603050405020304" pitchFamily="18" charset="0"/>
              </a:rPr>
              <a:t>Ponitwise</a:t>
            </a:r>
            <a:r>
              <a:rPr lang="en-US" altLang="zh-TW" sz="2400" b="1" dirty="0">
                <a:latin typeface="Times New Roman" panose="02020603050405020304" pitchFamily="18" charset="0"/>
                <a:cs typeface="Times New Roman" panose="02020603050405020304" pitchFamily="18" charset="0"/>
              </a:rPr>
              <a:t>??</a:t>
            </a:r>
            <a:endParaRPr lang="zh-TW" altLang="en-US" sz="2400" dirty="0"/>
          </a:p>
        </p:txBody>
      </p:sp>
      <p:pic>
        <p:nvPicPr>
          <p:cNvPr id="5122" name="Picture 2">
            <a:extLst>
              <a:ext uri="{FF2B5EF4-FFF2-40B4-BE49-F238E27FC236}">
                <a16:creationId xmlns:a16="http://schemas.microsoft.com/office/drawing/2014/main" id="{02A38A1A-FD06-646E-C98C-091396E20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7" y="744222"/>
            <a:ext cx="4783133" cy="251031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E737AE8-025A-2C5B-DB43-122816ACC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67" y="3603464"/>
            <a:ext cx="6261100" cy="294684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7117AE82-EE5A-FAE3-D5CC-41D0BE5CC723}"/>
              </a:ext>
            </a:extLst>
          </p:cNvPr>
          <p:cNvSpPr txBox="1"/>
          <p:nvPr/>
        </p:nvSpPr>
        <p:spPr>
          <a:xfrm>
            <a:off x="296867" y="447529"/>
            <a:ext cx="2501900"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Convolution (2D)</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538F2939-B951-A18D-A173-75F891D3DB21}"/>
              </a:ext>
            </a:extLst>
          </p:cNvPr>
          <p:cNvSpPr txBox="1"/>
          <p:nvPr/>
        </p:nvSpPr>
        <p:spPr>
          <a:xfrm>
            <a:off x="296866" y="3254536"/>
            <a:ext cx="5249824"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Depthwise</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Conv + Pointwise Conv (1D+1D)</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a:extLst>
              <a:ext uri="{FF2B5EF4-FFF2-40B4-BE49-F238E27FC236}">
                <a16:creationId xmlns:a16="http://schemas.microsoft.com/office/drawing/2014/main" id="{77635367-6205-DBEB-C431-E50A2456A2F1}"/>
              </a:ext>
            </a:extLst>
          </p:cNvPr>
          <p:cNvSpPr txBox="1"/>
          <p:nvPr/>
        </p:nvSpPr>
        <p:spPr>
          <a:xfrm>
            <a:off x="5334000" y="3008315"/>
            <a:ext cx="36195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Parameters = ((3 x 3)(kernel) x 3(channel)) x4(filters) = 108</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 name="文字方塊 6">
            <a:extLst>
              <a:ext uri="{FF2B5EF4-FFF2-40B4-BE49-F238E27FC236}">
                <a16:creationId xmlns:a16="http://schemas.microsoft.com/office/drawing/2014/main" id="{FA74C658-6E43-0B94-2216-79231BDF0323}"/>
              </a:ext>
            </a:extLst>
          </p:cNvPr>
          <p:cNvSpPr txBox="1"/>
          <p:nvPr/>
        </p:nvSpPr>
        <p:spPr>
          <a:xfrm>
            <a:off x="301607" y="6480272"/>
            <a:ext cx="31908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Parameters = ((3 x 3)(kernel) x </a:t>
            </a:r>
            <a:r>
              <a:rPr kumimoji="0" lang="en-US" altLang="zh-TW" sz="10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1(channel)</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x 3(filter) = 27</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文字方塊 7">
            <a:extLst>
              <a:ext uri="{FF2B5EF4-FFF2-40B4-BE49-F238E27FC236}">
                <a16:creationId xmlns:a16="http://schemas.microsoft.com/office/drawing/2014/main" id="{3AD4D25F-9B8C-4740-809B-3358C396380B}"/>
              </a:ext>
            </a:extLst>
          </p:cNvPr>
          <p:cNvSpPr txBox="1"/>
          <p:nvPr/>
        </p:nvSpPr>
        <p:spPr>
          <a:xfrm>
            <a:off x="3492500" y="6472025"/>
            <a:ext cx="336946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Parameters = ((</a:t>
            </a:r>
            <a:r>
              <a:rPr kumimoji="0" lang="en-US" altLang="zh-TW" sz="10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x 1)(kernel)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 3(channel)) x 4(filter) = 12</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 name="文字方塊 8">
            <a:extLst>
              <a:ext uri="{FF2B5EF4-FFF2-40B4-BE49-F238E27FC236}">
                <a16:creationId xmlns:a16="http://schemas.microsoft.com/office/drawing/2014/main" id="{37BD338D-7631-1625-18CC-918263F9561D}"/>
              </a:ext>
            </a:extLst>
          </p:cNvPr>
          <p:cNvSpPr txBox="1"/>
          <p:nvPr/>
        </p:nvSpPr>
        <p:spPr>
          <a:xfrm>
            <a:off x="5774532" y="6057869"/>
            <a:ext cx="336946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Total Parameters = 27 + 12 = 39</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0" name="文字方塊 9">
            <a:extLst>
              <a:ext uri="{FF2B5EF4-FFF2-40B4-BE49-F238E27FC236}">
                <a16:creationId xmlns:a16="http://schemas.microsoft.com/office/drawing/2014/main" id="{5D3F6253-2ACF-4E36-A6A3-B0048C26FF58}"/>
              </a:ext>
            </a:extLst>
          </p:cNvPr>
          <p:cNvSpPr txBox="1"/>
          <p:nvPr/>
        </p:nvSpPr>
        <p:spPr>
          <a:xfrm>
            <a:off x="126579" y="5401828"/>
            <a:ext cx="250189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3 </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通道進行</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convolution </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輸出三個</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feature map</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，逐通道做</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convolution</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a:t>
            </a:r>
          </a:p>
        </p:txBody>
      </p:sp>
      <p:sp>
        <p:nvSpPr>
          <p:cNvPr id="11" name="文字方塊 10">
            <a:extLst>
              <a:ext uri="{FF2B5EF4-FFF2-40B4-BE49-F238E27FC236}">
                <a16:creationId xmlns:a16="http://schemas.microsoft.com/office/drawing/2014/main" id="{A71CE5AF-C6B5-6831-859B-811BA1A24860}"/>
              </a:ext>
            </a:extLst>
          </p:cNvPr>
          <p:cNvSpPr txBox="1"/>
          <p:nvPr/>
        </p:nvSpPr>
        <p:spPr>
          <a:xfrm>
            <a:off x="5892212" y="5241284"/>
            <a:ext cx="2501899"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3 </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個</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feature maps</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，作為</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input</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進行</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convolution (fusion)</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，輸出 </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4</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個</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feature maps</a:t>
            </a:r>
            <a:endPar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5D9CFC11-05FF-61BB-F672-5246C3AAE556}"/>
              </a:ext>
            </a:extLst>
          </p:cNvPr>
          <p:cNvSpPr txBox="1"/>
          <p:nvPr/>
        </p:nvSpPr>
        <p:spPr>
          <a:xfrm>
            <a:off x="7292181" y="3254536"/>
            <a:ext cx="185181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Mobilenet</a:t>
            </a: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v2??</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30745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26CA1-2798-607A-5031-BC9AF55F905E}"/>
            </a:ext>
          </a:extLst>
        </p:cNvPr>
        <p:cNvGrpSpPr/>
        <p:nvPr/>
      </p:nvGrpSpPr>
      <p:grpSpPr>
        <a:xfrm>
          <a:off x="0" y="0"/>
          <a:ext cx="0" cy="0"/>
          <a:chOff x="0" y="0"/>
          <a:chExt cx="0" cy="0"/>
        </a:xfrm>
      </p:grpSpPr>
      <p:sp>
        <p:nvSpPr>
          <p:cNvPr id="4" name="標題 1">
            <a:extLst>
              <a:ext uri="{FF2B5EF4-FFF2-40B4-BE49-F238E27FC236}">
                <a16:creationId xmlns:a16="http://schemas.microsoft.com/office/drawing/2014/main" id="{56C86646-7678-886F-4B08-74A1289209FA}"/>
              </a:ext>
            </a:extLst>
          </p:cNvPr>
          <p:cNvSpPr>
            <a:spLocks noGrp="1"/>
          </p:cNvSpPr>
          <p:nvPr>
            <p:ph type="title"/>
          </p:nvPr>
        </p:nvSpPr>
        <p:spPr>
          <a:xfrm>
            <a:off x="-28876" y="-11616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1.2.1-4 Related Works: SPP vs. SPPF (1/6)</a:t>
            </a:r>
            <a:r>
              <a:rPr lang="zh-TW" altLang="en-US" sz="2400" b="1" dirty="0">
                <a:latin typeface="Times New Roman" panose="02020603050405020304" pitchFamily="18" charset="0"/>
                <a:cs typeface="Times New Roman" panose="02020603050405020304" pitchFamily="18" charset="0"/>
              </a:rPr>
              <a:t> </a:t>
            </a:r>
            <a:endParaRPr lang="zh-TW" altLang="en-US" sz="2400" dirty="0">
              <a:solidFill>
                <a:srgbClr val="FF0000"/>
              </a:solidFill>
            </a:endParaRPr>
          </a:p>
        </p:txBody>
      </p:sp>
      <p:sp>
        <p:nvSpPr>
          <p:cNvPr id="3" name="文字方塊 2">
            <a:extLst>
              <a:ext uri="{FF2B5EF4-FFF2-40B4-BE49-F238E27FC236}">
                <a16:creationId xmlns:a16="http://schemas.microsoft.com/office/drawing/2014/main" id="{55295AE8-0719-ACF8-9A36-5F0D06DD28C7}"/>
              </a:ext>
            </a:extLst>
          </p:cNvPr>
          <p:cNvSpPr txBox="1"/>
          <p:nvPr/>
        </p:nvSpPr>
        <p:spPr>
          <a:xfrm>
            <a:off x="0" y="434863"/>
            <a:ext cx="38790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SPP (Spatial Pyramid Pooling) </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A406D9CB-3D32-8B5D-BD2D-1F5FDE4FD8A6}"/>
              </a:ext>
            </a:extLst>
          </p:cNvPr>
          <p:cNvSpPr txBox="1"/>
          <p:nvPr/>
        </p:nvSpPr>
        <p:spPr>
          <a:xfrm>
            <a:off x="41688" y="4747222"/>
            <a:ext cx="403383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 SPPF (Spatial Pyramid Pooling-Fast)</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26" name="Picture 2">
            <a:extLst>
              <a:ext uri="{FF2B5EF4-FFF2-40B4-BE49-F238E27FC236}">
                <a16:creationId xmlns:a16="http://schemas.microsoft.com/office/drawing/2014/main" id="{4D248DF5-5D0E-C97F-CA47-79549AC85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623" y="850080"/>
            <a:ext cx="5335360" cy="180809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F8BD74BE-2477-B136-8A52-FC67D70183E5}"/>
              </a:ext>
            </a:extLst>
          </p:cNvPr>
          <p:cNvSpPr txBox="1"/>
          <p:nvPr/>
        </p:nvSpPr>
        <p:spPr>
          <a:xfrm>
            <a:off x="2377225" y="1149854"/>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CB7B9D31-1E87-87F9-A9EF-7ABAD8FFE1F2}"/>
              </a:ext>
            </a:extLst>
          </p:cNvPr>
          <p:cNvSpPr txBox="1"/>
          <p:nvPr/>
        </p:nvSpPr>
        <p:spPr>
          <a:xfrm>
            <a:off x="2377225" y="1623884"/>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k=9</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p=4</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992855EC-437F-AE88-4247-5D7236D33878}"/>
              </a:ext>
            </a:extLst>
          </p:cNvPr>
          <p:cNvSpPr txBox="1"/>
          <p:nvPr/>
        </p:nvSpPr>
        <p:spPr>
          <a:xfrm>
            <a:off x="2377225" y="2136901"/>
            <a:ext cx="112807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k=13</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p=6</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E1A4D610-B2E9-AE2C-4FE3-82CD0F50E67B}"/>
              </a:ext>
            </a:extLst>
          </p:cNvPr>
          <p:cNvSpPr txBox="1"/>
          <p:nvPr/>
        </p:nvSpPr>
        <p:spPr>
          <a:xfrm>
            <a:off x="1320143" y="1108808"/>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E756D3E8-968D-BCB3-8AC4-0A403D795889}"/>
              </a:ext>
            </a:extLst>
          </p:cNvPr>
          <p:cNvSpPr txBox="1"/>
          <p:nvPr/>
        </p:nvSpPr>
        <p:spPr>
          <a:xfrm>
            <a:off x="3232534" y="1087177"/>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A92289BA-40ED-FF9C-AABD-EC6CB836AFC9}"/>
              </a:ext>
            </a:extLst>
          </p:cNvPr>
          <p:cNvSpPr txBox="1"/>
          <p:nvPr/>
        </p:nvSpPr>
        <p:spPr>
          <a:xfrm>
            <a:off x="3232534" y="1428647"/>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A7422FFD-7BF2-890F-01BB-373911D09668}"/>
              </a:ext>
            </a:extLst>
          </p:cNvPr>
          <p:cNvSpPr txBox="1"/>
          <p:nvPr/>
        </p:nvSpPr>
        <p:spPr>
          <a:xfrm>
            <a:off x="3232534" y="1807768"/>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43DE5CE-B2F5-60C1-0D19-3D814EFE6EB2}"/>
              </a:ext>
            </a:extLst>
          </p:cNvPr>
          <p:cNvSpPr txBox="1"/>
          <p:nvPr/>
        </p:nvSpPr>
        <p:spPr>
          <a:xfrm>
            <a:off x="3232534" y="2367452"/>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59507C4D-0828-4F52-689A-C588CB854E0E}"/>
              </a:ext>
            </a:extLst>
          </p:cNvPr>
          <p:cNvSpPr txBox="1"/>
          <p:nvPr/>
        </p:nvSpPr>
        <p:spPr>
          <a:xfrm>
            <a:off x="4059018" y="1264459"/>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20x20x4096c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07CA3CA9-C697-EB40-CF7E-EBB965C986BD}"/>
              </a:ext>
            </a:extLst>
          </p:cNvPr>
          <p:cNvSpPr txBox="1"/>
          <p:nvPr/>
        </p:nvSpPr>
        <p:spPr>
          <a:xfrm>
            <a:off x="41688" y="2738671"/>
            <a:ext cx="232124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 ASPP </a:t>
            </a: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加進來</a:t>
            </a:r>
          </a:p>
        </p:txBody>
      </p:sp>
      <p:grpSp>
        <p:nvGrpSpPr>
          <p:cNvPr id="39" name="群組 38">
            <a:extLst>
              <a:ext uri="{FF2B5EF4-FFF2-40B4-BE49-F238E27FC236}">
                <a16:creationId xmlns:a16="http://schemas.microsoft.com/office/drawing/2014/main" id="{EA0D5739-FF77-D29F-6DE2-AD15A105E0B5}"/>
              </a:ext>
            </a:extLst>
          </p:cNvPr>
          <p:cNvGrpSpPr/>
          <p:nvPr/>
        </p:nvGrpSpPr>
        <p:grpSpPr>
          <a:xfrm>
            <a:off x="186623" y="5116554"/>
            <a:ext cx="5852364" cy="1808094"/>
            <a:chOff x="5357811" y="3385254"/>
            <a:chExt cx="5747814" cy="1808094"/>
          </a:xfrm>
        </p:grpSpPr>
        <p:grpSp>
          <p:nvGrpSpPr>
            <p:cNvPr id="35" name="群組 34">
              <a:extLst>
                <a:ext uri="{FF2B5EF4-FFF2-40B4-BE49-F238E27FC236}">
                  <a16:creationId xmlns:a16="http://schemas.microsoft.com/office/drawing/2014/main" id="{8C7AA625-3D75-4D92-9A63-0F1A1168D256}"/>
                </a:ext>
              </a:extLst>
            </p:cNvPr>
            <p:cNvGrpSpPr/>
            <p:nvPr/>
          </p:nvGrpSpPr>
          <p:grpSpPr>
            <a:xfrm>
              <a:off x="5357811" y="3385254"/>
              <a:ext cx="5335360" cy="1808094"/>
              <a:chOff x="6760408" y="3164404"/>
              <a:chExt cx="5335360" cy="1808094"/>
            </a:xfrm>
          </p:grpSpPr>
          <p:pic>
            <p:nvPicPr>
              <p:cNvPr id="7" name="Picture 2">
                <a:extLst>
                  <a:ext uri="{FF2B5EF4-FFF2-40B4-BE49-F238E27FC236}">
                    <a16:creationId xmlns:a16="http://schemas.microsoft.com/office/drawing/2014/main" id="{3D3843D6-7A8B-03BA-58B4-853BA3BD57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0408" y="3164404"/>
                <a:ext cx="5335360" cy="18080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單箭頭接點 8">
                <a:extLst>
                  <a:ext uri="{FF2B5EF4-FFF2-40B4-BE49-F238E27FC236}">
                    <a16:creationId xmlns:a16="http://schemas.microsoft.com/office/drawing/2014/main" id="{BF9D2470-1D19-72CA-83E6-8820ED513F38}"/>
                  </a:ext>
                </a:extLst>
              </p:cNvPr>
              <p:cNvCxnSpPr/>
              <p:nvPr/>
            </p:nvCxnSpPr>
            <p:spPr>
              <a:xfrm>
                <a:off x="9428088" y="3623868"/>
                <a:ext cx="0" cy="157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直線單箭頭接點 9">
                <a:extLst>
                  <a:ext uri="{FF2B5EF4-FFF2-40B4-BE49-F238E27FC236}">
                    <a16:creationId xmlns:a16="http://schemas.microsoft.com/office/drawing/2014/main" id="{5C5B1AC0-6741-D6E6-76D9-4CB64734AFD6}"/>
                  </a:ext>
                </a:extLst>
              </p:cNvPr>
              <p:cNvCxnSpPr/>
              <p:nvPr/>
            </p:nvCxnSpPr>
            <p:spPr>
              <a:xfrm>
                <a:off x="9419000" y="4124378"/>
                <a:ext cx="0" cy="157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10">
                <a:extLst>
                  <a:ext uri="{FF2B5EF4-FFF2-40B4-BE49-F238E27FC236}">
                    <a16:creationId xmlns:a16="http://schemas.microsoft.com/office/drawing/2014/main" id="{F751D590-BD24-35DF-1C39-9E17D7FA7FC2}"/>
                  </a:ext>
                </a:extLst>
              </p:cNvPr>
              <p:cNvSpPr/>
              <p:nvPr/>
            </p:nvSpPr>
            <p:spPr>
              <a:xfrm>
                <a:off x="8748794" y="3870253"/>
                <a:ext cx="257752" cy="6436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4DCCD34A-EFC1-E101-0280-13A86C963530}"/>
                  </a:ext>
                </a:extLst>
              </p:cNvPr>
              <p:cNvSpPr/>
              <p:nvPr/>
            </p:nvSpPr>
            <p:spPr>
              <a:xfrm>
                <a:off x="8691967" y="3983994"/>
                <a:ext cx="257752" cy="90959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C20A7A05-8A7B-C733-B7BC-745B47184D18}"/>
                  </a:ext>
                </a:extLst>
              </p:cNvPr>
              <p:cNvSpPr/>
              <p:nvPr/>
            </p:nvSpPr>
            <p:spPr>
              <a:xfrm>
                <a:off x="8724993" y="4628465"/>
                <a:ext cx="1860341" cy="30774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2" name="矩形 31">
                <a:extLst>
                  <a:ext uri="{FF2B5EF4-FFF2-40B4-BE49-F238E27FC236}">
                    <a16:creationId xmlns:a16="http://schemas.microsoft.com/office/drawing/2014/main" id="{BEE4A723-F4BD-66EF-728A-94E95D221E47}"/>
                  </a:ext>
                </a:extLst>
              </p:cNvPr>
              <p:cNvSpPr/>
              <p:nvPr/>
            </p:nvSpPr>
            <p:spPr>
              <a:xfrm>
                <a:off x="10186027" y="4204003"/>
                <a:ext cx="257752" cy="6436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7569B28A-D077-1CD0-E017-E788D0EFB1E1}"/>
                  </a:ext>
                </a:extLst>
              </p:cNvPr>
              <p:cNvSpPr/>
              <p:nvPr/>
            </p:nvSpPr>
            <p:spPr>
              <a:xfrm flipH="1">
                <a:off x="10265242" y="4115423"/>
                <a:ext cx="87621" cy="6436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grpSp>
        <p:sp>
          <p:nvSpPr>
            <p:cNvPr id="24" name="文字方塊 23">
              <a:extLst>
                <a:ext uri="{FF2B5EF4-FFF2-40B4-BE49-F238E27FC236}">
                  <a16:creationId xmlns:a16="http://schemas.microsoft.com/office/drawing/2014/main" id="{6227DBE5-27B1-FF6B-EF96-B03B8CDB2FE6}"/>
                </a:ext>
              </a:extLst>
            </p:cNvPr>
            <p:cNvSpPr txBox="1"/>
            <p:nvPr/>
          </p:nvSpPr>
          <p:spPr>
            <a:xfrm>
              <a:off x="7946071" y="4822060"/>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B8679F09-1519-3F7A-A097-B2A743A250C4}"/>
                </a:ext>
              </a:extLst>
            </p:cNvPr>
            <p:cNvSpPr txBox="1"/>
            <p:nvPr/>
          </p:nvSpPr>
          <p:spPr>
            <a:xfrm>
              <a:off x="8016403" y="3852532"/>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FA23E69F-626F-C403-2D5F-14FC65C81D05}"/>
                </a:ext>
              </a:extLst>
            </p:cNvPr>
            <p:cNvSpPr txBox="1"/>
            <p:nvPr/>
          </p:nvSpPr>
          <p:spPr>
            <a:xfrm>
              <a:off x="7980534" y="4319176"/>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1A42A1DD-4A0F-850C-D3BD-44B41891B905}"/>
                </a:ext>
              </a:extLst>
            </p:cNvPr>
            <p:cNvSpPr txBox="1"/>
            <p:nvPr/>
          </p:nvSpPr>
          <p:spPr>
            <a:xfrm>
              <a:off x="6108085" y="3875659"/>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49063F58-8B13-399F-1B6C-CC9DA8D11883}"/>
                </a:ext>
              </a:extLst>
            </p:cNvPr>
            <p:cNvSpPr txBox="1"/>
            <p:nvPr/>
          </p:nvSpPr>
          <p:spPr>
            <a:xfrm>
              <a:off x="9309953" y="3948379"/>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20x20x4096c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01725B32-5244-A730-CAFB-18C286800ED9}"/>
                </a:ext>
              </a:extLst>
            </p:cNvPr>
            <p:cNvSpPr txBox="1"/>
            <p:nvPr/>
          </p:nvSpPr>
          <p:spPr>
            <a:xfrm>
              <a:off x="10279967" y="3960254"/>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D1FEA45F-7EE5-51C4-AF6E-B9B1BAD71CE9}"/>
                </a:ext>
              </a:extLst>
            </p:cNvPr>
            <p:cNvSpPr txBox="1"/>
            <p:nvPr/>
          </p:nvSpPr>
          <p:spPr>
            <a:xfrm>
              <a:off x="7547122" y="3678985"/>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3841BF54-FC83-7201-29A9-E7F02FC047A0}"/>
                </a:ext>
              </a:extLst>
            </p:cNvPr>
            <p:cNvSpPr txBox="1"/>
            <p:nvPr/>
          </p:nvSpPr>
          <p:spPr>
            <a:xfrm>
              <a:off x="7563085" y="4163823"/>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A33B48B-8A42-A6A8-B40A-ABE43D886040}"/>
                </a:ext>
              </a:extLst>
            </p:cNvPr>
            <p:cNvSpPr txBox="1"/>
            <p:nvPr/>
          </p:nvSpPr>
          <p:spPr>
            <a:xfrm>
              <a:off x="7563085" y="4669915"/>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grpSp>
      <p:sp>
        <p:nvSpPr>
          <p:cNvPr id="8" name="文字方塊 7">
            <a:extLst>
              <a:ext uri="{FF2B5EF4-FFF2-40B4-BE49-F238E27FC236}">
                <a16:creationId xmlns:a16="http://schemas.microsoft.com/office/drawing/2014/main" id="{604629AA-4AAC-2D93-5F63-5C1DDCD47229}"/>
              </a:ext>
            </a:extLst>
          </p:cNvPr>
          <p:cNvSpPr txBox="1"/>
          <p:nvPr/>
        </p:nvSpPr>
        <p:spPr>
          <a:xfrm>
            <a:off x="4103155" y="4755774"/>
            <a:ext cx="109442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Reduce para.</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643BE42C-AC6A-3CB7-F054-92A027A15A24}"/>
              </a:ext>
            </a:extLst>
          </p:cNvPr>
          <p:cNvSpPr txBox="1"/>
          <p:nvPr/>
        </p:nvSpPr>
        <p:spPr>
          <a:xfrm>
            <a:off x="5713509" y="4820769"/>
            <a:ext cx="182821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Exp: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5x5 = 3x3 </a:t>
            </a: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sym typeface="Wingdings" panose="05000000000000000000" pitchFamily="2" charset="2"/>
              </a:rPr>
              <a:t> 3x3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sym typeface="Wingdings" panose="05000000000000000000" pitchFamily="2" charset="2"/>
              </a:rPr>
              <a:t>7x7 = 3x3  3x3  3x3</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16" name="圖片 15">
            <a:extLst>
              <a:ext uri="{FF2B5EF4-FFF2-40B4-BE49-F238E27FC236}">
                <a16:creationId xmlns:a16="http://schemas.microsoft.com/office/drawing/2014/main" id="{E55D3B8C-F923-7092-AFDD-68BBD7E086B3}"/>
              </a:ext>
            </a:extLst>
          </p:cNvPr>
          <p:cNvPicPr>
            <a:picLocks noChangeAspect="1"/>
          </p:cNvPicPr>
          <p:nvPr/>
        </p:nvPicPr>
        <p:blipFill>
          <a:blip r:embed="rId5"/>
          <a:stretch>
            <a:fillRect/>
          </a:stretch>
        </p:blipFill>
        <p:spPr>
          <a:xfrm>
            <a:off x="5530321" y="632195"/>
            <a:ext cx="3612435" cy="3808237"/>
          </a:xfrm>
          <a:prstGeom prst="rect">
            <a:avLst/>
          </a:prstGeom>
        </p:spPr>
      </p:pic>
      <p:sp>
        <p:nvSpPr>
          <p:cNvPr id="23" name="文字方塊 22">
            <a:extLst>
              <a:ext uri="{FF2B5EF4-FFF2-40B4-BE49-F238E27FC236}">
                <a16:creationId xmlns:a16="http://schemas.microsoft.com/office/drawing/2014/main" id="{62A5532F-396A-92AC-24BF-11D976B263EE}"/>
              </a:ext>
            </a:extLst>
          </p:cNvPr>
          <p:cNvSpPr txBox="1"/>
          <p:nvPr/>
        </p:nvSpPr>
        <p:spPr>
          <a:xfrm>
            <a:off x="5110578" y="1271922"/>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312326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57"/>
            <a:ext cx="9144000" cy="535258"/>
          </a:xfrm>
        </p:spPr>
        <p:txBody>
          <a:bodyPr>
            <a:normAutofit/>
          </a:bodyPr>
          <a:lstStyle/>
          <a:p>
            <a:r>
              <a:rPr lang="en-US" sz="2400" dirty="0"/>
              <a:t>1.2.1-4 Related Works: ASPP at DeepLabv3[23] (2/6)</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6A3B6-53DB-4A00-858D-4465EDEA8EB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Content Placeholder 4"/>
          <p:cNvPicPr>
            <a:picLocks noGrp="1" noChangeAspect="1"/>
          </p:cNvPicPr>
          <p:nvPr>
            <p:ph idx="1"/>
          </p:nvPr>
        </p:nvPicPr>
        <p:blipFill>
          <a:blip r:embed="rId2"/>
          <a:stretch>
            <a:fillRect/>
          </a:stretch>
        </p:blipFill>
        <p:spPr>
          <a:xfrm>
            <a:off x="0" y="669073"/>
            <a:ext cx="8899525" cy="2418686"/>
          </a:xfrm>
          <a:prstGeom prst="rect">
            <a:avLst/>
          </a:prstGeom>
        </p:spPr>
      </p:pic>
      <p:sp>
        <p:nvSpPr>
          <p:cNvPr id="6" name="TextBox 5"/>
          <p:cNvSpPr txBox="1"/>
          <p:nvPr/>
        </p:nvSpPr>
        <p:spPr>
          <a:xfrm>
            <a:off x="94569" y="3253685"/>
            <a:ext cx="8988048" cy="3600986"/>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Image pyramid</a:t>
            </a:r>
            <a:r>
              <a:rPr kumimoji="0" lang="en-US" sz="1400" b="0" i="0" u="none" strike="noStrike" kern="1200" cap="none" spc="0" normalizeH="0" baseline="0" noProof="0" dirty="0">
                <a:ln>
                  <a:noFill/>
                </a:ln>
                <a:solidFill>
                  <a:prstClr val="black"/>
                </a:solidFill>
                <a:effectLst/>
                <a:uLnTx/>
                <a:uFillTx/>
                <a:latin typeface="Calibri"/>
                <a:ea typeface="+mn-ea"/>
                <a:cs typeface="+mn-cs"/>
              </a:rPr>
              <a:t>: is applied to multi-scale inputs. Feature responses from the small scale inputs encode the long-range context, while the large scale inputs preserve the small object details.  [55, 12, 11] directly resize the input for several scales and fuse the features from all the scales. The main drawback of this type of models is that it does not scale well for larger/deeper DCNNs (e.g., networks like [32, 91, 86]) due to limited GPU memory and thus it is usually applied during the inference stage [16]. </a:t>
            </a:r>
          </a:p>
          <a:p>
            <a:pPr marL="231775" marR="0" lvl="0" indent="-231775"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2) Encoder-Decoder</a:t>
            </a:r>
            <a:r>
              <a:rPr kumimoji="0" lang="en-US" sz="1400" b="0" i="0" u="none" strike="noStrike" kern="1200" cap="none" spc="0" normalizeH="0" baseline="0" noProof="0" dirty="0">
                <a:ln>
                  <a:noFill/>
                </a:ln>
                <a:solidFill>
                  <a:prstClr val="black"/>
                </a:solidFill>
                <a:effectLst/>
                <a:uLnTx/>
                <a:uFillTx/>
                <a:latin typeface="Calibri"/>
                <a:ea typeface="+mn-ea"/>
                <a:cs typeface="+mn-cs"/>
              </a:rPr>
              <a:t>: This model consists of two parts: (a) the encoder where the spatial dimension of feature maps is gradually reduced and thus longer range information is more easily captured in the deeper encoder output, and (b) the decoder where object details and spatial dimension are gradually recovered.</a:t>
            </a:r>
          </a:p>
          <a:p>
            <a:pPr marL="231775" marR="0" lvl="0" indent="-231775"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3) Deeper with Atrous Convolution</a:t>
            </a:r>
            <a:r>
              <a:rPr kumimoji="0" lang="en-US" sz="1400" b="0" i="0" u="none" strike="noStrike" kern="1200" cap="none" spc="0" normalizeH="0" baseline="0" noProof="0" dirty="0">
                <a:ln>
                  <a:noFill/>
                </a:ln>
                <a:solidFill>
                  <a:prstClr val="black"/>
                </a:solidFill>
                <a:effectLst/>
                <a:uLnTx/>
                <a:uFillTx/>
                <a:latin typeface="Calibri"/>
                <a:ea typeface="+mn-ea"/>
                <a:cs typeface="+mn-cs"/>
              </a:rPr>
              <a:t>: This model contains extra modules laid out in cascade to encode long-range context. One effective method is to incorporate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DenseCRF</a:t>
            </a:r>
            <a:r>
              <a:rPr kumimoji="0" lang="en-US" sz="1400" b="0" i="0" u="none" strike="noStrike" kern="1200" cap="none" spc="0" normalizeH="0" baseline="0" noProof="0" dirty="0">
                <a:ln>
                  <a:noFill/>
                </a:ln>
                <a:solidFill>
                  <a:prstClr val="black"/>
                </a:solidFill>
                <a:effectLst/>
                <a:uLnTx/>
                <a:uFillTx/>
                <a:latin typeface="Calibri"/>
                <a:ea typeface="+mn-ea"/>
                <a:cs typeface="+mn-cs"/>
              </a:rPr>
              <a:t> [45] (with efficient high-dimensional filtering algorithms [2]) to DCNNs [10, 11]</a:t>
            </a:r>
          </a:p>
          <a:p>
            <a:pPr marL="170180" marR="0" lvl="0" indent="-17018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4) Spatial Pyramid Pooling: </a:t>
            </a:r>
            <a:r>
              <a:rPr kumimoji="0" lang="en-US" sz="1400" b="0" i="0" u="none" strike="noStrike" kern="1200" cap="none" spc="0" normalizeH="0" baseline="0" noProof="0" dirty="0">
                <a:ln>
                  <a:noFill/>
                </a:ln>
                <a:solidFill>
                  <a:prstClr val="black"/>
                </a:solidFill>
                <a:effectLst/>
                <a:uLnTx/>
                <a:uFillTx/>
                <a:latin typeface="Calibri"/>
                <a:ea typeface="+mn-ea"/>
                <a:cs typeface="+mn-cs"/>
              </a:rPr>
              <a:t>This model employs spatial pyramid pooling [28, 49] to capture context at several ranges. The image-level features are exploited in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ParseNet</a:t>
            </a:r>
            <a:r>
              <a:rPr kumimoji="0" lang="en-US" sz="1400" b="0" i="0" u="none" strike="noStrike" kern="1200" cap="none" spc="0" normalizeH="0" baseline="0" noProof="0" dirty="0">
                <a:ln>
                  <a:noFill/>
                </a:ln>
                <a:solidFill>
                  <a:prstClr val="black"/>
                </a:solidFill>
                <a:effectLst/>
                <a:uLnTx/>
                <a:uFillTx/>
                <a:latin typeface="Calibri"/>
                <a:ea typeface="+mn-ea"/>
                <a:cs typeface="+mn-cs"/>
              </a:rPr>
              <a:t> [58] for </a:t>
            </a:r>
            <a:r>
              <a:rPr kumimoji="0" lang="fr-FR" sz="1400" b="0" i="0" u="none" strike="noStrike" kern="1200" cap="none" spc="0" normalizeH="0" baseline="0" noProof="0" dirty="0">
                <a:ln>
                  <a:noFill/>
                </a:ln>
                <a:solidFill>
                  <a:prstClr val="black"/>
                </a:solidFill>
                <a:effectLst/>
                <a:uLnTx/>
                <a:uFillTx/>
                <a:latin typeface="Calibri"/>
                <a:ea typeface="+mn-ea"/>
                <a:cs typeface="+mn-cs"/>
              </a:rPr>
              <a:t>global </a:t>
            </a:r>
            <a:r>
              <a:rPr kumimoji="0" lang="fr-FR" sz="1400" b="0" i="0" u="none" strike="noStrike" kern="1200" cap="none" spc="0" normalizeH="0" baseline="0" noProof="0" dirty="0" err="1">
                <a:ln>
                  <a:noFill/>
                </a:ln>
                <a:solidFill>
                  <a:prstClr val="black"/>
                </a:solidFill>
                <a:effectLst/>
                <a:uLnTx/>
                <a:uFillTx/>
                <a:latin typeface="Calibri"/>
                <a:ea typeface="+mn-ea"/>
                <a:cs typeface="+mn-cs"/>
              </a:rPr>
              <a:t>context</a:t>
            </a:r>
            <a:r>
              <a:rPr kumimoji="0" lang="fr-FR" sz="1400" b="0" i="0" u="none" strike="noStrike" kern="1200" cap="none" spc="0" normalizeH="0" baseline="0" noProof="0" dirty="0">
                <a:ln>
                  <a:noFill/>
                </a:ln>
                <a:solidFill>
                  <a:prstClr val="black"/>
                </a:solidFill>
                <a:effectLst/>
                <a:uLnTx/>
                <a:uFillTx/>
                <a:latin typeface="Calibri"/>
                <a:ea typeface="+mn-ea"/>
                <a:cs typeface="+mn-cs"/>
              </a:rPr>
              <a:t> information. DeepLabv2 [11] proposes </a:t>
            </a:r>
            <a:r>
              <a:rPr kumimoji="0" lang="fr-FR" sz="1400" b="0" i="0" u="none" strike="noStrike" kern="1200" cap="none" spc="0" normalizeH="0" baseline="0" noProof="0" dirty="0" err="1">
                <a:ln>
                  <a:noFill/>
                </a:ln>
                <a:solidFill>
                  <a:prstClr val="black"/>
                </a:solidFill>
                <a:effectLst/>
                <a:uLnTx/>
                <a:uFillTx/>
                <a:latin typeface="Calibri"/>
                <a:ea typeface="+mn-ea"/>
                <a:cs typeface="+mn-cs"/>
              </a:rPr>
              <a:t>atrous</a:t>
            </a:r>
            <a:r>
              <a:rPr kumimoji="0" lang="fr-FR"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0" i="0" u="none" strike="noStrike" kern="1200" cap="none" spc="0" normalizeH="0" baseline="0" noProof="0" dirty="0">
                <a:ln>
                  <a:noFill/>
                </a:ln>
                <a:solidFill>
                  <a:prstClr val="black"/>
                </a:solidFill>
                <a:effectLst/>
                <a:uLnTx/>
                <a:uFillTx/>
                <a:latin typeface="Calibri"/>
                <a:ea typeface="+mn-ea"/>
                <a:cs typeface="+mn-cs"/>
              </a:rPr>
              <a:t>spatial pyramid pooling (ASPP), where parallel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atrous</a:t>
            </a:r>
            <a:r>
              <a:rPr kumimoji="0" lang="en-US" sz="1400" b="0" i="0" u="none" strike="noStrike" kern="1200" cap="none" spc="0" normalizeH="0" baseline="0" noProof="0" dirty="0">
                <a:ln>
                  <a:noFill/>
                </a:ln>
                <a:solidFill>
                  <a:prstClr val="black"/>
                </a:solidFill>
                <a:effectLst/>
                <a:uLnTx/>
                <a:uFillTx/>
                <a:latin typeface="Calibri"/>
                <a:ea typeface="+mn-ea"/>
                <a:cs typeface="+mn-cs"/>
              </a:rPr>
              <a:t> convolution layers with different rates capture multi-scale information. Recently, Pyramid Scene Parsing Net (PSP) [95] performs spatial pooling at several grid scales and demonstrates outstanding performance on several semantic segmentation benchmarks.</a:t>
            </a:r>
          </a:p>
        </p:txBody>
      </p:sp>
      <p:sp>
        <p:nvSpPr>
          <p:cNvPr id="3" name="文字方塊 2"/>
          <p:cNvSpPr txBox="1"/>
          <p:nvPr/>
        </p:nvSpPr>
        <p:spPr>
          <a:xfrm>
            <a:off x="2813000" y="2429093"/>
            <a:ext cx="9283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RetinaNet</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文字方塊 6"/>
          <p:cNvSpPr txBox="1"/>
          <p:nvPr/>
        </p:nvSpPr>
        <p:spPr>
          <a:xfrm>
            <a:off x="4588593" y="335834"/>
            <a:ext cx="22336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00"/>
                </a:solidFill>
                <a:effectLst/>
                <a:uLnTx/>
                <a:uFillTx/>
                <a:latin typeface="Calibri"/>
                <a:ea typeface="+mn-ea"/>
                <a:cs typeface="+mn-cs"/>
              </a:rPr>
              <a:t>trous</a:t>
            </a:r>
            <a:r>
              <a:rPr kumimoji="0" lang="en-US" sz="1800" b="0" i="0" u="none" strike="noStrike" kern="1200" cap="none" spc="0" normalizeH="0" baseline="0" noProof="0" dirty="0">
                <a:ln>
                  <a:noFill/>
                </a:ln>
                <a:solidFill>
                  <a:srgbClr val="FF0000"/>
                </a:solidFill>
                <a:effectLst/>
                <a:uLnTx/>
                <a:uFillTx/>
                <a:latin typeface="Calibri"/>
                <a:ea typeface="+mn-ea"/>
                <a:cs typeface="+mn-cs"/>
              </a:rPr>
              <a:t> means holes</a:t>
            </a:r>
          </a:p>
        </p:txBody>
      </p:sp>
      <p:sp>
        <p:nvSpPr>
          <p:cNvPr id="9" name="文本框 8"/>
          <p:cNvSpPr txBox="1"/>
          <p:nvPr/>
        </p:nvSpPr>
        <p:spPr>
          <a:xfrm>
            <a:off x="1800225" y="669290"/>
            <a:ext cx="1533525" cy="245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Encoder: ResNet</a:t>
            </a:r>
          </a:p>
        </p:txBody>
      </p:sp>
      <p:sp>
        <p:nvSpPr>
          <p:cNvPr id="10" name="文本框 9"/>
          <p:cNvSpPr txBox="1"/>
          <p:nvPr/>
        </p:nvSpPr>
        <p:spPr>
          <a:xfrm>
            <a:off x="3007360" y="592455"/>
            <a:ext cx="158115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Decoder: FPN, semantic /Geometic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A128A4E-9767-0A3F-6BDF-59D7543BEC78}"/>
              </a:ext>
            </a:extLst>
          </p:cNvPr>
          <p:cNvSpPr>
            <a:spLocks noGrp="1"/>
          </p:cNvSpPr>
          <p:nvPr>
            <p:ph type="sldNum" sz="quarter" idx="12"/>
          </p:nvPr>
        </p:nvSpPr>
        <p:spPr/>
        <p:txBody>
          <a:bodyPr/>
          <a:lstStyle/>
          <a:p>
            <a:fld id="{234B36A1-F704-41D0-BB5A-162B2F270628}" type="slidenum">
              <a:rPr lang="zh-TW" altLang="en-US" smtClean="0"/>
              <a:t>5</a:t>
            </a:fld>
            <a:endParaRPr lang="zh-TW" altLang="en-US"/>
          </a:p>
        </p:txBody>
      </p:sp>
      <p:sp>
        <p:nvSpPr>
          <p:cNvPr id="6" name="文字方塊 5">
            <a:extLst>
              <a:ext uri="{FF2B5EF4-FFF2-40B4-BE49-F238E27FC236}">
                <a16:creationId xmlns:a16="http://schemas.microsoft.com/office/drawing/2014/main" id="{90BA78DC-11C8-110B-4D2C-180197B663F2}"/>
              </a:ext>
            </a:extLst>
          </p:cNvPr>
          <p:cNvSpPr txBox="1"/>
          <p:nvPr/>
        </p:nvSpPr>
        <p:spPr>
          <a:xfrm>
            <a:off x="8653112" y="46166"/>
            <a:ext cx="415498" cy="369332"/>
          </a:xfrm>
          <a:prstGeom prst="rect">
            <a:avLst/>
          </a:prstGeom>
          <a:noFill/>
        </p:spPr>
        <p:txBody>
          <a:bodyPr wrap="none" rtlCol="0">
            <a:spAutoFit/>
          </a:bodyPr>
          <a:lstStyle/>
          <a:p>
            <a:r>
              <a:rPr lang="zh-TW" altLang="en-US" dirty="0"/>
              <a:t>胡</a:t>
            </a:r>
          </a:p>
        </p:txBody>
      </p:sp>
      <p:sp>
        <p:nvSpPr>
          <p:cNvPr id="7" name="文字方塊 6">
            <a:extLst>
              <a:ext uri="{FF2B5EF4-FFF2-40B4-BE49-F238E27FC236}">
                <a16:creationId xmlns:a16="http://schemas.microsoft.com/office/drawing/2014/main" id="{310259F1-6EE9-0756-3D04-C650361DB0A3}"/>
              </a:ext>
            </a:extLst>
          </p:cNvPr>
          <p:cNvSpPr txBox="1"/>
          <p:nvPr/>
        </p:nvSpPr>
        <p:spPr>
          <a:xfrm>
            <a:off x="508461" y="623843"/>
            <a:ext cx="8635540" cy="2031325"/>
          </a:xfrm>
          <a:prstGeom prst="rect">
            <a:avLst/>
          </a:prstGeom>
          <a:noFill/>
        </p:spPr>
        <p:txBody>
          <a:bodyPr wrap="square" rtlCol="0">
            <a:spAutoFit/>
          </a:bodyPr>
          <a:lstStyle/>
          <a:p>
            <a:pPr marL="76200" indent="-342900">
              <a:buSzPct val="90000"/>
              <a:buAutoNum type="arabicPeriod" startAt="2"/>
            </a:pPr>
            <a:r>
              <a:rPr lang="en-US" altLang="zh-TW" b="1" dirty="0">
                <a:solidFill>
                  <a:srgbClr val="0070C0"/>
                </a:solidFill>
                <a:latin typeface="Times New Roman" panose="02020603050405020304" pitchFamily="18" charset="0"/>
                <a:cs typeface="Times New Roman" panose="02020603050405020304" pitchFamily="18" charset="0"/>
              </a:rPr>
              <a:t>Objective: </a:t>
            </a:r>
            <a:endParaRPr lang="en-US" altLang="zh-TW" dirty="0"/>
          </a:p>
          <a:p>
            <a:pPr marL="541338" lvl="2" indent="-274638">
              <a:buSzPct val="90000"/>
              <a:buFont typeface="+mj-lt"/>
              <a:buAutoNum type="arabicParenR"/>
            </a:pPr>
            <a:r>
              <a:rPr lang="en-US" altLang="zh-TW" dirty="0"/>
              <a:t>Propose the </a:t>
            </a:r>
            <a:r>
              <a:rPr lang="en-US" altLang="zh-TW" dirty="0">
                <a:solidFill>
                  <a:srgbClr val="FF0000"/>
                </a:solidFill>
              </a:rPr>
              <a:t>Transformer</a:t>
            </a:r>
            <a:r>
              <a:rPr lang="en-US" altLang="zh-TW" dirty="0"/>
              <a:t>, a model architecture </a:t>
            </a:r>
            <a:r>
              <a:rPr lang="en-US" altLang="zh-TW" dirty="0">
                <a:solidFill>
                  <a:srgbClr val="00B0F0"/>
                </a:solidFill>
              </a:rPr>
              <a:t>eschewing recurrence </a:t>
            </a:r>
            <a:r>
              <a:rPr lang="en-US" altLang="zh-TW" dirty="0"/>
              <a:t>and instead </a:t>
            </a:r>
            <a:r>
              <a:rPr lang="en-US" altLang="zh-TW" dirty="0">
                <a:solidFill>
                  <a:srgbClr val="00B0F0"/>
                </a:solidFill>
              </a:rPr>
              <a:t>relying entirely on an attention mechanism to draw global dependencies between input and output</a:t>
            </a:r>
            <a:r>
              <a:rPr lang="en-US" altLang="zh-TW" dirty="0"/>
              <a:t>. </a:t>
            </a:r>
          </a:p>
          <a:p>
            <a:pPr marL="541338" lvl="2" indent="-274638">
              <a:buSzPct val="90000"/>
              <a:buFont typeface="+mj-lt"/>
              <a:buAutoNum type="arabicParenR"/>
            </a:pPr>
            <a:r>
              <a:rPr lang="en-US" altLang="zh-TW" dirty="0"/>
              <a:t>The Transformer allows for </a:t>
            </a:r>
            <a:r>
              <a:rPr lang="en-US" altLang="zh-TW" dirty="0">
                <a:solidFill>
                  <a:srgbClr val="00B0F0"/>
                </a:solidFill>
              </a:rPr>
              <a:t>significantly more parallelization </a:t>
            </a:r>
            <a:r>
              <a:rPr lang="en-US" altLang="zh-TW" dirty="0"/>
              <a:t>and can reach a new state-of-the-art translation quality after being trained for as little as twelve hours on eight P100 GPUs.</a:t>
            </a:r>
          </a:p>
        </p:txBody>
      </p:sp>
      <p:sp>
        <p:nvSpPr>
          <p:cNvPr id="8" name="矩形 7">
            <a:extLst>
              <a:ext uri="{FF2B5EF4-FFF2-40B4-BE49-F238E27FC236}">
                <a16:creationId xmlns:a16="http://schemas.microsoft.com/office/drawing/2014/main" id="{FA77D6FA-0C48-7222-F8CF-823E7DDC0156}"/>
              </a:ext>
            </a:extLst>
          </p:cNvPr>
          <p:cNvSpPr/>
          <p:nvPr/>
        </p:nvSpPr>
        <p:spPr>
          <a:xfrm>
            <a:off x="0" y="0"/>
            <a:ext cx="6538200" cy="461665"/>
          </a:xfrm>
          <a:prstGeom prst="rect">
            <a:avLst/>
          </a:prstGeom>
        </p:spPr>
        <p:txBody>
          <a:bodyPr wrap="none">
            <a:spAutoFit/>
          </a:bodyPr>
          <a:lstStyle/>
          <a:p>
            <a:r>
              <a:rPr lang="en-US" altLang="zh-TW" sz="2400" b="1" dirty="0">
                <a:latin typeface="Times New Roman" panose="02020603050405020304" pitchFamily="18" charset="0"/>
                <a:cs typeface="Times New Roman" panose="02020603050405020304" pitchFamily="18" charset="0"/>
              </a:rPr>
              <a:t>1.1 Introduction: Motivation and Objective (2/3)</a:t>
            </a:r>
            <a:endParaRPr lang="en-US" altLang="zh-TW"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2524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1.2.1-4 Related Works: ASPP at DeepLabv3+ (3/6)</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6A3B6-53DB-4A00-858D-4465EDEA8EB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extBox 5"/>
          <p:cNvSpPr txBox="1"/>
          <p:nvPr/>
        </p:nvSpPr>
        <p:spPr>
          <a:xfrm>
            <a:off x="667996" y="5095064"/>
            <a:ext cx="772913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Depthwise separable convolution: </a:t>
            </a:r>
            <a:r>
              <a:rPr kumimoji="0" lang="en-US" sz="1400" b="0" i="0" u="none" strike="noStrike" kern="1200" cap="none" spc="0" normalizeH="0" baseline="0" noProof="0" dirty="0">
                <a:ln>
                  <a:noFill/>
                </a:ln>
                <a:solidFill>
                  <a:prstClr val="black"/>
                </a:solidFill>
                <a:effectLst/>
                <a:uLnTx/>
                <a:uFillTx/>
                <a:latin typeface="Calibri"/>
                <a:ea typeface="+mn-ea"/>
                <a:cs typeface="+mn-cs"/>
              </a:rPr>
              <a:t>Depthwise separable convolution is a powerful operation to reduce the computation cost and number of parameters while maintaining similar (or slightly better) performance.</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p>
        </p:txBody>
      </p:sp>
      <p:pic>
        <p:nvPicPr>
          <p:cNvPr id="7" name="Picture 6"/>
          <p:cNvPicPr>
            <a:picLocks noChangeAspect="1"/>
          </p:cNvPicPr>
          <p:nvPr/>
        </p:nvPicPr>
        <p:blipFill>
          <a:blip r:embed="rId2"/>
          <a:stretch>
            <a:fillRect/>
          </a:stretch>
        </p:blipFill>
        <p:spPr>
          <a:xfrm>
            <a:off x="722565" y="734181"/>
            <a:ext cx="7620000" cy="4295775"/>
          </a:xfrm>
          <a:prstGeom prst="rect">
            <a:avLst/>
          </a:prstGeom>
        </p:spPr>
      </p:pic>
      <p:sp>
        <p:nvSpPr>
          <p:cNvPr id="3" name="矩形 2"/>
          <p:cNvSpPr/>
          <p:nvPr/>
        </p:nvSpPr>
        <p:spPr>
          <a:xfrm>
            <a:off x="667996" y="5095064"/>
            <a:ext cx="2613086" cy="291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文字方塊 4"/>
          <p:cNvSpPr txBox="1"/>
          <p:nvPr/>
        </p:nvSpPr>
        <p:spPr>
          <a:xfrm>
            <a:off x="1528877" y="3482036"/>
            <a:ext cx="9290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DeepLabv3</a:t>
            </a:r>
          </a:p>
        </p:txBody>
      </p:sp>
      <p:sp>
        <p:nvSpPr>
          <p:cNvPr id="8" name="文字方塊 7"/>
          <p:cNvSpPr txBox="1"/>
          <p:nvPr/>
        </p:nvSpPr>
        <p:spPr>
          <a:xfrm>
            <a:off x="6640982" y="3482036"/>
            <a:ext cx="10034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DeepLabv3+</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標題 1"/>
          <p:cNvSpPr>
            <a:spLocks noGrp="1"/>
          </p:cNvSpPr>
          <p:nvPr>
            <p:ph type="title"/>
          </p:nvPr>
        </p:nvSpPr>
        <p:spPr>
          <a:xfrm>
            <a:off x="0" y="38957"/>
            <a:ext cx="9144000" cy="457200"/>
          </a:xfrm>
        </p:spPr>
        <p:txBody>
          <a:bodyPr>
            <a:normAutofit fontScale="90000"/>
          </a:bodyPr>
          <a:lstStyle/>
          <a:p>
            <a:r>
              <a:rPr lang="en-US" altLang="zh-TW" sz="2000" b="1" dirty="0">
                <a:latin typeface="Times New Roman" panose="02020603050405020304" pitchFamily="18" charset="0"/>
                <a:cs typeface="Times New Roman" panose="02020603050405020304" pitchFamily="18" charset="0"/>
              </a:rPr>
              <a:t>1.2.1-4 Scene Understanding Model: Network </a:t>
            </a:r>
            <a:r>
              <a:rPr lang="en-US" altLang="zh-TW" sz="2000" b="1" dirty="0" err="1">
                <a:latin typeface="Times New Roman" panose="02020603050405020304" pitchFamily="18" charset="0"/>
                <a:cs typeface="Times New Roman" panose="02020603050405020304" pitchFamily="18" charset="0"/>
              </a:rPr>
              <a:t>Archiecture</a:t>
            </a:r>
            <a:r>
              <a:rPr lang="en-US" altLang="zh-TW" sz="2000" b="1" dirty="0">
                <a:latin typeface="Times New Roman" panose="02020603050405020304" pitchFamily="18" charset="0"/>
                <a:cs typeface="Times New Roman" panose="02020603050405020304" pitchFamily="18" charset="0"/>
              </a:rPr>
              <a:t> – Encoder – </a:t>
            </a:r>
            <a:r>
              <a:rPr lang="en-US" altLang="zh-TW" sz="2000" b="1" dirty="0" err="1">
                <a:latin typeface="Times New Roman" panose="02020603050405020304" pitchFamily="18" charset="0"/>
                <a:cs typeface="Times New Roman" panose="02020603050405020304" pitchFamily="18" charset="0"/>
              </a:rPr>
              <a:t>Atrous</a:t>
            </a:r>
            <a:r>
              <a:rPr lang="en-US" altLang="zh-TW" sz="2000" b="1" dirty="0">
                <a:latin typeface="Times New Roman" panose="02020603050405020304" pitchFamily="18" charset="0"/>
                <a:cs typeface="Times New Roman" panose="02020603050405020304" pitchFamily="18" charset="0"/>
              </a:rPr>
              <a:t> conv. (4/6)</a:t>
            </a:r>
            <a:endParaRPr lang="zh-TW" altLang="en-US" sz="2000" b="1" dirty="0">
              <a:latin typeface="Times New Roman" panose="02020603050405020304" pitchFamily="18" charset="0"/>
              <a:cs typeface="Times New Roman" panose="02020603050405020304" pitchFamily="18" charset="0"/>
            </a:endParaRPr>
          </a:p>
        </p:txBody>
      </p:sp>
      <p:sp>
        <p:nvSpPr>
          <p:cNvPr id="3" name="AutoShape 2" descr="../_images/dilation.gif"/>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 name="Picture 3"/>
          <p:cNvPicPr>
            <a:picLocks noChangeAspect="1"/>
          </p:cNvPicPr>
          <p:nvPr/>
        </p:nvPicPr>
        <p:blipFill>
          <a:blip r:embed="rId3"/>
          <a:stretch>
            <a:fillRect/>
          </a:stretch>
        </p:blipFill>
        <p:spPr>
          <a:xfrm>
            <a:off x="4828811" y="4067692"/>
            <a:ext cx="1741901" cy="168016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834235" y="5805353"/>
                <a:ext cx="3971152" cy="5696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d>
                                    <m:d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e>
                              </m:d>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num>
                            <m:den>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den>
                          </m:f>
                        </m:e>
                      </m:d>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+1=3</m:t>
                      </m:r>
                    </m:oMath>
                  </m:oMathPara>
                </a14:m>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834235" y="5805353"/>
                <a:ext cx="3971152" cy="569643"/>
              </a:xfrm>
              <a:prstGeom prst="rect">
                <a:avLst/>
              </a:prstGeom>
              <a:blipFill rotWithShape="1">
                <a:blip r:embed="rId4"/>
                <a:stretch>
                  <a:fillRect/>
                </a:stretch>
              </a:blipFill>
            </p:spPr>
            <p:txBody>
              <a:bodyPr/>
              <a:lstStyle/>
              <a:p>
                <a:r>
                  <a:rPr lang="en-US">
                    <a:noFill/>
                  </a:rPr>
                  <a:t> </a:t>
                </a:r>
                <a:endParaRPr lang="en-US">
                  <a:noFill/>
                </a:endParaRP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053332" y="4108216"/>
                <a:ext cx="2090668"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=7: input size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kernel size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dilated rate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=0: pad</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 stride</a:t>
                </a:r>
              </a:p>
            </p:txBody>
          </p:sp>
        </mc:Choice>
        <mc:Fallback xmlns="">
          <p:sp>
            <p:nvSpPr>
              <p:cNvPr id="8" name="Rectangle 7"/>
              <p:cNvSpPr>
                <a:spLocks noRot="1" noChangeAspect="1" noMove="1" noResize="1" noEditPoints="1" noAdjustHandles="1" noChangeArrowheads="1" noChangeShapeType="1" noTextEdit="1"/>
              </p:cNvSpPr>
              <p:nvPr/>
            </p:nvSpPr>
            <p:spPr>
              <a:xfrm>
                <a:off x="7053332" y="4108216"/>
                <a:ext cx="2090668" cy="1323439"/>
              </a:xfrm>
              <a:prstGeom prst="rect">
                <a:avLst/>
              </a:prstGeom>
              <a:blipFill rotWithShape="1">
                <a:blip r:embed="rId5"/>
                <a:stretch>
                  <a:fillRect t="-1382" b="-5069"/>
                </a:stretch>
              </a:blipFill>
            </p:spPr>
            <p:txBody>
              <a:bodyPr/>
              <a:lstStyle/>
              <a:p>
                <a:r>
                  <a:rPr lang="en-US">
                    <a:noFill/>
                  </a:rPr>
                  <a:t> </a:t>
                </a:r>
                <a:endParaRPr lang="en-US">
                  <a:noFill/>
                </a:endParaRPr>
              </a:p>
            </p:txBody>
          </p:sp>
        </mc:Fallback>
      </mc:AlternateContent>
      <p:sp>
        <p:nvSpPr>
          <p:cNvPr id="10" name="Rectangle 9"/>
          <p:cNvSpPr/>
          <p:nvPr/>
        </p:nvSpPr>
        <p:spPr>
          <a:xfrm>
            <a:off x="4823720" y="6581003"/>
            <a:ext cx="445922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http://deeplearning.net/software/theano/tutorial/conv_arithmetic.html</a:t>
            </a:r>
          </a:p>
        </p:txBody>
      </p:sp>
      <p:pic>
        <p:nvPicPr>
          <p:cNvPr id="6" name="Picture 5" descr="A map with text&#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59" y="2820832"/>
            <a:ext cx="4405933" cy="3810183"/>
          </a:xfrm>
          <a:prstGeom prst="rect">
            <a:avLst/>
          </a:prstGeom>
        </p:spPr>
      </p:pic>
      <p:sp>
        <p:nvSpPr>
          <p:cNvPr id="12" name="Rectangle 11"/>
          <p:cNvSpPr/>
          <p:nvPr/>
        </p:nvSpPr>
        <p:spPr>
          <a:xfrm>
            <a:off x="0" y="6581002"/>
            <a:ext cx="235915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Figure source: DeeplabV2 [1]</a:t>
            </a:r>
          </a:p>
        </p:txBody>
      </p:sp>
      <p:pic>
        <p:nvPicPr>
          <p:cNvPr id="13" name="Picture 12" descr="A screenshot of a cell phone&#10;&#10;Description automatically generate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625" y="535912"/>
            <a:ext cx="4648377" cy="3045488"/>
          </a:xfrm>
          <a:prstGeom prst="rect">
            <a:avLst/>
          </a:prstGeom>
        </p:spPr>
      </p:pic>
      <p:sp>
        <p:nvSpPr>
          <p:cNvPr id="15" name="Rectangle 14"/>
          <p:cNvSpPr/>
          <p:nvPr/>
        </p:nvSpPr>
        <p:spPr>
          <a:xfrm>
            <a:off x="4419600" y="3567808"/>
            <a:ext cx="220291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Figure source: DeeplabV3 [2]</a:t>
            </a:r>
          </a:p>
        </p:txBody>
      </p:sp>
      <p:sp>
        <p:nvSpPr>
          <p:cNvPr id="14" name="Rectangle 13"/>
          <p:cNvSpPr/>
          <p:nvPr/>
        </p:nvSpPr>
        <p:spPr>
          <a:xfrm>
            <a:off x="84559" y="514461"/>
            <a:ext cx="4405933" cy="230832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Standard conv</a:t>
            </a: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 large no. of papramers for big kernels</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stride &gt; 1: reduce resolution, loss of info.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Pooling</a:t>
            </a: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reduce resolution, loss of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 Not good for semantic segmentation</a:t>
            </a:r>
            <a:endPar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Atrous conv</a:t>
            </a: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Preserve resolution</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Large, but sparse conv. kernel</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Increase receptive field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標題 1"/>
          <p:cNvSpPr>
            <a:spLocks noGrp="1"/>
          </p:cNvSpPr>
          <p:nvPr>
            <p:ph type="title"/>
          </p:nvPr>
        </p:nvSpPr>
        <p:spPr>
          <a:xfrm>
            <a:off x="0" y="38957"/>
            <a:ext cx="7886700" cy="457200"/>
          </a:xfrm>
        </p:spPr>
        <p:txBody>
          <a:bodyPr>
            <a:normAutofit/>
          </a:bodyPr>
          <a:lstStyle/>
          <a:p>
            <a:r>
              <a:rPr lang="en-US" altLang="zh-TW" sz="2000" b="1" dirty="0">
                <a:latin typeface="Times New Roman" panose="02020603050405020304" pitchFamily="18" charset="0"/>
                <a:cs typeface="Times New Roman" panose="02020603050405020304" pitchFamily="18" charset="0"/>
              </a:rPr>
              <a:t>1.2.1-4 Scene Understanding Model: Network </a:t>
            </a:r>
            <a:r>
              <a:rPr lang="en-US" altLang="zh-TW" sz="2000" b="1" dirty="0" err="1">
                <a:latin typeface="Times New Roman" panose="02020603050405020304" pitchFamily="18" charset="0"/>
                <a:cs typeface="Times New Roman" panose="02020603050405020304" pitchFamily="18" charset="0"/>
              </a:rPr>
              <a:t>Archiecture</a:t>
            </a:r>
            <a:r>
              <a:rPr lang="en-US" altLang="zh-TW" sz="2000" b="1" dirty="0">
                <a:latin typeface="Times New Roman" panose="02020603050405020304" pitchFamily="18" charset="0"/>
                <a:cs typeface="Times New Roman" panose="02020603050405020304" pitchFamily="18" charset="0"/>
              </a:rPr>
              <a:t> – ASPP (5/6)</a:t>
            </a:r>
            <a:endParaRPr lang="zh-TW" altLang="en-US" sz="2000" b="1" dirty="0">
              <a:latin typeface="Times New Roman" panose="02020603050405020304" pitchFamily="18" charset="0"/>
              <a:cs typeface="Times New Roman" panose="02020603050405020304" pitchFamily="18" charset="0"/>
            </a:endParaRPr>
          </a:p>
        </p:txBody>
      </p:sp>
      <p:sp>
        <p:nvSpPr>
          <p:cNvPr id="24" name="Rectangle 23"/>
          <p:cNvSpPr/>
          <p:nvPr/>
        </p:nvSpPr>
        <p:spPr>
          <a:xfrm>
            <a:off x="509257" y="2732408"/>
            <a:ext cx="1209012" cy="343439"/>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256x128x512</a:t>
            </a:r>
            <a:endParaRPr kumimoji="0" 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5" name="Picture 24" descr="A picture containing screensho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83744" b="25578"/>
          <a:stretch>
            <a:fillRect/>
          </a:stretch>
        </p:blipFill>
        <p:spPr>
          <a:xfrm>
            <a:off x="180870" y="1404037"/>
            <a:ext cx="1326382" cy="1328371"/>
          </a:xfrm>
          <a:prstGeom prst="rect">
            <a:avLst/>
          </a:prstGeom>
        </p:spPr>
      </p:pic>
      <p:sp>
        <p:nvSpPr>
          <p:cNvPr id="12" name="Rectangle: Rounded Corners 11"/>
          <p:cNvSpPr/>
          <p:nvPr/>
        </p:nvSpPr>
        <p:spPr>
          <a:xfrm>
            <a:off x="2301075" y="1011381"/>
            <a:ext cx="1034979" cy="241161"/>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1x1 conv</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Rounded Corners 25"/>
          <p:cNvSpPr/>
          <p:nvPr/>
        </p:nvSpPr>
        <p:spPr>
          <a:xfrm>
            <a:off x="2301072" y="1342974"/>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3x3 conv</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rate 12</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Rounded Corners 26"/>
          <p:cNvSpPr/>
          <p:nvPr/>
        </p:nvSpPr>
        <p:spPr>
          <a:xfrm>
            <a:off x="2301072" y="1890608"/>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3x3 conv</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rate 24</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 name="Rectangle: Rounded Corners 27"/>
          <p:cNvSpPr/>
          <p:nvPr/>
        </p:nvSpPr>
        <p:spPr>
          <a:xfrm>
            <a:off x="2301072" y="2420908"/>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3x3 conv</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rate 36</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Rounded Corners 28"/>
          <p:cNvSpPr/>
          <p:nvPr/>
        </p:nvSpPr>
        <p:spPr>
          <a:xfrm>
            <a:off x="2301072" y="2961410"/>
            <a:ext cx="1034980" cy="457200"/>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Image pooling</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 name="Rectangle: Rounded Corners 29"/>
          <p:cNvSpPr/>
          <p:nvPr/>
        </p:nvSpPr>
        <p:spPr>
          <a:xfrm>
            <a:off x="4842669" y="2961410"/>
            <a:ext cx="1034980" cy="457200"/>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Bilinear upsample</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34" name="Connector: Elbow 33"/>
          <p:cNvCxnSpPr>
            <a:stCxn id="25" idx="3"/>
            <a:endCxn id="51" idx="1"/>
          </p:cNvCxnSpPr>
          <p:nvPr/>
        </p:nvCxnSpPr>
        <p:spPr>
          <a:xfrm flipV="1">
            <a:off x="1507254" y="1912710"/>
            <a:ext cx="600323" cy="15551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25" idx="3"/>
            <a:endCxn id="29" idx="1"/>
          </p:cNvCxnSpPr>
          <p:nvPr/>
        </p:nvCxnSpPr>
        <p:spPr>
          <a:xfrm>
            <a:off x="1507252" y="2068223"/>
            <a:ext cx="793820" cy="1121789"/>
          </a:xfrm>
          <a:prstGeom prst="bentConnector3">
            <a:avLst>
              <a:gd name="adj1" fmla="val 3481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close up of a sig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1082" r="43816"/>
          <a:stretch>
            <a:fillRect/>
          </a:stretch>
        </p:blipFill>
        <p:spPr>
          <a:xfrm>
            <a:off x="6136330" y="713434"/>
            <a:ext cx="1245996" cy="2704430"/>
          </a:xfrm>
          <a:prstGeom prst="rect">
            <a:avLst/>
          </a:prstGeom>
        </p:spPr>
      </p:pic>
      <p:cxnSp>
        <p:nvCxnSpPr>
          <p:cNvPr id="44" name="Straight Arrow Connector 43"/>
          <p:cNvCxnSpPr>
            <a:stCxn id="12" idx="3"/>
          </p:cNvCxnSpPr>
          <p:nvPr/>
        </p:nvCxnSpPr>
        <p:spPr>
          <a:xfrm flipV="1">
            <a:off x="3336052" y="1121912"/>
            <a:ext cx="2800278" cy="1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3"/>
          </p:cNvCxnSpPr>
          <p:nvPr/>
        </p:nvCxnSpPr>
        <p:spPr>
          <a:xfrm>
            <a:off x="3336052" y="1571574"/>
            <a:ext cx="2800278" cy="12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7" idx="3"/>
          </p:cNvCxnSpPr>
          <p:nvPr/>
        </p:nvCxnSpPr>
        <p:spPr>
          <a:xfrm>
            <a:off x="3336052" y="2119208"/>
            <a:ext cx="2800278" cy="9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8" idx="3"/>
          </p:cNvCxnSpPr>
          <p:nvPr/>
        </p:nvCxnSpPr>
        <p:spPr>
          <a:xfrm>
            <a:off x="3336052" y="2649510"/>
            <a:ext cx="2800278" cy="11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3"/>
          </p:cNvCxnSpPr>
          <p:nvPr/>
        </p:nvCxnSpPr>
        <p:spPr>
          <a:xfrm>
            <a:off x="5877651" y="3190010"/>
            <a:ext cx="2888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Double Bracket 50"/>
          <p:cNvSpPr/>
          <p:nvPr/>
        </p:nvSpPr>
        <p:spPr>
          <a:xfrm>
            <a:off x="2107575" y="874211"/>
            <a:ext cx="1399300" cy="2076994"/>
          </a:xfrm>
          <a:prstGeom prst="bracketPair">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52"/>
          <p:cNvSpPr/>
          <p:nvPr/>
        </p:nvSpPr>
        <p:spPr>
          <a:xfrm>
            <a:off x="976058" y="530772"/>
            <a:ext cx="329288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ASPP: </a:t>
            </a:r>
            <a:r>
              <a:rPr kumimoji="0" lang="en-GB"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atrous</a:t>
            </a: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spatial pyramid pooling</a:t>
            </a:r>
          </a:p>
        </p:txBody>
      </p:sp>
      <p:sp>
        <p:nvSpPr>
          <p:cNvPr id="54" name="Rectangle 53"/>
          <p:cNvSpPr/>
          <p:nvPr/>
        </p:nvSpPr>
        <p:spPr>
          <a:xfrm>
            <a:off x="6615695" y="1349518"/>
            <a:ext cx="137249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Concatenation</a:t>
            </a:r>
          </a:p>
        </p:txBody>
      </p:sp>
      <p:sp>
        <p:nvSpPr>
          <p:cNvPr id="59" name="Rectangle: Rounded Corners 58"/>
          <p:cNvSpPr/>
          <p:nvPr/>
        </p:nvSpPr>
        <p:spPr>
          <a:xfrm>
            <a:off x="3576896" y="3021138"/>
            <a:ext cx="994471" cy="338547"/>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1x1 conv</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1" name="Straight Arrow Connector 60"/>
          <p:cNvCxnSpPr>
            <a:stCxn id="29" idx="3"/>
            <a:endCxn id="59" idx="1"/>
          </p:cNvCxnSpPr>
          <p:nvPr/>
        </p:nvCxnSpPr>
        <p:spPr>
          <a:xfrm>
            <a:off x="3336052" y="3190010"/>
            <a:ext cx="240842" cy="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9" idx="3"/>
            <a:endCxn id="30" idx="1"/>
          </p:cNvCxnSpPr>
          <p:nvPr/>
        </p:nvCxnSpPr>
        <p:spPr>
          <a:xfrm flipV="1">
            <a:off x="4571365" y="3190010"/>
            <a:ext cx="271304" cy="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542277" y="2326772"/>
            <a:ext cx="1546648" cy="343439"/>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5x(256x128x256)</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1" name="Rectangle 80"/>
          <p:cNvSpPr/>
          <p:nvPr/>
        </p:nvSpPr>
        <p:spPr>
          <a:xfrm>
            <a:off x="6685397" y="2688137"/>
            <a:ext cx="217239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 shared feature map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for decoder</a:t>
            </a:r>
          </a:p>
        </p:txBody>
      </p:sp>
      <p:sp>
        <p:nvSpPr>
          <p:cNvPr id="82" name="Rectangle 81"/>
          <p:cNvSpPr/>
          <p:nvPr/>
        </p:nvSpPr>
        <p:spPr>
          <a:xfrm>
            <a:off x="5190" y="3794927"/>
            <a:ext cx="8953080"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1x1xCxdepth(256)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at_pool1x1 = slim.conv2d(output_block4, depth, [1, 1], scope="conv_1x1_0",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3x3xCxdepth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at_pool3x3_1 = slim.conv2d(output_block4, depth, [3, 3], scope="conv_3x3_1", rate=12,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3x3xCxdepth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at_pool3x3_2 = slim.conv2d(output_block4, depth, [3, 3], scope="conv_3x3_2", rate=24,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3x3xCxdepth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at_pool3x3_3 = slim.conv2d(output_block4, depth, [3, 3], scope="conv_3x3_3", rate=36,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-&gt; Bx1x1xC: global average pooling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2D050"/>
                </a:solidFill>
                <a:effectLst/>
                <a:uLnTx/>
                <a:uFillTx/>
                <a:latin typeface="Times New Roman" panose="02020603050405020304" pitchFamily="18" charset="0"/>
                <a:ea typeface="+mn-ea"/>
                <a:cs typeface="Times New Roman" panose="02020603050405020304" pitchFamily="18" charset="0"/>
              </a:rPr>
              <a:t>image_level_features = tf.reduce_mean(output_block4, [1, 2], name='image_level_global_pool', keep_dims=True)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Bx1x1xC * 1x1xCxdepth -&gt; Bx1x1xdepth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2D050"/>
                </a:solidFill>
                <a:effectLst/>
                <a:uLnTx/>
                <a:uFillTx/>
                <a:latin typeface="Times New Roman" panose="02020603050405020304" pitchFamily="18" charset="0"/>
                <a:ea typeface="+mn-ea"/>
                <a:cs typeface="Times New Roman" panose="02020603050405020304" pitchFamily="18" charset="0"/>
              </a:rPr>
              <a:t>image_level_features = slim.conv2d(image_level_features, depth, [1, 1], scope="image_level_conv_1x1",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Bx1x1xdepth -&gt; BxWxHxdepth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2D050"/>
                </a:solidFill>
                <a:effectLst/>
                <a:uLnTx/>
                <a:uFillTx/>
                <a:latin typeface="Times New Roman" panose="02020603050405020304" pitchFamily="18" charset="0"/>
                <a:ea typeface="+mn-ea"/>
                <a:cs typeface="Times New Roman" panose="02020603050405020304" pitchFamily="18" charset="0"/>
              </a:rPr>
              <a:t>image_level_features = tf.image.resize_bilinear(image_level_features, (feature_map_size[1], feature_map_size[2]))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concatenate along the depth 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output = tf.concat((at_pool1x1, at_pool3x3_1, at_pool3x3_2, at_pool3x3_3, image_level_features), axis=3, name="concat")</a:t>
            </a:r>
          </a:p>
        </p:txBody>
      </p:sp>
      <p:sp>
        <p:nvSpPr>
          <p:cNvPr id="86" name="Rectangle 85"/>
          <p:cNvSpPr/>
          <p:nvPr/>
        </p:nvSpPr>
        <p:spPr>
          <a:xfrm>
            <a:off x="0" y="3278723"/>
            <a:ext cx="220291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Figure source: DeeplabV3+ [3]</a:t>
            </a:r>
          </a:p>
        </p:txBody>
      </p:sp>
      <p:cxnSp>
        <p:nvCxnSpPr>
          <p:cNvPr id="32" name="Connector: Elbow 33"/>
          <p:cNvCxnSpPr/>
          <p:nvPr/>
        </p:nvCxnSpPr>
        <p:spPr>
          <a:xfrm flipV="1">
            <a:off x="1507254" y="1912710"/>
            <a:ext cx="600323" cy="15551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1"/>
          <p:cNvGrpSpPr/>
          <p:nvPr/>
        </p:nvGrpSpPr>
        <p:grpSpPr>
          <a:xfrm>
            <a:off x="1310914" y="1182453"/>
            <a:ext cx="945337" cy="512601"/>
            <a:chOff x="7718135" y="3884299"/>
            <a:chExt cx="945337" cy="512601"/>
          </a:xfrm>
        </p:grpSpPr>
        <p:sp>
          <p:nvSpPr>
            <p:cNvPr id="35" name="TextBox 32"/>
            <p:cNvSpPr txBox="1"/>
            <p:nvPr/>
          </p:nvSpPr>
          <p:spPr>
            <a:xfrm>
              <a:off x="7745198" y="3884299"/>
              <a:ext cx="68192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Calibri"/>
                  <a:ea typeface="+mn-ea"/>
                  <a:cs typeface="+mn-cs"/>
                </a:rPr>
                <a:t>14x14x512</a:t>
              </a:r>
            </a:p>
          </p:txBody>
        </p:sp>
        <p:sp>
          <p:nvSpPr>
            <p:cNvPr id="37" name="TextBox 34"/>
            <p:cNvSpPr txBox="1"/>
            <p:nvPr/>
          </p:nvSpPr>
          <p:spPr>
            <a:xfrm>
              <a:off x="8324655" y="4041433"/>
              <a:ext cx="33881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a:ea typeface="+mn-ea"/>
                  <a:cs typeface="+mn-cs"/>
                </a:rPr>
                <a:t>x3</a:t>
              </a:r>
            </a:p>
          </p:txBody>
        </p:sp>
        <p:sp>
          <p:nvSpPr>
            <p:cNvPr id="38" name="TextBox 36"/>
            <p:cNvSpPr txBox="1"/>
            <p:nvPr/>
          </p:nvSpPr>
          <p:spPr>
            <a:xfrm>
              <a:off x="7718135" y="4122694"/>
              <a:ext cx="76373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14x14x2048</a:t>
              </a:r>
            </a:p>
          </p:txBody>
        </p:sp>
        <p:sp>
          <p:nvSpPr>
            <p:cNvPr id="39" name="Right Bracket 37"/>
            <p:cNvSpPr/>
            <p:nvPr/>
          </p:nvSpPr>
          <p:spPr>
            <a:xfrm flipH="1">
              <a:off x="7743528" y="3915300"/>
              <a:ext cx="113078" cy="4590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Right Bracket 38"/>
            <p:cNvSpPr/>
            <p:nvPr/>
          </p:nvSpPr>
          <p:spPr>
            <a:xfrm>
              <a:off x="8129233" y="3937640"/>
              <a:ext cx="234707" cy="45926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TextBox 39"/>
            <p:cNvSpPr txBox="1"/>
            <p:nvPr/>
          </p:nvSpPr>
          <p:spPr>
            <a:xfrm>
              <a:off x="7729701" y="3992977"/>
              <a:ext cx="68192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Calibri"/>
                  <a:ea typeface="+mn-ea"/>
                  <a:cs typeface="+mn-cs"/>
                </a:rPr>
                <a:t>14x14x512</a:t>
              </a:r>
            </a:p>
          </p:txBody>
        </p:sp>
      </p:grpSp>
      <p:cxnSp>
        <p:nvCxnSpPr>
          <p:cNvPr id="43" name="Straight Arrow Connector 2"/>
          <p:cNvCxnSpPr/>
          <p:nvPr/>
        </p:nvCxnSpPr>
        <p:spPr>
          <a:xfrm flipH="1">
            <a:off x="1449385" y="1695054"/>
            <a:ext cx="57867" cy="3705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3"/>
          <p:cNvSpPr txBox="1"/>
          <p:nvPr/>
        </p:nvSpPr>
        <p:spPr>
          <a:xfrm>
            <a:off x="1336526" y="968427"/>
            <a:ext cx="783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block 4</a:t>
            </a:r>
          </a:p>
        </p:txBody>
      </p:sp>
      <p:sp>
        <p:nvSpPr>
          <p:cNvPr id="49" name="TextBox 48"/>
          <p:cNvSpPr txBox="1"/>
          <p:nvPr/>
        </p:nvSpPr>
        <p:spPr>
          <a:xfrm>
            <a:off x="1274029" y="1688686"/>
            <a:ext cx="887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o/p maps: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14x14x2048c</a:t>
            </a:r>
          </a:p>
        </p:txBody>
      </p:sp>
      <p:sp>
        <p:nvSpPr>
          <p:cNvPr id="52" name="文字方塊 51"/>
          <p:cNvSpPr txBox="1"/>
          <p:nvPr/>
        </p:nvSpPr>
        <p:spPr>
          <a:xfrm>
            <a:off x="1079997" y="1355563"/>
            <a:ext cx="4882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Calibri"/>
                <a:ea typeface="+mn-ea"/>
                <a:cs typeface="+mn-cs"/>
              </a:rPr>
              <a:t>o/p</a:t>
            </a:r>
          </a:p>
        </p:txBody>
      </p:sp>
      <p:sp>
        <p:nvSpPr>
          <p:cNvPr id="55" name="文字方塊 54"/>
          <p:cNvSpPr txBox="1"/>
          <p:nvPr/>
        </p:nvSpPr>
        <p:spPr>
          <a:xfrm>
            <a:off x="1904162" y="3372084"/>
            <a:ext cx="4882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Calibri"/>
                <a:ea typeface="+mn-ea"/>
                <a:cs typeface="+mn-cs"/>
              </a:rPr>
              <a:t>o/p</a:t>
            </a:r>
          </a:p>
        </p:txBody>
      </p:sp>
      <p:sp>
        <p:nvSpPr>
          <p:cNvPr id="56" name="文字方塊 55"/>
          <p:cNvSpPr txBox="1"/>
          <p:nvPr/>
        </p:nvSpPr>
        <p:spPr>
          <a:xfrm>
            <a:off x="3550006" y="2806588"/>
            <a:ext cx="110175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(1x1x256)x256c </a:t>
            </a:r>
            <a:r>
              <a:rPr kumimoji="0" lang="en-US" sz="1000" b="0" i="0" u="none" strike="noStrike" kern="1200" cap="none" spc="0" normalizeH="0" baseline="0" noProof="0" dirty="0">
                <a:ln>
                  <a:noFill/>
                </a:ln>
                <a:solidFill>
                  <a:srgbClr val="FF0000"/>
                </a:solidFill>
                <a:effectLst/>
                <a:uLnTx/>
                <a:uFillTx/>
                <a:latin typeface="Calibri"/>
                <a:ea typeface="+mn-ea"/>
                <a:cs typeface="+mn-cs"/>
              </a:rPr>
              <a:t>??</a:t>
            </a:r>
          </a:p>
        </p:txBody>
      </p:sp>
      <p:sp>
        <p:nvSpPr>
          <p:cNvPr id="57" name="TextBox 362"/>
          <p:cNvSpPr txBox="1"/>
          <p:nvPr/>
        </p:nvSpPr>
        <p:spPr>
          <a:xfrm>
            <a:off x="2412766" y="3396604"/>
            <a:ext cx="753073"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14x14x256c</a:t>
            </a:r>
          </a:p>
        </p:txBody>
      </p:sp>
      <p:sp>
        <p:nvSpPr>
          <p:cNvPr id="58" name="TextBox 416"/>
          <p:cNvSpPr txBox="1"/>
          <p:nvPr/>
        </p:nvSpPr>
        <p:spPr>
          <a:xfrm>
            <a:off x="5012580" y="3396604"/>
            <a:ext cx="69515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7x7x256c</a:t>
            </a:r>
          </a:p>
        </p:txBody>
      </p:sp>
      <p:sp>
        <p:nvSpPr>
          <p:cNvPr id="60" name="TextBox 417"/>
          <p:cNvSpPr txBox="1"/>
          <p:nvPr/>
        </p:nvSpPr>
        <p:spPr>
          <a:xfrm>
            <a:off x="3701238" y="3367376"/>
            <a:ext cx="64726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7x7x256c</a:t>
            </a:r>
          </a:p>
        </p:txBody>
      </p:sp>
      <p:pic>
        <p:nvPicPr>
          <p:cNvPr id="62" name="圖片 61"/>
          <p:cNvPicPr>
            <a:picLocks noChangeAspect="1"/>
          </p:cNvPicPr>
          <p:nvPr/>
        </p:nvPicPr>
        <p:blipFill>
          <a:blip r:embed="rId4"/>
          <a:stretch>
            <a:fillRect/>
          </a:stretch>
        </p:blipFill>
        <p:spPr>
          <a:xfrm>
            <a:off x="7478752" y="1416544"/>
            <a:ext cx="1287033" cy="1016421"/>
          </a:xfrm>
          <a:prstGeom prst="rect">
            <a:avLst/>
          </a:prstGeom>
        </p:spPr>
      </p:pic>
      <p:sp>
        <p:nvSpPr>
          <p:cNvPr id="64" name="TextBox 197"/>
          <p:cNvSpPr txBox="1"/>
          <p:nvPr/>
        </p:nvSpPr>
        <p:spPr>
          <a:xfrm>
            <a:off x="7995806" y="1849027"/>
            <a:ext cx="7637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o/p maps: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14x14x256c</a:t>
            </a:r>
          </a:p>
        </p:txBody>
      </p:sp>
      <p:sp>
        <p:nvSpPr>
          <p:cNvPr id="65" name="TextBox 78"/>
          <p:cNvSpPr txBox="1"/>
          <p:nvPr/>
        </p:nvSpPr>
        <p:spPr>
          <a:xfrm>
            <a:off x="7197671" y="1198325"/>
            <a:ext cx="1082971"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Concatenate+ (1x1x(5x256))x256c conv </a:t>
            </a:r>
            <a:r>
              <a:rPr kumimoji="0" lang="en-US" sz="900" b="0" i="0" u="none" strike="noStrike" kern="1200" cap="none" spc="0" normalizeH="0" baseline="0" noProof="0" dirty="0">
                <a:ln>
                  <a:noFill/>
                </a:ln>
                <a:solidFill>
                  <a:srgbClr val="FF0000"/>
                </a:solidFill>
                <a:effectLst/>
                <a:uLnTx/>
                <a:uFillTx/>
                <a:latin typeface="Calibri"/>
                <a:ea typeface="+mn-ea"/>
                <a:cs typeface="+mn-cs"/>
              </a:rPr>
              <a:t>??</a:t>
            </a:r>
          </a:p>
        </p:txBody>
      </p:sp>
      <p:cxnSp>
        <p:nvCxnSpPr>
          <p:cNvPr id="66" name="直線接點 65"/>
          <p:cNvCxnSpPr/>
          <p:nvPr/>
        </p:nvCxnSpPr>
        <p:spPr>
          <a:xfrm>
            <a:off x="5190" y="5318421"/>
            <a:ext cx="8301192" cy="45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a:off x="5190" y="6443137"/>
            <a:ext cx="8301192" cy="45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4144226" y="586842"/>
            <a:ext cx="6862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a:ea typeface="+mn-ea"/>
                <a:cs typeface="+mn-cs"/>
              </a:rPr>
              <a:t>+ASPP</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771"/>
            <a:ext cx="9144000" cy="535258"/>
          </a:xfrm>
        </p:spPr>
        <p:txBody>
          <a:bodyPr>
            <a:normAutofit fontScale="90000"/>
          </a:bodyPr>
          <a:lstStyle/>
          <a:p>
            <a:r>
              <a:rPr lang="en-US" sz="2400" dirty="0"/>
              <a:t>1.2.1-4 Atrous Spatial Pyramid Pooling (ASPP) (from DeepLabv3) (6/6)</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6A3B6-53DB-4A00-858D-4465EDEA8EB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p:cNvPicPr>
            <a:picLocks noChangeAspect="1"/>
          </p:cNvPicPr>
          <p:nvPr/>
        </p:nvPicPr>
        <p:blipFill>
          <a:blip r:embed="rId2"/>
          <a:stretch>
            <a:fillRect/>
          </a:stretch>
        </p:blipFill>
        <p:spPr>
          <a:xfrm>
            <a:off x="1660175" y="834810"/>
            <a:ext cx="5120333" cy="2863788"/>
          </a:xfrm>
          <a:prstGeom prst="rect">
            <a:avLst/>
          </a:prstGeom>
        </p:spPr>
      </p:pic>
      <p:pic>
        <p:nvPicPr>
          <p:cNvPr id="8" name="Content Placeholder 4"/>
          <p:cNvPicPr>
            <a:picLocks noGrp="1" noChangeAspect="1"/>
          </p:cNvPicPr>
          <p:nvPr>
            <p:ph idx="1"/>
          </p:nvPr>
        </p:nvPicPr>
        <p:blipFill>
          <a:blip r:embed="rId3"/>
          <a:stretch>
            <a:fillRect/>
          </a:stretch>
        </p:blipFill>
        <p:spPr>
          <a:xfrm>
            <a:off x="540691" y="3789987"/>
            <a:ext cx="8297710" cy="222368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文字方塊 249">
                <a:extLst>
                  <a:ext uri="{FF2B5EF4-FFF2-40B4-BE49-F238E27FC236}">
                    <a16:creationId xmlns:a16="http://schemas.microsoft.com/office/drawing/2014/main" id="{6EE10A39-3DA1-F8C4-8F45-FB8B0CA7A203}"/>
                  </a:ext>
                </a:extLst>
              </p:cNvPr>
              <p:cNvSpPr txBox="1"/>
              <p:nvPr/>
            </p:nvSpPr>
            <p:spPr>
              <a:xfrm>
                <a:off x="735239" y="5397742"/>
                <a:ext cx="1690777" cy="77271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Patches P={</a:t>
                </a:r>
                <a14:m>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b>
                    </m:sSub>
                  </m:oMath>
                </a14:m>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For each </a:t>
                </a:r>
                <a14:m>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16</m:t>
                    </m:r>
                    <m: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16</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oMath>
                </a14:m>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c</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f>
                      <m:fPr>
                        <m:ctrlP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𝐻</m:t>
                        </m:r>
                      </m:num>
                      <m:den>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16</m:t>
                        </m:r>
                      </m:den>
                    </m:f>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𝑊</m:t>
                        </m:r>
                      </m:num>
                      <m:den>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16</m:t>
                        </m:r>
                      </m:den>
                    </m:f>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=196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Where</a:t>
                </a:r>
                <a14:m>
                  <m:oMath xmlns:m="http://schemas.openxmlformats.org/officeDocument/2006/math">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dirty="0" err="1" smtClean="0">
                        <a:ln>
                          <a:noFill/>
                        </a:ln>
                        <a:solidFill>
                          <a:prstClr val="black"/>
                        </a:solidFill>
                        <a:effectLst/>
                        <a:uLnTx/>
                        <a:uFillTx/>
                        <a:latin typeface="Cambria Math" panose="02040503050406030204" pitchFamily="18" charset="0"/>
                        <a:cs typeface="Times New Roman" panose="02020603050405020304" pitchFamily="18" charset="0"/>
                      </a:rPr>
                      <m:t>𝑖</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1,..,N(=196)</a:t>
                </a:r>
              </a:p>
            </p:txBody>
          </p:sp>
        </mc:Choice>
        <mc:Fallback xmlns="">
          <p:sp>
            <p:nvSpPr>
              <p:cNvPr id="58" name="文字方塊 249">
                <a:extLst>
                  <a:ext uri="{FF2B5EF4-FFF2-40B4-BE49-F238E27FC236}">
                    <a16:creationId xmlns:a16="http://schemas.microsoft.com/office/drawing/2014/main" id="{6EE10A39-3DA1-F8C4-8F45-FB8B0CA7A203}"/>
                  </a:ext>
                </a:extLst>
              </p:cNvPr>
              <p:cNvSpPr txBox="1">
                <a:spLocks noRot="1" noChangeAspect="1" noMove="1" noResize="1" noEditPoints="1" noAdjustHandles="1" noChangeArrowheads="1" noChangeShapeType="1" noTextEdit="1"/>
              </p:cNvSpPr>
              <p:nvPr/>
            </p:nvSpPr>
            <p:spPr>
              <a:xfrm>
                <a:off x="735239" y="5397742"/>
                <a:ext cx="1690777" cy="772712"/>
              </a:xfrm>
              <a:prstGeom prst="rect">
                <a:avLst/>
              </a:prstGeom>
              <a:blipFill>
                <a:blip r:embed="rId3"/>
                <a:stretch>
                  <a:fillRect b="-3937"/>
                </a:stretch>
              </a:blipFill>
            </p:spPr>
            <p:txBody>
              <a:bodyPr/>
              <a:lstStyle/>
              <a:p>
                <a:r>
                  <a:rPr lang="en-US">
                    <a:noFill/>
                  </a:rPr>
                  <a:t> </a:t>
                </a:r>
              </a:p>
            </p:txBody>
          </p:sp>
        </mc:Fallback>
      </mc:AlternateContent>
      <p:sp>
        <p:nvSpPr>
          <p:cNvPr id="4" name="投影片編號版面配置區 3">
            <a:extLst>
              <a:ext uri="{FF2B5EF4-FFF2-40B4-BE49-F238E27FC236}">
                <a16:creationId xmlns:a16="http://schemas.microsoft.com/office/drawing/2014/main" id="{60205D2D-1E69-46CF-8CEC-BEC6AF243DB5}"/>
              </a:ext>
            </a:extLst>
          </p:cNvPr>
          <p:cNvSpPr>
            <a:spLocks noGrp="1"/>
          </p:cNvSpPr>
          <p:nvPr>
            <p:ph type="sldNum" sz="quarter" idx="12"/>
          </p:nvPr>
        </p:nvSpPr>
        <p:spPr>
          <a:xfrm>
            <a:off x="7086600" y="6475138"/>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dirty="0">
              <a:ln>
                <a:noFill/>
              </a:ln>
              <a:solidFill>
                <a:prstClr val="black">
                  <a:tint val="75000"/>
                </a:prstClr>
              </a:solidFill>
              <a:effectLst/>
              <a:uLnTx/>
              <a:uFillTx/>
              <a:latin typeface="Times New Roman" panose="02020603050405020304" pitchFamily="18" charset="0"/>
              <a:ea typeface="新細明體"/>
              <a:cs typeface="+mn-cs"/>
            </a:endParaRPr>
          </a:p>
        </p:txBody>
      </p:sp>
      <p:pic>
        <p:nvPicPr>
          <p:cNvPr id="10" name="圖片 9">
            <a:extLst>
              <a:ext uri="{FF2B5EF4-FFF2-40B4-BE49-F238E27FC236}">
                <a16:creationId xmlns:a16="http://schemas.microsoft.com/office/drawing/2014/main" id="{F73B5C30-E3FE-220B-4EC7-69830EF96D38}"/>
              </a:ext>
            </a:extLst>
          </p:cNvPr>
          <p:cNvPicPr>
            <a:picLocks noChangeAspect="1"/>
          </p:cNvPicPr>
          <p:nvPr/>
        </p:nvPicPr>
        <p:blipFill>
          <a:blip r:embed="rId4">
            <a:alphaModFix amt="70000"/>
          </a:blip>
          <a:stretch>
            <a:fillRect/>
          </a:stretch>
        </p:blipFill>
        <p:spPr>
          <a:xfrm>
            <a:off x="912280" y="328830"/>
            <a:ext cx="8039100" cy="418147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1B25E8F1-4553-C765-7DE3-AE24A21ABDFD}"/>
                  </a:ext>
                </a:extLst>
              </p:cNvPr>
              <p:cNvSpPr txBox="1"/>
              <p:nvPr/>
            </p:nvSpPr>
            <p:spPr>
              <a:xfrm>
                <a:off x="448275" y="4895409"/>
                <a:ext cx="1878657" cy="553998"/>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1.1 Patch-Partition Input Image</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Separate input image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𝐼</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 patches (</a:t>
                </a:r>
                <a:r>
                  <a:rPr kumimoji="0" lang="en-US" sz="1000" b="0" i="1" u="none" strike="noStrike" kern="1200" cap="none" spc="0" normalizeH="0" baseline="0" noProof="0" dirty="0">
                    <a:ln>
                      <a:noFill/>
                    </a:ln>
                    <a:solidFill>
                      <a:prstClr val="black"/>
                    </a:solidFill>
                    <a:effectLst/>
                    <a:uLnTx/>
                    <a:uFillTx/>
                    <a:latin typeface="Times New Roman"/>
                    <a:ea typeface="新細明體"/>
                    <a:cs typeface="+mn-cs"/>
                  </a:rPr>
                  <a:t>16x16x3c)</a:t>
                </a:r>
              </a:p>
            </p:txBody>
          </p:sp>
        </mc:Choice>
        <mc:Fallback xmlns="">
          <p:sp>
            <p:nvSpPr>
              <p:cNvPr id="12" name="文字方塊 11">
                <a:extLst>
                  <a:ext uri="{FF2B5EF4-FFF2-40B4-BE49-F238E27FC236}">
                    <a16:creationId xmlns:a16="http://schemas.microsoft.com/office/drawing/2014/main" id="{1B25E8F1-4553-C765-7DE3-AE24A21ABDFD}"/>
                  </a:ext>
                </a:extLst>
              </p:cNvPr>
              <p:cNvSpPr txBox="1">
                <a:spLocks noRot="1" noChangeAspect="1" noMove="1" noResize="1" noEditPoints="1" noAdjustHandles="1" noChangeArrowheads="1" noChangeShapeType="1" noTextEdit="1"/>
              </p:cNvSpPr>
              <p:nvPr/>
            </p:nvSpPr>
            <p:spPr>
              <a:xfrm>
                <a:off x="448275" y="4895409"/>
                <a:ext cx="1878657" cy="553998"/>
              </a:xfrm>
              <a:prstGeom prst="rect">
                <a:avLst/>
              </a:prstGeom>
              <a:blipFill>
                <a:blip r:embed="rId5"/>
                <a:stretch>
                  <a:fillRect b="-5495"/>
                </a:stretch>
              </a:blipFill>
            </p:spPr>
            <p:txBody>
              <a:bodyPr/>
              <a:lstStyle/>
              <a:p>
                <a:r>
                  <a:rPr lang="en-US">
                    <a:noFill/>
                  </a:rPr>
                  <a:t> </a:t>
                </a:r>
              </a:p>
            </p:txBody>
          </p:sp>
        </mc:Fallback>
      </mc:AlternateContent>
      <p:sp>
        <p:nvSpPr>
          <p:cNvPr id="13" name="左大括弧 12">
            <a:extLst>
              <a:ext uri="{FF2B5EF4-FFF2-40B4-BE49-F238E27FC236}">
                <a16:creationId xmlns:a16="http://schemas.microsoft.com/office/drawing/2014/main" id="{39289CEE-97BE-3F8A-F2D2-682107F40D96}"/>
              </a:ext>
            </a:extLst>
          </p:cNvPr>
          <p:cNvSpPr/>
          <p:nvPr/>
        </p:nvSpPr>
        <p:spPr>
          <a:xfrm>
            <a:off x="791630" y="3352960"/>
            <a:ext cx="166369" cy="87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4" name="左大括弧 13">
            <a:extLst>
              <a:ext uri="{FF2B5EF4-FFF2-40B4-BE49-F238E27FC236}">
                <a16:creationId xmlns:a16="http://schemas.microsoft.com/office/drawing/2014/main" id="{521E40E9-9E6F-497A-32B7-CBB6379EDC82}"/>
              </a:ext>
            </a:extLst>
          </p:cNvPr>
          <p:cNvSpPr/>
          <p:nvPr/>
        </p:nvSpPr>
        <p:spPr>
          <a:xfrm rot="16200000">
            <a:off x="1375831" y="3904912"/>
            <a:ext cx="166369" cy="87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5" name="文字方塊 14">
            <a:extLst>
              <a:ext uri="{FF2B5EF4-FFF2-40B4-BE49-F238E27FC236}">
                <a16:creationId xmlns:a16="http://schemas.microsoft.com/office/drawing/2014/main" id="{51EFA82D-22AB-3BFE-E8DB-32210BB0813B}"/>
              </a:ext>
            </a:extLst>
          </p:cNvPr>
          <p:cNvSpPr txBox="1"/>
          <p:nvPr/>
        </p:nvSpPr>
        <p:spPr>
          <a:xfrm>
            <a:off x="545168" y="4437434"/>
            <a:ext cx="3700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I/P</a:t>
            </a:r>
          </a:p>
        </p:txBody>
      </p:sp>
      <p:sp>
        <p:nvSpPr>
          <p:cNvPr id="18" name="文字方塊 17">
            <a:extLst>
              <a:ext uri="{FF2B5EF4-FFF2-40B4-BE49-F238E27FC236}">
                <a16:creationId xmlns:a16="http://schemas.microsoft.com/office/drawing/2014/main" id="{0EFD4688-0A03-861E-635D-4323AEBA0817}"/>
              </a:ext>
            </a:extLst>
          </p:cNvPr>
          <p:cNvSpPr txBox="1"/>
          <p:nvPr/>
        </p:nvSpPr>
        <p:spPr>
          <a:xfrm>
            <a:off x="1347363" y="4149074"/>
            <a:ext cx="71819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16 pixels</a:t>
            </a: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0E541FF-5693-50DE-E545-E01F3CD106B3}"/>
                  </a:ext>
                </a:extLst>
              </p:cNvPr>
              <p:cNvSpPr txBox="1"/>
              <p:nvPr/>
            </p:nvSpPr>
            <p:spPr>
              <a:xfrm>
                <a:off x="2251103" y="3978101"/>
                <a:ext cx="4490478" cy="2875082"/>
              </a:xfrm>
              <a:prstGeom prst="rect">
                <a:avLst/>
              </a:prstGeom>
              <a:noFill/>
            </p:spPr>
            <p:txBody>
              <a:bodyPr wrap="square" rtlCol="0">
                <a:spAutoFit/>
              </a:bodyPr>
              <a:lstStyle/>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Convert 2D Patches to 1D Patch Embeddings</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Pre-process image patches </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𝑃</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 patch-embeddings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𝑃</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enhanced by positional embeddings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𝑏</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a:p>
                <a:pPr marL="182563"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I/P</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Patches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𝑃</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d>
                      <m:dPr>
                        <m:begChr m:val="{"/>
                        <m:endChr m:val="}"/>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dPr>
                      <m:e>
                        <m:sSub>
                          <m:sSub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
                          <m:sSub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Sub>
                      </m:e>
                    </m:d>
                    <m:r>
                      <a:rPr kumimoji="0" lang="en-US" sz="10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16×16×3c each, N=196 patches</a:t>
                </a: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1.2</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Patch-Embedding (Reshape 2D to 1D):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flattens each</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 patch 1</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×(16 *16 *3). </a:t>
                </a: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1.3 Channel Reduction</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transforms each patch to the same or lower-dimensional space </a:t>
                </a:r>
                <a14:m>
                  <m:oMath xmlns:m="http://schemas.openxmlformats.org/officeDocument/2006/math">
                    <m:sSub>
                      <m:sSub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(=768c or 512c, 256c, 128c). </a:t>
                </a:r>
              </a:p>
              <a:p>
                <a:pPr marL="1343025"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𝑃</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𝑓𝑙𝑎𝑡𝑡𝑒𝑛</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𝑃</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TW" sz="1000" b="0" i="0" u="none" strike="noStrike" kern="1200" cap="none" spc="0" normalizeH="0" baseline="0" noProof="0" dirty="0">
                    <a:ln>
                      <a:noFill/>
                    </a:ln>
                    <a:solidFill>
                      <a:prstClr val="black"/>
                    </a:solidFill>
                    <a:effectLst/>
                    <a:uLnTx/>
                    <a:uFillTx/>
                    <a:latin typeface="Aptos" panose="02110004020202020204"/>
                    <a:ea typeface="Cambria Math" panose="02040503050406030204" pitchFamily="18" charset="0"/>
                    <a:cs typeface="+mn-cs"/>
                  </a:rPr>
                  <a:t> </a:t>
                </a:r>
                <a14:m>
                  <m:oMath xmlns:m="http://schemas.openxmlformats.org/officeDocument/2006/math">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(768×768c)</a:t>
                </a: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1.3 Add Positional Embedding</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B, where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𝑏</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for each Vector p</a:t>
                </a:r>
                <a14:m>
                  <m:oMath xmlns:m="http://schemas.openxmlformats.org/officeDocument/2006/math">
                    <m: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corresponds to the patch position in the original input image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p>
              <a:p>
                <a:pPr marL="1343025"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𝑃</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up>
                    </m:s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𝐵</m:t>
                    </m:r>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a:p>
                <a:pPr marL="1343025"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1343025"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2328863"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1.4</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Append Class Embedding</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 the e</a:t>
                </a:r>
                <a14:m>
                  <m:oMath xmlns:m="http://schemas.openxmlformats.org/officeDocument/2006/math">
                    <m:r>
                      <m:rPr>
                        <m:sty m:val="p"/>
                      </m:rP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mbedded</m:t>
                    </m:r>
                    <m: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 </m:t>
                    </m:r>
                    <m:r>
                      <m:rPr>
                        <m:sty m:val="p"/>
                      </m:rP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patches</m:t>
                    </m:r>
                    <m: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 </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Class embedding </a:t>
                </a:r>
                <a14:m>
                  <m:oMath xmlns:m="http://schemas.openxmlformats.org/officeDocument/2006/math">
                    <m:sSub>
                      <m:sSub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performs attention on other embedded patches. It is input to the MLP/FC Layer for Classification after transformer encoder</a:t>
                </a:r>
              </a:p>
              <a:p>
                <a:pPr marL="182563"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O/P</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Tokens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ℓ−1=0</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𝑐𝑙𝑠</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each, N=1 to 196,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a:t>
                </a:r>
              </a:p>
              <a:p>
                <a:pPr marL="981075"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Class token </a:t>
                </a:r>
                <a14:m>
                  <m:oMath xmlns:m="http://schemas.openxmlformats.org/officeDocument/2006/math">
                    <m:sSub>
                      <m:sSub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 </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p>
            </p:txBody>
          </p:sp>
        </mc:Choice>
        <mc:Fallback xmlns="">
          <p:sp>
            <p:nvSpPr>
              <p:cNvPr id="19" name="文字方塊 18">
                <a:extLst>
                  <a:ext uri="{FF2B5EF4-FFF2-40B4-BE49-F238E27FC236}">
                    <a16:creationId xmlns:a16="http://schemas.microsoft.com/office/drawing/2014/main" id="{10E541FF-5693-50DE-E545-E01F3CD106B3}"/>
                  </a:ext>
                </a:extLst>
              </p:cNvPr>
              <p:cNvSpPr txBox="1">
                <a:spLocks noRot="1" noChangeAspect="1" noMove="1" noResize="1" noEditPoints="1" noAdjustHandles="1" noChangeArrowheads="1" noChangeShapeType="1" noTextEdit="1"/>
              </p:cNvSpPr>
              <p:nvPr/>
            </p:nvSpPr>
            <p:spPr>
              <a:xfrm>
                <a:off x="2251103" y="3978101"/>
                <a:ext cx="4490478" cy="2875082"/>
              </a:xfrm>
              <a:prstGeom prst="rect">
                <a:avLst/>
              </a:prstGeom>
              <a:blipFill>
                <a:blip r:embed="rId6"/>
                <a:stretch>
                  <a:fillRect b="-425"/>
                </a:stretch>
              </a:blipFill>
            </p:spPr>
            <p:txBody>
              <a:bodyPr/>
              <a:lstStyle/>
              <a:p>
                <a:r>
                  <a:rPr lang="en-US">
                    <a:noFill/>
                  </a:rPr>
                  <a:t> </a:t>
                </a:r>
              </a:p>
            </p:txBody>
          </p:sp>
        </mc:Fallback>
      </mc:AlternateContent>
      <p:sp>
        <p:nvSpPr>
          <p:cNvPr id="20" name="矩形 19">
            <a:extLst>
              <a:ext uri="{FF2B5EF4-FFF2-40B4-BE49-F238E27FC236}">
                <a16:creationId xmlns:a16="http://schemas.microsoft.com/office/drawing/2014/main" id="{A91140F5-3677-100B-68FB-25B06E99235C}"/>
              </a:ext>
            </a:extLst>
          </p:cNvPr>
          <p:cNvSpPr/>
          <p:nvPr/>
        </p:nvSpPr>
        <p:spPr>
          <a:xfrm>
            <a:off x="471621" y="3299240"/>
            <a:ext cx="1734634" cy="2871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1" name="手繪多邊形: 圖案 20">
            <a:extLst>
              <a:ext uri="{FF2B5EF4-FFF2-40B4-BE49-F238E27FC236}">
                <a16:creationId xmlns:a16="http://schemas.microsoft.com/office/drawing/2014/main" id="{27A0C1FD-F113-9557-2484-E992E442C40C}"/>
              </a:ext>
            </a:extLst>
          </p:cNvPr>
          <p:cNvSpPr/>
          <p:nvPr/>
        </p:nvSpPr>
        <p:spPr>
          <a:xfrm>
            <a:off x="494755" y="2578257"/>
            <a:ext cx="6126176" cy="4181474"/>
          </a:xfrm>
          <a:custGeom>
            <a:avLst/>
            <a:gdLst>
              <a:gd name="connsiteX0" fmla="*/ 0 w 5715000"/>
              <a:gd name="connsiteY0" fmla="*/ 25400 h 2438400"/>
              <a:gd name="connsiteX1" fmla="*/ 0 w 5715000"/>
              <a:gd name="connsiteY1" fmla="*/ 698500 h 2438400"/>
              <a:gd name="connsiteX2" fmla="*/ 1625600 w 5715000"/>
              <a:gd name="connsiteY2" fmla="*/ 698500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609571 h 2438400"/>
              <a:gd name="connsiteX2" fmla="*/ 1625600 w 5715000"/>
              <a:gd name="connsiteY2" fmla="*/ 698500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609571 h 2438400"/>
              <a:gd name="connsiteX2" fmla="*/ 1613094 w 5715000"/>
              <a:gd name="connsiteY2" fmla="*/ 609571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609571 h 2438400"/>
              <a:gd name="connsiteX2" fmla="*/ 1586156 w 5715000"/>
              <a:gd name="connsiteY2" fmla="*/ 413119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429958 h 2438400"/>
              <a:gd name="connsiteX2" fmla="*/ 1586156 w 5715000"/>
              <a:gd name="connsiteY2" fmla="*/ 413119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0" h="2438400">
                <a:moveTo>
                  <a:pt x="0" y="25400"/>
                </a:moveTo>
                <a:lnTo>
                  <a:pt x="0" y="429958"/>
                </a:lnTo>
                <a:cubicBezTo>
                  <a:pt x="537698" y="429958"/>
                  <a:pt x="1048458" y="413119"/>
                  <a:pt x="1586156" y="413119"/>
                </a:cubicBezTo>
                <a:cubicBezTo>
                  <a:pt x="1590325" y="1022729"/>
                  <a:pt x="1621431" y="1828790"/>
                  <a:pt x="1625600" y="2438400"/>
                </a:cubicBezTo>
                <a:lnTo>
                  <a:pt x="5715000" y="2438400"/>
                </a:lnTo>
                <a:lnTo>
                  <a:pt x="5715000" y="0"/>
                </a:lnTo>
                <a:lnTo>
                  <a:pt x="0" y="254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cxnSp>
        <p:nvCxnSpPr>
          <p:cNvPr id="23" name="接點: 肘形 22">
            <a:extLst>
              <a:ext uri="{FF2B5EF4-FFF2-40B4-BE49-F238E27FC236}">
                <a16:creationId xmlns:a16="http://schemas.microsoft.com/office/drawing/2014/main" id="{4C827AB2-B0F3-B330-99FF-88563FC1C256}"/>
              </a:ext>
            </a:extLst>
          </p:cNvPr>
          <p:cNvCxnSpPr>
            <a:cxnSpLocks/>
            <a:stCxn id="45" idx="2"/>
          </p:cNvCxnSpPr>
          <p:nvPr/>
        </p:nvCxnSpPr>
        <p:spPr>
          <a:xfrm rot="16200000" flipH="1">
            <a:off x="1130952" y="4663053"/>
            <a:ext cx="2892308" cy="251891"/>
          </a:xfrm>
          <a:prstGeom prst="bentConnector3">
            <a:avLst>
              <a:gd name="adj1" fmla="val 99918"/>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800A61A0-EDE2-009D-1175-C7799F81105D}"/>
              </a:ext>
            </a:extLst>
          </p:cNvPr>
          <p:cNvCxnSpPr>
            <a:cxnSpLocks/>
          </p:cNvCxnSpPr>
          <p:nvPr/>
        </p:nvCxnSpPr>
        <p:spPr>
          <a:xfrm>
            <a:off x="6620930" y="2578259"/>
            <a:ext cx="717626" cy="1383526"/>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3DDF0253-AA79-3711-CF23-391C1A48397F}"/>
              </a:ext>
            </a:extLst>
          </p:cNvPr>
          <p:cNvCxnSpPr>
            <a:cxnSpLocks/>
            <a:stCxn id="21" idx="4"/>
          </p:cNvCxnSpPr>
          <p:nvPr/>
        </p:nvCxnSpPr>
        <p:spPr>
          <a:xfrm flipV="1">
            <a:off x="6620931" y="4456851"/>
            <a:ext cx="722591" cy="230288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CFD4227-30DF-36D8-DFF6-520BAD13442D}"/>
              </a:ext>
            </a:extLst>
          </p:cNvPr>
          <p:cNvCxnSpPr>
            <a:cxnSpLocks/>
          </p:cNvCxnSpPr>
          <p:nvPr/>
        </p:nvCxnSpPr>
        <p:spPr>
          <a:xfrm flipV="1">
            <a:off x="6207548" y="766971"/>
            <a:ext cx="892807" cy="923851"/>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32" name="直線接點 31">
            <a:extLst>
              <a:ext uri="{FF2B5EF4-FFF2-40B4-BE49-F238E27FC236}">
                <a16:creationId xmlns:a16="http://schemas.microsoft.com/office/drawing/2014/main" id="{04C4916C-4DCF-5647-68AD-B5F6636BDC1C}"/>
              </a:ext>
            </a:extLst>
          </p:cNvPr>
          <p:cNvCxnSpPr>
            <a:cxnSpLocks/>
          </p:cNvCxnSpPr>
          <p:nvPr/>
        </p:nvCxnSpPr>
        <p:spPr>
          <a:xfrm>
            <a:off x="6196745" y="2353985"/>
            <a:ext cx="952894" cy="1474289"/>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38" name="文字方塊 37">
            <a:extLst>
              <a:ext uri="{FF2B5EF4-FFF2-40B4-BE49-F238E27FC236}">
                <a16:creationId xmlns:a16="http://schemas.microsoft.com/office/drawing/2014/main" id="{DACB46ED-2381-6BBD-8803-31130A3CAB9D}"/>
              </a:ext>
            </a:extLst>
          </p:cNvPr>
          <p:cNvSpPr txBox="1"/>
          <p:nvPr/>
        </p:nvSpPr>
        <p:spPr>
          <a:xfrm>
            <a:off x="426456" y="1613737"/>
            <a:ext cx="2357516" cy="861774"/>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2. Encode Features using </a:t>
            </a:r>
            <a:r>
              <a:rPr kumimoji="0" lang="en-US" altLang="zh-TW" sz="1000" b="0" i="0" u="none" strike="noStrike" kern="1200" cap="none" spc="0" normalizeH="0" baseline="0" noProof="0" dirty="0">
                <a:ln>
                  <a:noFill/>
                </a:ln>
                <a:solidFill>
                  <a:srgbClr val="00B050"/>
                </a:solidFill>
                <a:effectLst/>
                <a:uLnTx/>
                <a:uFillTx/>
                <a:latin typeface="Times New Roman"/>
                <a:ea typeface="新細明體"/>
                <a:cs typeface="+mn-cs"/>
              </a:rPr>
              <a:t>Transformer</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each of L (=12) encoder layers performs feature extraction on tokens.</a:t>
            </a:r>
          </a:p>
          <a:p>
            <a:pPr marL="258763"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Token 1 to N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perform attention on each other and on itself</a:t>
            </a:r>
          </a:p>
        </p:txBody>
      </p:sp>
      <p:sp>
        <p:nvSpPr>
          <p:cNvPr id="39" name="矩形 38">
            <a:extLst>
              <a:ext uri="{FF2B5EF4-FFF2-40B4-BE49-F238E27FC236}">
                <a16:creationId xmlns:a16="http://schemas.microsoft.com/office/drawing/2014/main" id="{5E545856-7E78-8383-D257-9E5EE7043D51}"/>
              </a:ext>
            </a:extLst>
          </p:cNvPr>
          <p:cNvSpPr/>
          <p:nvPr/>
        </p:nvSpPr>
        <p:spPr>
          <a:xfrm>
            <a:off x="494754" y="578795"/>
            <a:ext cx="6118224" cy="1060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40" name="文字方塊 39">
            <a:extLst>
              <a:ext uri="{FF2B5EF4-FFF2-40B4-BE49-F238E27FC236}">
                <a16:creationId xmlns:a16="http://schemas.microsoft.com/office/drawing/2014/main" id="{EDCE69DB-8835-C721-9097-82D561E61850}"/>
              </a:ext>
            </a:extLst>
          </p:cNvPr>
          <p:cNvSpPr txBox="1"/>
          <p:nvPr/>
        </p:nvSpPr>
        <p:spPr>
          <a:xfrm>
            <a:off x="2610417" y="666350"/>
            <a:ext cx="3909447" cy="553998"/>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3.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Classify Class Tokens using MLP Decoder</a:t>
            </a: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Image Classification Using MLP Head (FC Layer)</a:t>
            </a:r>
          </a:p>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Only </a:t>
            </a:r>
            <a:r>
              <a:rPr kumimoji="0" lang="en-US" sz="1000" b="1" i="0" u="none" strike="noStrike" kern="1200" cap="none" spc="0" normalizeH="0" baseline="0" noProof="0" dirty="0">
                <a:ln>
                  <a:noFill/>
                </a:ln>
                <a:solidFill>
                  <a:prstClr val="black"/>
                </a:solidFill>
                <a:effectLst/>
                <a:uLnTx/>
                <a:uFillTx/>
                <a:latin typeface="Times New Roman"/>
                <a:ea typeface="新細明體"/>
                <a:cs typeface="+mn-cs"/>
              </a:rPr>
              <a:t>Class Token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is taken to do this - classification.</a:t>
            </a:r>
          </a:p>
        </p:txBody>
      </p:sp>
      <p:sp>
        <p:nvSpPr>
          <p:cNvPr id="42" name="文字方塊 41">
            <a:extLst>
              <a:ext uri="{FF2B5EF4-FFF2-40B4-BE49-F238E27FC236}">
                <a16:creationId xmlns:a16="http://schemas.microsoft.com/office/drawing/2014/main" id="{05FBA6F8-99C1-95E2-2798-D19CBDDCDA1A}"/>
              </a:ext>
            </a:extLst>
          </p:cNvPr>
          <p:cNvSpPr txBox="1"/>
          <p:nvPr/>
        </p:nvSpPr>
        <p:spPr>
          <a:xfrm>
            <a:off x="2172683" y="2837750"/>
            <a:ext cx="9086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Embedding</a:t>
            </a:r>
          </a:p>
        </p:txBody>
      </p:sp>
      <p:sp>
        <p:nvSpPr>
          <p:cNvPr id="45" name="矩形 44">
            <a:extLst>
              <a:ext uri="{FF2B5EF4-FFF2-40B4-BE49-F238E27FC236}">
                <a16:creationId xmlns:a16="http://schemas.microsoft.com/office/drawing/2014/main" id="{6C306F6D-0F32-3A2D-0D8A-856DFF39851F}"/>
              </a:ext>
            </a:extLst>
          </p:cNvPr>
          <p:cNvSpPr/>
          <p:nvPr/>
        </p:nvSpPr>
        <p:spPr>
          <a:xfrm>
            <a:off x="2245152" y="2587041"/>
            <a:ext cx="412018" cy="7558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8" name="文字方塊 27">
            <a:extLst>
              <a:ext uri="{FF2B5EF4-FFF2-40B4-BE49-F238E27FC236}">
                <a16:creationId xmlns:a16="http://schemas.microsoft.com/office/drawing/2014/main" id="{876A8C6D-AB97-EEEE-44A3-768FCDF39173}"/>
              </a:ext>
            </a:extLst>
          </p:cNvPr>
          <p:cNvSpPr txBox="1"/>
          <p:nvPr/>
        </p:nvSpPr>
        <p:spPr>
          <a:xfrm rot="16200000">
            <a:off x="1598322" y="3887141"/>
            <a:ext cx="67321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16 pixels</a:t>
            </a:r>
          </a:p>
        </p:txBody>
      </p:sp>
      <p:sp>
        <p:nvSpPr>
          <p:cNvPr id="34" name="文字方塊 33">
            <a:extLst>
              <a:ext uri="{FF2B5EF4-FFF2-40B4-BE49-F238E27FC236}">
                <a16:creationId xmlns:a16="http://schemas.microsoft.com/office/drawing/2014/main" id="{B6FDC9FD-22CE-2348-4EE1-1F543D829F0C}"/>
              </a:ext>
            </a:extLst>
          </p:cNvPr>
          <p:cNvSpPr txBox="1"/>
          <p:nvPr/>
        </p:nvSpPr>
        <p:spPr>
          <a:xfrm>
            <a:off x="2442764" y="1374950"/>
            <a:ext cx="117995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a:ea typeface="新細明體"/>
                <a:cs typeface="+mn-cs"/>
              </a:rPr>
              <a:t>Class Vector </a:t>
            </a:r>
          </a:p>
        </p:txBody>
      </p:sp>
      <p:sp>
        <p:nvSpPr>
          <p:cNvPr id="35" name="文字方塊 34">
            <a:extLst>
              <a:ext uri="{FF2B5EF4-FFF2-40B4-BE49-F238E27FC236}">
                <a16:creationId xmlns:a16="http://schemas.microsoft.com/office/drawing/2014/main" id="{0D017028-B974-EC8F-0222-92BEE0807010}"/>
              </a:ext>
            </a:extLst>
          </p:cNvPr>
          <p:cNvSpPr txBox="1"/>
          <p:nvPr/>
        </p:nvSpPr>
        <p:spPr>
          <a:xfrm>
            <a:off x="6036901" y="2593975"/>
            <a:ext cx="63030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Patch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(token)</a:t>
            </a:r>
          </a:p>
        </p:txBody>
      </p:sp>
      <p:pic>
        <p:nvPicPr>
          <p:cNvPr id="36" name="圖片 35">
            <a:extLst>
              <a:ext uri="{FF2B5EF4-FFF2-40B4-BE49-F238E27FC236}">
                <a16:creationId xmlns:a16="http://schemas.microsoft.com/office/drawing/2014/main" id="{44D8078B-36CE-5A90-DEEE-68B9028216F3}"/>
              </a:ext>
            </a:extLst>
          </p:cNvPr>
          <p:cNvPicPr>
            <a:picLocks noChangeAspect="1"/>
          </p:cNvPicPr>
          <p:nvPr/>
        </p:nvPicPr>
        <p:blipFill rotWithShape="1">
          <a:blip r:embed="rId7"/>
          <a:srcRect l="60971" t="55182" r="37457" b="38145"/>
          <a:stretch/>
        </p:blipFill>
        <p:spPr>
          <a:xfrm>
            <a:off x="1662994" y="2413875"/>
            <a:ext cx="121942" cy="269135"/>
          </a:xfrm>
          <a:prstGeom prst="rect">
            <a:avLst/>
          </a:prstGeom>
        </p:spPr>
      </p:pic>
      <p:pic>
        <p:nvPicPr>
          <p:cNvPr id="41" name="圖片 40">
            <a:extLst>
              <a:ext uri="{FF2B5EF4-FFF2-40B4-BE49-F238E27FC236}">
                <a16:creationId xmlns:a16="http://schemas.microsoft.com/office/drawing/2014/main" id="{B51245EC-3803-DDAB-A2B2-36C7CBBA269D}"/>
              </a:ext>
            </a:extLst>
          </p:cNvPr>
          <p:cNvPicPr>
            <a:picLocks noChangeAspect="1"/>
          </p:cNvPicPr>
          <p:nvPr/>
        </p:nvPicPr>
        <p:blipFill rotWithShape="1">
          <a:blip r:embed="rId7"/>
          <a:srcRect l="62754" t="55737" r="35037" b="37254"/>
          <a:stretch/>
        </p:blipFill>
        <p:spPr>
          <a:xfrm>
            <a:off x="1129212" y="2453768"/>
            <a:ext cx="137631" cy="227090"/>
          </a:xfrm>
          <a:prstGeom prst="rect">
            <a:avLst/>
          </a:prstGeom>
        </p:spPr>
      </p:pic>
      <p:sp>
        <p:nvSpPr>
          <p:cNvPr id="37" name="矩形 36">
            <a:extLst>
              <a:ext uri="{FF2B5EF4-FFF2-40B4-BE49-F238E27FC236}">
                <a16:creationId xmlns:a16="http://schemas.microsoft.com/office/drawing/2014/main" id="{0DAAE75C-5776-9599-7CEB-7CB7D3CD0410}"/>
              </a:ext>
            </a:extLst>
          </p:cNvPr>
          <p:cNvSpPr/>
          <p:nvPr/>
        </p:nvSpPr>
        <p:spPr>
          <a:xfrm>
            <a:off x="494754" y="1631629"/>
            <a:ext cx="6118224" cy="807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43" name="文字方塊 42">
            <a:extLst>
              <a:ext uri="{FF2B5EF4-FFF2-40B4-BE49-F238E27FC236}">
                <a16:creationId xmlns:a16="http://schemas.microsoft.com/office/drawing/2014/main" id="{1D0D436A-3446-796D-870A-FA70F8880277}"/>
              </a:ext>
            </a:extLst>
          </p:cNvPr>
          <p:cNvSpPr txBox="1"/>
          <p:nvPr/>
        </p:nvSpPr>
        <p:spPr>
          <a:xfrm>
            <a:off x="6994486" y="470136"/>
            <a:ext cx="10123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TLM block</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5" name="文字方塊 4">
            <a:extLst>
              <a:ext uri="{FF2B5EF4-FFF2-40B4-BE49-F238E27FC236}">
                <a16:creationId xmlns:a16="http://schemas.microsoft.com/office/drawing/2014/main" id="{1610B03E-C2B9-4930-D9E1-554DBD42AE67}"/>
              </a:ext>
            </a:extLst>
          </p:cNvPr>
          <p:cNvSpPr txBox="1"/>
          <p:nvPr/>
        </p:nvSpPr>
        <p:spPr>
          <a:xfrm>
            <a:off x="3264160" y="5746193"/>
            <a:ext cx="1146972" cy="298993"/>
          </a:xfrm>
          <a:prstGeom prst="rect">
            <a:avLst/>
          </a:prstGeom>
          <a:noFill/>
        </p:spPr>
        <p:txBody>
          <a:bodyPr wrap="square" rtlCol="0">
            <a:spAutoFit/>
          </a:bodyPr>
          <a:lstStyle/>
          <a:p>
            <a:pPr marL="0" marR="0" lvl="0" indent="0" algn="l" defTabSz="914400" rtl="0" eaLnBrk="1" fontAlgn="auto" latinLnBrk="0" hangingPunct="1">
              <a:lnSpc>
                <a:spcPts val="8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Look-up table for positional embedding</a:t>
            </a:r>
            <a:endParaRPr kumimoji="0" lang="zh-TW" altLang="en-US"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endParaRPr>
          </a:p>
        </p:txBody>
      </p:sp>
      <p:sp>
        <p:nvSpPr>
          <p:cNvPr id="17" name="文字方塊 16">
            <a:extLst>
              <a:ext uri="{FF2B5EF4-FFF2-40B4-BE49-F238E27FC236}">
                <a16:creationId xmlns:a16="http://schemas.microsoft.com/office/drawing/2014/main" id="{DCCEBDB1-E9BA-81A4-F041-218D32470A5F}"/>
              </a:ext>
            </a:extLst>
          </p:cNvPr>
          <p:cNvSpPr txBox="1"/>
          <p:nvPr/>
        </p:nvSpPr>
        <p:spPr>
          <a:xfrm>
            <a:off x="2714095" y="2960674"/>
            <a:ext cx="140579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50"/>
                </a:solidFill>
                <a:effectLst/>
                <a:uLnTx/>
                <a:uFillTx/>
                <a:latin typeface="Times New Roman"/>
                <a:ea typeface="新細明體"/>
                <a:cs typeface="+mn-cs"/>
              </a:rPr>
              <a:t>Reshape 2D to 1D</a:t>
            </a:r>
            <a:endParaRPr kumimoji="0" lang="zh-TW" altLang="en-US" sz="1200" b="0" i="0" u="none" strike="noStrike" kern="1200" cap="none" spc="0" normalizeH="0" baseline="0" noProof="0" dirty="0">
              <a:ln>
                <a:noFill/>
              </a:ln>
              <a:solidFill>
                <a:srgbClr val="00B050"/>
              </a:solidFill>
              <a:effectLst/>
              <a:uLnTx/>
              <a:uFillTx/>
              <a:latin typeface="Times New Roman"/>
              <a:ea typeface="新細明體"/>
              <a:cs typeface="+mn-cs"/>
            </a:endParaRPr>
          </a:p>
        </p:txBody>
      </p:sp>
      <p:sp>
        <p:nvSpPr>
          <p:cNvPr id="24" name="文字方塊 23">
            <a:extLst>
              <a:ext uri="{FF2B5EF4-FFF2-40B4-BE49-F238E27FC236}">
                <a16:creationId xmlns:a16="http://schemas.microsoft.com/office/drawing/2014/main" id="{CA871F60-77E7-3BFE-BE0C-675E552E4052}"/>
              </a:ext>
            </a:extLst>
          </p:cNvPr>
          <p:cNvSpPr txBox="1"/>
          <p:nvPr/>
        </p:nvSpPr>
        <p:spPr>
          <a:xfrm>
            <a:off x="6918663" y="105838"/>
            <a:ext cx="209304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Transformer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Layer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Module (</a:t>
            </a:r>
            <a:r>
              <a:rPr kumimoji="0" lang="en-US" altLang="zh-TW" sz="1000" b="1" i="0" u="none" strike="noStrike" kern="1200" cap="none" spc="0" normalizeH="0" baseline="0" noProof="0" dirty="0">
                <a:ln>
                  <a:noFill/>
                </a:ln>
                <a:solidFill>
                  <a:srgbClr val="FF0000"/>
                </a:solidFill>
                <a:effectLst/>
                <a:uLnTx/>
                <a:uFillTx/>
                <a:latin typeface="Times New Roman"/>
                <a:ea typeface="新細明體"/>
                <a:cs typeface="+mn-cs"/>
              </a:rPr>
              <a:t>TLM</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2" name="文字方塊 21">
            <a:extLst>
              <a:ext uri="{FF2B5EF4-FFF2-40B4-BE49-F238E27FC236}">
                <a16:creationId xmlns:a16="http://schemas.microsoft.com/office/drawing/2014/main" id="{5F9918E0-15E1-2F46-1E5E-85DDEF5CF53B}"/>
              </a:ext>
            </a:extLst>
          </p:cNvPr>
          <p:cNvSpPr txBox="1"/>
          <p:nvPr/>
        </p:nvSpPr>
        <p:spPr>
          <a:xfrm>
            <a:off x="7574977" y="3286179"/>
            <a:ext cx="84124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Layer Norm</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5" name="文字方塊 24">
            <a:extLst>
              <a:ext uri="{FF2B5EF4-FFF2-40B4-BE49-F238E27FC236}">
                <a16:creationId xmlns:a16="http://schemas.microsoft.com/office/drawing/2014/main" id="{A17003C7-6411-AD80-7363-D0404FD5B515}"/>
              </a:ext>
            </a:extLst>
          </p:cNvPr>
          <p:cNvSpPr txBox="1"/>
          <p:nvPr/>
        </p:nvSpPr>
        <p:spPr>
          <a:xfrm>
            <a:off x="7574977" y="1681015"/>
            <a:ext cx="84124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Layer Norm</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9" name="文字方塊 28">
            <a:extLst>
              <a:ext uri="{FF2B5EF4-FFF2-40B4-BE49-F238E27FC236}">
                <a16:creationId xmlns:a16="http://schemas.microsoft.com/office/drawing/2014/main" id="{A27B748C-9521-DB88-AC3F-6C1BD78FC865}"/>
              </a:ext>
            </a:extLst>
          </p:cNvPr>
          <p:cNvSpPr txBox="1"/>
          <p:nvPr/>
        </p:nvSpPr>
        <p:spPr>
          <a:xfrm>
            <a:off x="7291233" y="2791876"/>
            <a:ext cx="51111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Self-</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44" name="文字方塊 43">
            <a:extLst>
              <a:ext uri="{FF2B5EF4-FFF2-40B4-BE49-F238E27FC236}">
                <a16:creationId xmlns:a16="http://schemas.microsoft.com/office/drawing/2014/main" id="{E4267E62-4BE5-A74E-797D-EF1356F287D5}"/>
              </a:ext>
            </a:extLst>
          </p:cNvPr>
          <p:cNvSpPr txBox="1"/>
          <p:nvPr/>
        </p:nvSpPr>
        <p:spPr>
          <a:xfrm rot="16200000">
            <a:off x="8272836" y="1602501"/>
            <a:ext cx="136392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新細明體"/>
                <a:cs typeface="+mn-cs"/>
              </a:rPr>
              <a:t>Dimension Transfer</a:t>
            </a:r>
          </a:p>
        </p:txBody>
      </p:sp>
      <p:sp>
        <p:nvSpPr>
          <p:cNvPr id="46" name="文字方塊 45">
            <a:extLst>
              <a:ext uri="{FF2B5EF4-FFF2-40B4-BE49-F238E27FC236}">
                <a16:creationId xmlns:a16="http://schemas.microsoft.com/office/drawing/2014/main" id="{709605BE-02B1-2FD5-20E3-CA4B6AA3668B}"/>
              </a:ext>
            </a:extLst>
          </p:cNvPr>
          <p:cNvSpPr txBox="1"/>
          <p:nvPr/>
        </p:nvSpPr>
        <p:spPr>
          <a:xfrm rot="16200000">
            <a:off x="8325285" y="3180655"/>
            <a:ext cx="1243496"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新細明體"/>
                <a:cs typeface="+mn-cs"/>
              </a:rPr>
              <a:t>Feature extraction </a:t>
            </a:r>
          </a:p>
        </p:txBody>
      </p:sp>
      <p:sp>
        <p:nvSpPr>
          <p:cNvPr id="47" name="文字方塊 46">
            <a:extLst>
              <a:ext uri="{FF2B5EF4-FFF2-40B4-BE49-F238E27FC236}">
                <a16:creationId xmlns:a16="http://schemas.microsoft.com/office/drawing/2014/main" id="{2BA06927-8B82-5160-6B6B-9317B4974AAC}"/>
              </a:ext>
            </a:extLst>
          </p:cNvPr>
          <p:cNvSpPr txBox="1"/>
          <p:nvPr/>
        </p:nvSpPr>
        <p:spPr>
          <a:xfrm>
            <a:off x="7333318" y="1353236"/>
            <a:ext cx="126540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MLP: FC+GELU+FC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97598190-BDAE-3D6E-0E24-74807031D233}"/>
              </a:ext>
            </a:extLst>
          </p:cNvPr>
          <p:cNvSpPr txBox="1"/>
          <p:nvPr/>
        </p:nvSpPr>
        <p:spPr>
          <a:xfrm>
            <a:off x="7344375" y="3378142"/>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2.1</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箭號: 向右 49">
            <a:extLst>
              <a:ext uri="{FF2B5EF4-FFF2-40B4-BE49-F238E27FC236}">
                <a16:creationId xmlns:a16="http://schemas.microsoft.com/office/drawing/2014/main" id="{8ADF55E5-5D7F-C153-9F17-EF991D5DAE38}"/>
              </a:ext>
            </a:extLst>
          </p:cNvPr>
          <p:cNvSpPr/>
          <p:nvPr/>
        </p:nvSpPr>
        <p:spPr>
          <a:xfrm rot="16200000">
            <a:off x="2155227" y="1974297"/>
            <a:ext cx="660977" cy="98398"/>
          </a:xfrm>
          <a:prstGeom prst="rightArrow">
            <a:avLst/>
          </a:prstGeom>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標題 2">
            <a:extLst>
              <a:ext uri="{FF2B5EF4-FFF2-40B4-BE49-F238E27FC236}">
                <a16:creationId xmlns:a16="http://schemas.microsoft.com/office/drawing/2014/main" id="{91A64540-2D67-C2F5-71C5-CEB2DA5F0B6F}"/>
              </a:ext>
            </a:extLst>
          </p:cNvPr>
          <p:cNvSpPr txBox="1">
            <a:spLocks/>
          </p:cNvSpPr>
          <p:nvPr/>
        </p:nvSpPr>
        <p:spPr>
          <a:xfrm>
            <a:off x="-6168" y="7819"/>
            <a:ext cx="4430369" cy="54708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rPr>
              <a:t>1.2.1-5 Related Works: TLM Blocks (1/4)</a:t>
            </a:r>
            <a:endParaRPr kumimoji="0" lang="zh-TW"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endParaRPr>
          </a:p>
        </p:txBody>
      </p:sp>
      <mc:AlternateContent xmlns:mc="http://schemas.openxmlformats.org/markup-compatibility/2006" xmlns:a14="http://schemas.microsoft.com/office/drawing/2010/main">
        <mc:Choice Requires="a14">
          <p:sp>
            <p:nvSpPr>
              <p:cNvPr id="55" name="文字方塊 249">
                <a:extLst>
                  <a:ext uri="{FF2B5EF4-FFF2-40B4-BE49-F238E27FC236}">
                    <a16:creationId xmlns:a16="http://schemas.microsoft.com/office/drawing/2014/main" id="{9E9CDD8F-4C88-2CCF-69B6-135F6C8515DA}"/>
                  </a:ext>
                </a:extLst>
              </p:cNvPr>
              <p:cNvSpPr txBox="1"/>
              <p:nvPr/>
            </p:nvSpPr>
            <p:spPr>
              <a:xfrm rot="5400000">
                <a:off x="484406" y="3732733"/>
                <a:ext cx="57694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𝐻</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=224 </a:t>
                </a:r>
              </a:p>
            </p:txBody>
          </p:sp>
        </mc:Choice>
        <mc:Fallback xmlns="">
          <p:sp>
            <p:nvSpPr>
              <p:cNvPr id="55" name="文字方塊 249">
                <a:extLst>
                  <a:ext uri="{FF2B5EF4-FFF2-40B4-BE49-F238E27FC236}">
                    <a16:creationId xmlns:a16="http://schemas.microsoft.com/office/drawing/2014/main" id="{9E9CDD8F-4C88-2CCF-69B6-135F6C8515DA}"/>
                  </a:ext>
                </a:extLst>
              </p:cNvPr>
              <p:cNvSpPr txBox="1">
                <a:spLocks noRot="1" noChangeAspect="1" noMove="1" noResize="1" noEditPoints="1" noAdjustHandles="1" noChangeArrowheads="1" noChangeShapeType="1" noTextEdit="1"/>
              </p:cNvSpPr>
              <p:nvPr/>
            </p:nvSpPr>
            <p:spPr>
              <a:xfrm rot="5400000">
                <a:off x="484406" y="3732733"/>
                <a:ext cx="576941" cy="246221"/>
              </a:xfrm>
              <a:prstGeom prst="rect">
                <a:avLst/>
              </a:prstGeom>
              <a:blipFill>
                <a:blip r:embed="rId8"/>
                <a:stretch>
                  <a:fillRect l="-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249">
                <a:extLst>
                  <a:ext uri="{FF2B5EF4-FFF2-40B4-BE49-F238E27FC236}">
                    <a16:creationId xmlns:a16="http://schemas.microsoft.com/office/drawing/2014/main" id="{D292CE99-AAE9-4C65-1306-DA01B7E4EF94}"/>
                  </a:ext>
                </a:extLst>
              </p:cNvPr>
              <p:cNvSpPr txBox="1"/>
              <p:nvPr/>
            </p:nvSpPr>
            <p:spPr>
              <a:xfrm>
                <a:off x="1200749" y="4329403"/>
                <a:ext cx="57694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𝑊</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=224 </a:t>
                </a:r>
              </a:p>
            </p:txBody>
          </p:sp>
        </mc:Choice>
        <mc:Fallback xmlns="">
          <p:sp>
            <p:nvSpPr>
              <p:cNvPr id="56" name="文字方塊 249">
                <a:extLst>
                  <a:ext uri="{FF2B5EF4-FFF2-40B4-BE49-F238E27FC236}">
                    <a16:creationId xmlns:a16="http://schemas.microsoft.com/office/drawing/2014/main" id="{D292CE99-AAE9-4C65-1306-DA01B7E4EF94}"/>
                  </a:ext>
                </a:extLst>
              </p:cNvPr>
              <p:cNvSpPr txBox="1">
                <a:spLocks noRot="1" noChangeAspect="1" noMove="1" noResize="1" noEditPoints="1" noAdjustHandles="1" noChangeArrowheads="1" noChangeShapeType="1" noTextEdit="1"/>
              </p:cNvSpPr>
              <p:nvPr/>
            </p:nvSpPr>
            <p:spPr>
              <a:xfrm>
                <a:off x="1200749" y="4329403"/>
                <a:ext cx="576941" cy="246221"/>
              </a:xfrm>
              <a:prstGeom prst="rect">
                <a:avLst/>
              </a:prstGeom>
              <a:blipFill>
                <a:blip r:embed="rId9"/>
                <a:stretch>
                  <a:fillRect r="-1053"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249">
                <a:extLst>
                  <a:ext uri="{FF2B5EF4-FFF2-40B4-BE49-F238E27FC236}">
                    <a16:creationId xmlns:a16="http://schemas.microsoft.com/office/drawing/2014/main" id="{1AFAC8F0-3B5A-F1C0-AD7D-CB8D1A466129}"/>
                  </a:ext>
                </a:extLst>
              </p:cNvPr>
              <p:cNvSpPr txBox="1"/>
              <p:nvPr/>
            </p:nvSpPr>
            <p:spPr>
              <a:xfrm>
                <a:off x="718409" y="4418902"/>
                <a:ext cx="1347511" cy="55399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Input I</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𝐻</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𝑊</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oMath>
                </a14:m>
                <a:r>
                  <a:rPr kumimoji="0" lang="en-US" altLang="zh-TW"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224</m:t>
                    </m:r>
                    <m: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224</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mc:Choice>
        <mc:Fallback xmlns="">
          <p:sp>
            <p:nvSpPr>
              <p:cNvPr id="57" name="文字方塊 249">
                <a:extLst>
                  <a:ext uri="{FF2B5EF4-FFF2-40B4-BE49-F238E27FC236}">
                    <a16:creationId xmlns:a16="http://schemas.microsoft.com/office/drawing/2014/main" id="{1AFAC8F0-3B5A-F1C0-AD7D-CB8D1A466129}"/>
                  </a:ext>
                </a:extLst>
              </p:cNvPr>
              <p:cNvSpPr txBox="1">
                <a:spLocks noRot="1" noChangeAspect="1" noMove="1" noResize="1" noEditPoints="1" noAdjustHandles="1" noChangeArrowheads="1" noChangeShapeType="1" noTextEdit="1"/>
              </p:cNvSpPr>
              <p:nvPr/>
            </p:nvSpPr>
            <p:spPr>
              <a:xfrm>
                <a:off x="718409" y="4418902"/>
                <a:ext cx="1347511" cy="55399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249">
                <a:extLst>
                  <a:ext uri="{FF2B5EF4-FFF2-40B4-BE49-F238E27FC236}">
                    <a16:creationId xmlns:a16="http://schemas.microsoft.com/office/drawing/2014/main" id="{96841803-75EC-946E-27F9-16A89455A5D0}"/>
                  </a:ext>
                </a:extLst>
              </p:cNvPr>
              <p:cNvSpPr txBox="1"/>
              <p:nvPr/>
            </p:nvSpPr>
            <p:spPr>
              <a:xfrm>
                <a:off x="1776554" y="3586695"/>
                <a:ext cx="1323899"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Patches P={</a:t>
                </a: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b>
                    </m:sSub>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a:t>
                </a:r>
              </a:p>
            </p:txBody>
          </p:sp>
        </mc:Choice>
        <mc:Fallback xmlns="">
          <p:sp>
            <p:nvSpPr>
              <p:cNvPr id="59" name="文字方塊 249">
                <a:extLst>
                  <a:ext uri="{FF2B5EF4-FFF2-40B4-BE49-F238E27FC236}">
                    <a16:creationId xmlns:a16="http://schemas.microsoft.com/office/drawing/2014/main" id="{96841803-75EC-946E-27F9-16A89455A5D0}"/>
                  </a:ext>
                </a:extLst>
              </p:cNvPr>
              <p:cNvSpPr txBox="1">
                <a:spLocks noRot="1" noChangeAspect="1" noMove="1" noResize="1" noEditPoints="1" noAdjustHandles="1" noChangeArrowheads="1" noChangeShapeType="1" noTextEdit="1"/>
              </p:cNvSpPr>
              <p:nvPr/>
            </p:nvSpPr>
            <p:spPr>
              <a:xfrm>
                <a:off x="1776554" y="3586695"/>
                <a:ext cx="1323899" cy="215444"/>
              </a:xfrm>
              <a:prstGeom prst="rect">
                <a:avLst/>
              </a:prstGeom>
              <a:blipFill>
                <a:blip r:embed="rId11"/>
                <a:stretch>
                  <a:fillRect b="-5556"/>
                </a:stretch>
              </a:blipFill>
            </p:spPr>
            <p:txBody>
              <a:bodyPr/>
              <a:lstStyle/>
              <a:p>
                <a:r>
                  <a:rPr lang="en-US">
                    <a:noFill/>
                  </a:rPr>
                  <a:t> </a:t>
                </a:r>
              </a:p>
            </p:txBody>
          </p:sp>
        </mc:Fallback>
      </mc:AlternateContent>
      <p:sp>
        <p:nvSpPr>
          <p:cNvPr id="60" name="文字方塊 14">
            <a:extLst>
              <a:ext uri="{FF2B5EF4-FFF2-40B4-BE49-F238E27FC236}">
                <a16:creationId xmlns:a16="http://schemas.microsoft.com/office/drawing/2014/main" id="{DC46192D-12F3-4A26-2957-F2E0A3680282}"/>
              </a:ext>
            </a:extLst>
          </p:cNvPr>
          <p:cNvSpPr txBox="1"/>
          <p:nvPr/>
        </p:nvSpPr>
        <p:spPr>
          <a:xfrm>
            <a:off x="526690" y="5395142"/>
            <a:ext cx="38343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O/P</a:t>
            </a:r>
          </a:p>
        </p:txBody>
      </p:sp>
      <mc:AlternateContent xmlns:mc="http://schemas.openxmlformats.org/markup-compatibility/2006" xmlns:a14="http://schemas.microsoft.com/office/drawing/2010/main">
        <mc:Choice Requires="a14">
          <p:sp>
            <p:nvSpPr>
              <p:cNvPr id="64" name="文字方塊 18">
                <a:extLst>
                  <a:ext uri="{FF2B5EF4-FFF2-40B4-BE49-F238E27FC236}">
                    <a16:creationId xmlns:a16="http://schemas.microsoft.com/office/drawing/2014/main" id="{F6CBD814-6C1E-FB5E-D5B6-376B536BFBF5}"/>
                  </a:ext>
                </a:extLst>
              </p:cNvPr>
              <p:cNvSpPr txBox="1"/>
              <p:nvPr/>
            </p:nvSpPr>
            <p:spPr>
              <a:xfrm>
                <a:off x="3572126" y="2187249"/>
                <a:ext cx="2766805" cy="2501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I/P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Tokens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p>
                    </m:sSup>
                  </m:oMath>
                </a14:m>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and Class token </a:t>
                </a:r>
                <a14:m>
                  <m:oMath xmlns:m="http://schemas.openxmlformats.org/officeDocument/2006/math">
                    <m:sSubSup>
                      <m:sSub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b>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p>
                    </m:sSub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each </a:t>
                </a:r>
              </a:p>
            </p:txBody>
          </p:sp>
        </mc:Choice>
        <mc:Fallback xmlns="">
          <p:sp>
            <p:nvSpPr>
              <p:cNvPr id="64" name="文字方塊 18">
                <a:extLst>
                  <a:ext uri="{FF2B5EF4-FFF2-40B4-BE49-F238E27FC236}">
                    <a16:creationId xmlns:a16="http://schemas.microsoft.com/office/drawing/2014/main" id="{F6CBD814-6C1E-FB5E-D5B6-376B536BFBF5}"/>
                  </a:ext>
                </a:extLst>
              </p:cNvPr>
              <p:cNvSpPr txBox="1">
                <a:spLocks noRot="1" noChangeAspect="1" noMove="1" noResize="1" noEditPoints="1" noAdjustHandles="1" noChangeArrowheads="1" noChangeShapeType="1" noTextEdit="1"/>
              </p:cNvSpPr>
              <p:nvPr/>
            </p:nvSpPr>
            <p:spPr>
              <a:xfrm>
                <a:off x="3572126" y="2187249"/>
                <a:ext cx="2766805" cy="250197"/>
              </a:xfrm>
              <a:prstGeom prst="rect">
                <a:avLst/>
              </a:prstGeom>
              <a:blipFill>
                <a:blip r:embed="rId12"/>
                <a:stretch>
                  <a:fillRect b="-12195"/>
                </a:stretch>
              </a:blipFill>
            </p:spPr>
            <p:txBody>
              <a:bodyPr/>
              <a:lstStyle/>
              <a:p>
                <a:r>
                  <a:rPr lang="en-US">
                    <a:noFill/>
                  </a:rPr>
                  <a:t> </a:t>
                </a:r>
              </a:p>
            </p:txBody>
          </p:sp>
        </mc:Fallback>
      </mc:AlternateContent>
      <p:pic>
        <p:nvPicPr>
          <p:cNvPr id="66" name="Picture 65">
            <a:extLst>
              <a:ext uri="{FF2B5EF4-FFF2-40B4-BE49-F238E27FC236}">
                <a16:creationId xmlns:a16="http://schemas.microsoft.com/office/drawing/2014/main" id="{F1C40E64-3A04-773C-A5F0-E827B225DB4B}"/>
              </a:ext>
            </a:extLst>
          </p:cNvPr>
          <p:cNvPicPr>
            <a:picLocks noChangeAspect="1"/>
          </p:cNvPicPr>
          <p:nvPr/>
        </p:nvPicPr>
        <p:blipFill>
          <a:blip r:embed="rId13"/>
          <a:stretch>
            <a:fillRect/>
          </a:stretch>
        </p:blipFill>
        <p:spPr>
          <a:xfrm>
            <a:off x="2898992" y="5415642"/>
            <a:ext cx="452062" cy="623648"/>
          </a:xfrm>
          <a:prstGeom prst="rect">
            <a:avLst/>
          </a:prstGeom>
        </p:spPr>
      </p:pic>
      <p:sp>
        <p:nvSpPr>
          <p:cNvPr id="69" name="文字方塊 37">
            <a:extLst>
              <a:ext uri="{FF2B5EF4-FFF2-40B4-BE49-F238E27FC236}">
                <a16:creationId xmlns:a16="http://schemas.microsoft.com/office/drawing/2014/main" id="{B083F503-F143-0584-D4EB-F970BBAB8696}"/>
              </a:ext>
            </a:extLst>
          </p:cNvPr>
          <p:cNvSpPr txBox="1"/>
          <p:nvPr/>
        </p:nvSpPr>
        <p:spPr>
          <a:xfrm>
            <a:off x="2444385" y="2036882"/>
            <a:ext cx="1979816" cy="400110"/>
          </a:xfrm>
          <a:prstGeom prst="rect">
            <a:avLst/>
          </a:prstGeom>
          <a:noFill/>
        </p:spPr>
        <p:txBody>
          <a:bodyPr wrap="square" rtlCol="0">
            <a:spAutoFit/>
          </a:bodyPr>
          <a:lstStyle/>
          <a:p>
            <a:pPr marL="258763"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Token 0</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performs attention on other tokens.</a:t>
            </a:r>
          </a:p>
        </p:txBody>
      </p:sp>
      <p:sp>
        <p:nvSpPr>
          <p:cNvPr id="74" name="文字方塊 48">
            <a:extLst>
              <a:ext uri="{FF2B5EF4-FFF2-40B4-BE49-F238E27FC236}">
                <a16:creationId xmlns:a16="http://schemas.microsoft.com/office/drawing/2014/main" id="{9B6395AE-7B68-7AFF-EE74-B610938A8A01}"/>
              </a:ext>
            </a:extLst>
          </p:cNvPr>
          <p:cNvSpPr txBox="1"/>
          <p:nvPr/>
        </p:nvSpPr>
        <p:spPr>
          <a:xfrm>
            <a:off x="7321971" y="1809686"/>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3.1</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5" name="文字方塊 48">
            <a:extLst>
              <a:ext uri="{FF2B5EF4-FFF2-40B4-BE49-F238E27FC236}">
                <a16:creationId xmlns:a16="http://schemas.microsoft.com/office/drawing/2014/main" id="{6C7BE887-E331-D984-1883-3AD9EFB3FF35}"/>
              </a:ext>
            </a:extLst>
          </p:cNvPr>
          <p:cNvSpPr txBox="1"/>
          <p:nvPr/>
        </p:nvSpPr>
        <p:spPr>
          <a:xfrm>
            <a:off x="7058396" y="2712520"/>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2.2</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6" name="文字方塊 48">
            <a:extLst>
              <a:ext uri="{FF2B5EF4-FFF2-40B4-BE49-F238E27FC236}">
                <a16:creationId xmlns:a16="http://schemas.microsoft.com/office/drawing/2014/main" id="{6CE930DA-ADAA-9A71-D6D3-1D04D26AA7AD}"/>
              </a:ext>
            </a:extLst>
          </p:cNvPr>
          <p:cNvSpPr txBox="1"/>
          <p:nvPr/>
        </p:nvSpPr>
        <p:spPr>
          <a:xfrm>
            <a:off x="7058395" y="1258093"/>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2.3</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文字方塊 48">
            <a:extLst>
              <a:ext uri="{FF2B5EF4-FFF2-40B4-BE49-F238E27FC236}">
                <a16:creationId xmlns:a16="http://schemas.microsoft.com/office/drawing/2014/main" id="{43467294-FFA9-1E6C-9F70-A9CAE18689F6}"/>
              </a:ext>
            </a:extLst>
          </p:cNvPr>
          <p:cNvSpPr txBox="1"/>
          <p:nvPr/>
        </p:nvSpPr>
        <p:spPr>
          <a:xfrm>
            <a:off x="7342033" y="3048780"/>
            <a:ext cx="23213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Q</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文字方塊 48">
            <a:extLst>
              <a:ext uri="{FF2B5EF4-FFF2-40B4-BE49-F238E27FC236}">
                <a16:creationId xmlns:a16="http://schemas.microsoft.com/office/drawing/2014/main" id="{8A339660-5AC7-61E5-A416-9705B8E27F40}"/>
              </a:ext>
            </a:extLst>
          </p:cNvPr>
          <p:cNvSpPr txBox="1"/>
          <p:nvPr/>
        </p:nvSpPr>
        <p:spPr>
          <a:xfrm>
            <a:off x="7678801" y="3040720"/>
            <a:ext cx="23213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K</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文字方塊 48">
            <a:extLst>
              <a:ext uri="{FF2B5EF4-FFF2-40B4-BE49-F238E27FC236}">
                <a16:creationId xmlns:a16="http://schemas.microsoft.com/office/drawing/2014/main" id="{51DE4D4E-CC5A-0CD5-0D6D-4C11F39B85A9}"/>
              </a:ext>
            </a:extLst>
          </p:cNvPr>
          <p:cNvSpPr txBox="1"/>
          <p:nvPr/>
        </p:nvSpPr>
        <p:spPr>
          <a:xfrm>
            <a:off x="8067817" y="3043180"/>
            <a:ext cx="23213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V</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文字方塊 34">
            <a:extLst>
              <a:ext uri="{FF2B5EF4-FFF2-40B4-BE49-F238E27FC236}">
                <a16:creationId xmlns:a16="http://schemas.microsoft.com/office/drawing/2014/main" id="{75780D61-DC94-A6F7-85EF-1CD30A059DBD}"/>
              </a:ext>
            </a:extLst>
          </p:cNvPr>
          <p:cNvSpPr txBox="1"/>
          <p:nvPr/>
        </p:nvSpPr>
        <p:spPr>
          <a:xfrm>
            <a:off x="2153671" y="3134141"/>
            <a:ext cx="63030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(token)</a:t>
            </a:r>
          </a:p>
        </p:txBody>
      </p:sp>
      <mc:AlternateContent xmlns:mc="http://schemas.openxmlformats.org/markup-compatibility/2006" xmlns:a14="http://schemas.microsoft.com/office/drawing/2010/main">
        <mc:Choice Requires="a14">
          <p:sp>
            <p:nvSpPr>
              <p:cNvPr id="2" name="文字方塊 18">
                <a:extLst>
                  <a:ext uri="{FF2B5EF4-FFF2-40B4-BE49-F238E27FC236}">
                    <a16:creationId xmlns:a16="http://schemas.microsoft.com/office/drawing/2014/main" id="{05EC3458-8F1D-85BE-907D-81A963A08557}"/>
                  </a:ext>
                </a:extLst>
              </p:cNvPr>
              <p:cNvSpPr txBox="1"/>
              <p:nvPr/>
            </p:nvSpPr>
            <p:spPr>
              <a:xfrm>
                <a:off x="6709426" y="4426247"/>
                <a:ext cx="2263193" cy="727315"/>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2.1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Layer Normalization w/ or wo/ Element-wise Addition</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on the Input data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and attention output </a:t>
                </a:r>
                <a14:m>
                  <m:oMath xmlns:m="http://schemas.openxmlformats.org/officeDocument/2006/math">
                    <m:sSubSup>
                      <m:sSub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SupPr>
                      <m:e>
                        <m:acc>
                          <m:accPr>
                            <m:chr m:val="̂"/>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acc>
                      </m:e>
                      <m:sub/>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of Transformer block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p:txBody>
          </p:sp>
        </mc:Choice>
        <mc:Fallback xmlns="">
          <p:sp>
            <p:nvSpPr>
              <p:cNvPr id="2" name="文字方塊 18">
                <a:extLst>
                  <a:ext uri="{FF2B5EF4-FFF2-40B4-BE49-F238E27FC236}">
                    <a16:creationId xmlns:a16="http://schemas.microsoft.com/office/drawing/2014/main" id="{05EC3458-8F1D-85BE-907D-81A963A08557}"/>
                  </a:ext>
                </a:extLst>
              </p:cNvPr>
              <p:cNvSpPr txBox="1">
                <a:spLocks noRot="1" noChangeAspect="1" noMove="1" noResize="1" noEditPoints="1" noAdjustHandles="1" noChangeArrowheads="1" noChangeShapeType="1" noTextEdit="1"/>
              </p:cNvSpPr>
              <p:nvPr/>
            </p:nvSpPr>
            <p:spPr>
              <a:xfrm>
                <a:off x="6709426" y="4426247"/>
                <a:ext cx="2263193" cy="727315"/>
              </a:xfrm>
              <a:prstGeom prst="rect">
                <a:avLst/>
              </a:prstGeom>
              <a:blipFill>
                <a:blip r:embed="rId14"/>
                <a:stretch>
                  <a:fillRect b="-5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18">
                <a:extLst>
                  <a:ext uri="{FF2B5EF4-FFF2-40B4-BE49-F238E27FC236}">
                    <a16:creationId xmlns:a16="http://schemas.microsoft.com/office/drawing/2014/main" id="{83EB17DC-79BB-138A-5445-B8B8CD325248}"/>
                  </a:ext>
                </a:extLst>
              </p:cNvPr>
              <p:cNvSpPr txBox="1"/>
              <p:nvPr/>
            </p:nvSpPr>
            <p:spPr>
              <a:xfrm>
                <a:off x="7554527" y="3701975"/>
                <a:ext cx="1695077" cy="251672"/>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input patches to layer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8" name="文字方塊 18">
                <a:extLst>
                  <a:ext uri="{FF2B5EF4-FFF2-40B4-BE49-F238E27FC236}">
                    <a16:creationId xmlns:a16="http://schemas.microsoft.com/office/drawing/2014/main" id="{83EB17DC-79BB-138A-5445-B8B8CD325248}"/>
                  </a:ext>
                </a:extLst>
              </p:cNvPr>
              <p:cNvSpPr txBox="1">
                <a:spLocks noRot="1" noChangeAspect="1" noMove="1" noResize="1" noEditPoints="1" noAdjustHandles="1" noChangeArrowheads="1" noChangeShapeType="1" noTextEdit="1"/>
              </p:cNvSpPr>
              <p:nvPr/>
            </p:nvSpPr>
            <p:spPr>
              <a:xfrm>
                <a:off x="7554527" y="3701975"/>
                <a:ext cx="1695077" cy="251672"/>
              </a:xfrm>
              <a:prstGeom prst="rect">
                <a:avLst/>
              </a:prstGeom>
              <a:blipFill>
                <a:blip r:embed="rId15"/>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8">
                <a:extLst>
                  <a:ext uri="{FF2B5EF4-FFF2-40B4-BE49-F238E27FC236}">
                    <a16:creationId xmlns:a16="http://schemas.microsoft.com/office/drawing/2014/main" id="{20DF606A-3037-62EE-ECC3-0315A80B3C8F}"/>
                  </a:ext>
                </a:extLst>
              </p:cNvPr>
              <p:cNvSpPr txBox="1"/>
              <p:nvPr/>
            </p:nvSpPr>
            <p:spPr>
              <a:xfrm>
                <a:off x="7641351" y="2116547"/>
                <a:ext cx="1549748" cy="40556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acc>
                          <m:accPr>
                            <m:chr m:val="̂"/>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acc>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srgbClr val="FF0000"/>
                    </a:solidFill>
                    <a:effectLst/>
                    <a:uLnTx/>
                    <a:uFillTx/>
                    <a:latin typeface="Times New Roman"/>
                    <a:ea typeface="新細明體"/>
                    <a:cs typeface="+mn-cs"/>
                  </a:rPr>
                  <a:t>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attention-weighted, </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Intermediate output</a:t>
                </a:r>
              </a:p>
            </p:txBody>
          </p:sp>
        </mc:Choice>
        <mc:Fallback xmlns="">
          <p:sp>
            <p:nvSpPr>
              <p:cNvPr id="11" name="文字方塊 18">
                <a:extLst>
                  <a:ext uri="{FF2B5EF4-FFF2-40B4-BE49-F238E27FC236}">
                    <a16:creationId xmlns:a16="http://schemas.microsoft.com/office/drawing/2014/main" id="{20DF606A-3037-62EE-ECC3-0315A80B3C8F}"/>
                  </a:ext>
                </a:extLst>
              </p:cNvPr>
              <p:cNvSpPr txBox="1">
                <a:spLocks noRot="1" noChangeAspect="1" noMove="1" noResize="1" noEditPoints="1" noAdjustHandles="1" noChangeArrowheads="1" noChangeShapeType="1" noTextEdit="1"/>
              </p:cNvSpPr>
              <p:nvPr/>
            </p:nvSpPr>
            <p:spPr>
              <a:xfrm>
                <a:off x="7641351" y="2116547"/>
                <a:ext cx="1549748" cy="405560"/>
              </a:xfrm>
              <a:prstGeom prst="rect">
                <a:avLst/>
              </a:prstGeom>
              <a:blipFill>
                <a:blip r:embed="rId16"/>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字方塊 18">
                <a:extLst>
                  <a:ext uri="{FF2B5EF4-FFF2-40B4-BE49-F238E27FC236}">
                    <a16:creationId xmlns:a16="http://schemas.microsoft.com/office/drawing/2014/main" id="{9C39910A-BE85-4863-2929-C156755C35E9}"/>
                  </a:ext>
                </a:extLst>
              </p:cNvPr>
              <p:cNvSpPr txBox="1"/>
              <p:nvPr/>
            </p:nvSpPr>
            <p:spPr>
              <a:xfrm>
                <a:off x="7898787" y="514510"/>
                <a:ext cx="1104223" cy="40556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Layer output</a:t>
                </a:r>
              </a:p>
              <a:p>
                <a:pPr marL="179388"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 to L(=12) </a:t>
                </a:r>
              </a:p>
            </p:txBody>
          </p:sp>
        </mc:Choice>
        <mc:Fallback xmlns="">
          <p:sp>
            <p:nvSpPr>
              <p:cNvPr id="16" name="文字方塊 18">
                <a:extLst>
                  <a:ext uri="{FF2B5EF4-FFF2-40B4-BE49-F238E27FC236}">
                    <a16:creationId xmlns:a16="http://schemas.microsoft.com/office/drawing/2014/main" id="{9C39910A-BE85-4863-2929-C156755C35E9}"/>
                  </a:ext>
                </a:extLst>
              </p:cNvPr>
              <p:cNvSpPr txBox="1">
                <a:spLocks noRot="1" noChangeAspect="1" noMove="1" noResize="1" noEditPoints="1" noAdjustHandles="1" noChangeArrowheads="1" noChangeShapeType="1" noTextEdit="1"/>
              </p:cNvSpPr>
              <p:nvPr/>
            </p:nvSpPr>
            <p:spPr>
              <a:xfrm>
                <a:off x="7898787" y="514510"/>
                <a:ext cx="1104223" cy="405560"/>
              </a:xfrm>
              <a:prstGeom prst="rect">
                <a:avLst/>
              </a:prstGeom>
              <a:blipFill>
                <a:blip r:embed="rId17"/>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字方塊 18">
                <a:extLst>
                  <a:ext uri="{FF2B5EF4-FFF2-40B4-BE49-F238E27FC236}">
                    <a16:creationId xmlns:a16="http://schemas.microsoft.com/office/drawing/2014/main" id="{8B59BBE1-5DBB-2C67-23F7-8B5AE76552D5}"/>
                  </a:ext>
                </a:extLst>
              </p:cNvPr>
              <p:cNvSpPr txBox="1"/>
              <p:nvPr/>
            </p:nvSpPr>
            <p:spPr>
              <a:xfrm>
                <a:off x="3531732" y="1426257"/>
                <a:ext cx="3201896" cy="2589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O/P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Attention-weighted class token</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Sup>
                      <m:sSub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𝑐𝑙𝑠</m:t>
                        </m:r>
                      </m:sub>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𝐿</m:t>
                        </m:r>
                      </m:sup>
                    </m:sSub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3" name="文字方塊 18">
                <a:extLst>
                  <a:ext uri="{FF2B5EF4-FFF2-40B4-BE49-F238E27FC236}">
                    <a16:creationId xmlns:a16="http://schemas.microsoft.com/office/drawing/2014/main" id="{8B59BBE1-5DBB-2C67-23F7-8B5AE76552D5}"/>
                  </a:ext>
                </a:extLst>
              </p:cNvPr>
              <p:cNvSpPr txBox="1">
                <a:spLocks noRot="1" noChangeAspect="1" noMove="1" noResize="1" noEditPoints="1" noAdjustHandles="1" noChangeArrowheads="1" noChangeShapeType="1" noTextEdit="1"/>
              </p:cNvSpPr>
              <p:nvPr/>
            </p:nvSpPr>
            <p:spPr>
              <a:xfrm>
                <a:off x="3531732" y="1426257"/>
                <a:ext cx="3201896" cy="258982"/>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8">
                <a:extLst>
                  <a:ext uri="{FF2B5EF4-FFF2-40B4-BE49-F238E27FC236}">
                    <a16:creationId xmlns:a16="http://schemas.microsoft.com/office/drawing/2014/main" id="{D3CA0EF1-1FD2-70F7-9BD6-405BCC86F1A3}"/>
                  </a:ext>
                </a:extLst>
              </p:cNvPr>
              <p:cNvSpPr txBox="1"/>
              <p:nvPr/>
            </p:nvSpPr>
            <p:spPr>
              <a:xfrm>
                <a:off x="3599521" y="1624510"/>
                <a:ext cx="3246420" cy="412870"/>
              </a:xfrm>
              <a:prstGeom prst="rect">
                <a:avLst/>
              </a:prstGeom>
              <a:noFill/>
            </p:spPr>
            <p:txBody>
              <a:bodyPr wrap="square" rtlCol="0">
                <a:spAutoFit/>
              </a:bodyPr>
              <a:lstStyle/>
              <a:p>
                <a:pPr marL="1162050" marR="0" lvl="0" indent="-1162050" algn="l" defTabSz="914400" rtl="0" eaLnBrk="1" fontAlgn="auto" latinLnBrk="0" hangingPunct="1">
                  <a:lnSpc>
                    <a:spcPct val="100000"/>
                  </a:lnSpc>
                  <a:spcBef>
                    <a:spcPts val="0"/>
                  </a:spcBef>
                  <a:spcAft>
                    <a:spcPts val="0"/>
                  </a:spcAft>
                  <a:buClrTx/>
                  <a:buSzTx/>
                  <a:buFontTx/>
                  <a:buNone/>
                  <a:tabLst>
                    <a:tab pos="116205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Last TLM block</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14:m>
                  <m:oMath xmlns:m="http://schemas.openxmlformats.org/officeDocument/2006/math">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=L, Attention-weighted tokens </a:t>
                </a: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𝑐𝑙𝑠</m:t>
                        </m:r>
                      </m:sub>
                      <m: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1</m:t>
                        </m:r>
                      </m:sub>
                      <m: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𝑁</m:t>
                        </m:r>
                      </m:sub>
                      <m: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r>
                      <a:rPr kumimoji="0" lang="en-US" sz="1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each </a:t>
                </a:r>
              </a:p>
            </p:txBody>
          </p:sp>
        </mc:Choice>
        <mc:Fallback xmlns="">
          <p:sp>
            <p:nvSpPr>
              <p:cNvPr id="53" name="文字方塊 18">
                <a:extLst>
                  <a:ext uri="{FF2B5EF4-FFF2-40B4-BE49-F238E27FC236}">
                    <a16:creationId xmlns:a16="http://schemas.microsoft.com/office/drawing/2014/main" id="{D3CA0EF1-1FD2-70F7-9BD6-405BCC86F1A3}"/>
                  </a:ext>
                </a:extLst>
              </p:cNvPr>
              <p:cNvSpPr txBox="1">
                <a:spLocks noRot="1" noChangeAspect="1" noMove="1" noResize="1" noEditPoints="1" noAdjustHandles="1" noChangeArrowheads="1" noChangeShapeType="1" noTextEdit="1"/>
              </p:cNvSpPr>
              <p:nvPr/>
            </p:nvSpPr>
            <p:spPr>
              <a:xfrm>
                <a:off x="3599521" y="1624510"/>
                <a:ext cx="3246420" cy="412870"/>
              </a:xfrm>
              <a:prstGeom prst="rect">
                <a:avLst/>
              </a:prstGeom>
              <a:blipFill>
                <a:blip r:embed="rId1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字方塊 18">
                <a:extLst>
                  <a:ext uri="{FF2B5EF4-FFF2-40B4-BE49-F238E27FC236}">
                    <a16:creationId xmlns:a16="http://schemas.microsoft.com/office/drawing/2014/main" id="{91DE6B96-37E8-08DC-E0FE-2B6A12F8A70B}"/>
                  </a:ext>
                </a:extLst>
              </p:cNvPr>
              <p:cNvSpPr txBox="1"/>
              <p:nvPr/>
            </p:nvSpPr>
            <p:spPr>
              <a:xfrm>
                <a:off x="6706887" y="5176985"/>
                <a:ext cx="2450667" cy="559449"/>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2.2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Calculate Multi-Head Self-Attention (MHSA)</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on the Q, K and V matrix projected from  the normalized input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acc>
                          <m:accPr>
                            <m:chr m:val="̂"/>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acc>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p:txBody>
          </p:sp>
        </mc:Choice>
        <mc:Fallback xmlns="">
          <p:sp>
            <p:nvSpPr>
              <p:cNvPr id="61" name="文字方塊 18">
                <a:extLst>
                  <a:ext uri="{FF2B5EF4-FFF2-40B4-BE49-F238E27FC236}">
                    <a16:creationId xmlns:a16="http://schemas.microsoft.com/office/drawing/2014/main" id="{91DE6B96-37E8-08DC-E0FE-2B6A12F8A70B}"/>
                  </a:ext>
                </a:extLst>
              </p:cNvPr>
              <p:cNvSpPr txBox="1">
                <a:spLocks noRot="1" noChangeAspect="1" noMove="1" noResize="1" noEditPoints="1" noAdjustHandles="1" noChangeArrowheads="1" noChangeShapeType="1" noTextEdit="1"/>
              </p:cNvSpPr>
              <p:nvPr/>
            </p:nvSpPr>
            <p:spPr>
              <a:xfrm>
                <a:off x="6706887" y="5176985"/>
                <a:ext cx="2450667" cy="559449"/>
              </a:xfrm>
              <a:prstGeom prst="rect">
                <a:avLst/>
              </a:prstGeom>
              <a:blipFill>
                <a:blip r:embed="rId20"/>
                <a:stretch>
                  <a:fillRect r="-498" b="-54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18">
                <a:extLst>
                  <a:ext uri="{FF2B5EF4-FFF2-40B4-BE49-F238E27FC236}">
                    <a16:creationId xmlns:a16="http://schemas.microsoft.com/office/drawing/2014/main" id="{63B2CF14-FED1-E1AC-8C53-2CA25E2DFD21}"/>
                  </a:ext>
                </a:extLst>
              </p:cNvPr>
              <p:cNvSpPr txBox="1"/>
              <p:nvPr/>
            </p:nvSpPr>
            <p:spPr>
              <a:xfrm>
                <a:off x="6745158" y="5915689"/>
                <a:ext cx="2263193" cy="559449"/>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2.3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Multi-Layer Perceptive (MLP)</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on the Q, K and V matrix projected from normalized input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acc>
                          <m:accPr>
                            <m:chr m:val="̂"/>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acc>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p:txBody>
          </p:sp>
        </mc:Choice>
        <mc:Fallback xmlns="">
          <p:sp>
            <p:nvSpPr>
              <p:cNvPr id="63" name="文字方塊 18">
                <a:extLst>
                  <a:ext uri="{FF2B5EF4-FFF2-40B4-BE49-F238E27FC236}">
                    <a16:creationId xmlns:a16="http://schemas.microsoft.com/office/drawing/2014/main" id="{63B2CF14-FED1-E1AC-8C53-2CA25E2DFD21}"/>
                  </a:ext>
                </a:extLst>
              </p:cNvPr>
              <p:cNvSpPr txBox="1">
                <a:spLocks noRot="1" noChangeAspect="1" noMove="1" noResize="1" noEditPoints="1" noAdjustHandles="1" noChangeArrowheads="1" noChangeShapeType="1" noTextEdit="1"/>
              </p:cNvSpPr>
              <p:nvPr/>
            </p:nvSpPr>
            <p:spPr>
              <a:xfrm>
                <a:off x="6745158" y="5915689"/>
                <a:ext cx="2263193" cy="559449"/>
              </a:xfrm>
              <a:prstGeom prst="rect">
                <a:avLst/>
              </a:prstGeom>
              <a:blipFill>
                <a:blip r:embed="rId21"/>
                <a:stretch>
                  <a:fillRect b="-5435"/>
                </a:stretch>
              </a:blipFill>
            </p:spPr>
            <p:txBody>
              <a:bodyPr/>
              <a:lstStyle/>
              <a:p>
                <a:r>
                  <a:rPr lang="zh-TW" altLang="en-US">
                    <a:noFill/>
                  </a:rPr>
                  <a:t> </a:t>
                </a:r>
              </a:p>
            </p:txBody>
          </p:sp>
        </mc:Fallback>
      </mc:AlternateContent>
      <p:sp>
        <p:nvSpPr>
          <p:cNvPr id="67" name="文字方塊 53">
            <a:extLst>
              <a:ext uri="{FF2B5EF4-FFF2-40B4-BE49-F238E27FC236}">
                <a16:creationId xmlns:a16="http://schemas.microsoft.com/office/drawing/2014/main" id="{59DA0041-918E-AD10-15BA-C77A6109B6CC}"/>
              </a:ext>
            </a:extLst>
          </p:cNvPr>
          <p:cNvSpPr txBox="1"/>
          <p:nvPr/>
        </p:nvSpPr>
        <p:spPr>
          <a:xfrm>
            <a:off x="6923011" y="5695392"/>
            <a:ext cx="990256" cy="212559"/>
          </a:xfrm>
          <a:prstGeom prst="rect">
            <a:avLst/>
          </a:prstGeom>
          <a:noFill/>
        </p:spPr>
        <p:txBody>
          <a:bodyPr wrap="square" rtlCol="0">
            <a:spAutoFit/>
          </a:bodyPr>
          <a:lstStyle/>
          <a:p>
            <a:pPr marL="0" marR="0" lvl="0" indent="0" algn="l" defTabSz="457200" rtl="0" eaLnBrk="1" fontAlgn="auto" latinLnBrk="0" hangingPunct="1">
              <a:lnSpc>
                <a:spcPts val="1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h=16 heads</a:t>
            </a:r>
          </a:p>
        </p:txBody>
      </p:sp>
      <mc:AlternateContent xmlns:mc="http://schemas.openxmlformats.org/markup-compatibility/2006" xmlns:a14="http://schemas.microsoft.com/office/drawing/2010/main">
        <mc:Choice Requires="a14">
          <p:sp>
            <p:nvSpPr>
              <p:cNvPr id="9" name="文字方塊 18">
                <a:extLst>
                  <a:ext uri="{FF2B5EF4-FFF2-40B4-BE49-F238E27FC236}">
                    <a16:creationId xmlns:a16="http://schemas.microsoft.com/office/drawing/2014/main" id="{29C00232-C0DA-59A6-69AB-E734C11D536A}"/>
                  </a:ext>
                </a:extLst>
              </p:cNvPr>
              <p:cNvSpPr txBox="1"/>
              <p:nvPr/>
            </p:nvSpPr>
            <p:spPr>
              <a:xfrm>
                <a:off x="5974484" y="6534589"/>
                <a:ext cx="1125871" cy="246221"/>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First TLM block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9" name="文字方塊 18">
                <a:extLst>
                  <a:ext uri="{FF2B5EF4-FFF2-40B4-BE49-F238E27FC236}">
                    <a16:creationId xmlns:a16="http://schemas.microsoft.com/office/drawing/2014/main" id="{29C00232-C0DA-59A6-69AB-E734C11D536A}"/>
                  </a:ext>
                </a:extLst>
              </p:cNvPr>
              <p:cNvSpPr txBox="1">
                <a:spLocks noRot="1" noChangeAspect="1" noMove="1" noResize="1" noEditPoints="1" noAdjustHandles="1" noChangeArrowheads="1" noChangeShapeType="1" noTextEdit="1"/>
              </p:cNvSpPr>
              <p:nvPr/>
            </p:nvSpPr>
            <p:spPr>
              <a:xfrm>
                <a:off x="5974484" y="6534589"/>
                <a:ext cx="1125871" cy="246221"/>
              </a:xfrm>
              <a:prstGeom prst="rect">
                <a:avLst/>
              </a:prstGeom>
              <a:blipFill>
                <a:blip r:embed="rId22"/>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字方塊 4">
                <a:extLst>
                  <a:ext uri="{FF2B5EF4-FFF2-40B4-BE49-F238E27FC236}">
                    <a16:creationId xmlns:a16="http://schemas.microsoft.com/office/drawing/2014/main" id="{0ACADB47-5A9F-0745-B137-C930FBDCDB5B}"/>
                  </a:ext>
                </a:extLst>
              </p:cNvPr>
              <p:cNvSpPr txBox="1"/>
              <p:nvPr/>
            </p:nvSpPr>
            <p:spPr>
              <a:xfrm>
                <a:off x="3941880" y="5557398"/>
                <a:ext cx="1770918" cy="298415"/>
              </a:xfrm>
              <a:prstGeom prst="rect">
                <a:avLst/>
              </a:prstGeom>
              <a:noFill/>
            </p:spPr>
            <p:txBody>
              <a:bodyPr wrap="square" rtlCol="0">
                <a:spAutoFit/>
              </a:bodyPr>
              <a:lstStyle/>
              <a:p>
                <a:pPr marL="0" marR="0" lvl="0" indent="0" algn="l" defTabSz="914400" rtl="0" eaLnBrk="1" fontAlgn="auto" latinLnBrk="0" hangingPunct="1">
                  <a:lnSpc>
                    <a:spcPts val="800"/>
                  </a:lnSpc>
                  <a:spcBef>
                    <a:spcPts val="0"/>
                  </a:spcBef>
                  <a:spcAft>
                    <a:spcPts val="0"/>
                  </a:spcAft>
                  <a:buClrTx/>
                  <a:buSzTx/>
                  <a:buFontTx/>
                  <a:buNone/>
                  <a:tabLst/>
                  <a:defRPr/>
                </a:pPr>
                <a14:m>
                  <m:oMath xmlns:m="http://schemas.openxmlformats.org/officeDocument/2006/math">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𝐵</m:t>
                    </m:r>
                  </m:oMath>
                </a14:m>
                <a:r>
                  <a:rPr kumimoji="0" lang="en-US" sz="8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d>
                      <m:dPr>
                        <m:begChr m:val="{"/>
                        <m:endChr m:val="}"/>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dPr>
                      <m:e>
                        <m:sSub>
                          <m:sSubPr>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𝑏</m:t>
                            </m:r>
                          </m:e>
                          <m:sub>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Sub>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
                          <m:sSubPr>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𝑏</m:t>
                            </m:r>
                          </m:e>
                          <m:sub>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Sub>
                      </m:e>
                    </m:d>
                  </m:oMath>
                </a14:m>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rPr>
                  <a:t>, N=196</a:t>
                </a:r>
              </a:p>
              <a:p>
                <a:pPr marL="0" marR="0" lvl="0" indent="0" algn="l" defTabSz="914400" rtl="0" eaLnBrk="1" fontAlgn="auto" latinLnBrk="0" hangingPunct="1">
                  <a:lnSpc>
                    <a:spcPts val="8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rPr>
                  <a:t>1×768c each positional embedding</a:t>
                </a:r>
                <a:endParaRPr kumimoji="0" lang="zh-TW" altLang="en-US"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endParaRPr>
              </a:p>
            </p:txBody>
          </p:sp>
        </mc:Choice>
        <mc:Fallback xmlns="">
          <p:sp>
            <p:nvSpPr>
              <p:cNvPr id="6" name="文字方塊 4">
                <a:extLst>
                  <a:ext uri="{FF2B5EF4-FFF2-40B4-BE49-F238E27FC236}">
                    <a16:creationId xmlns:a16="http://schemas.microsoft.com/office/drawing/2014/main" id="{0ACADB47-5A9F-0745-B137-C930FBDCDB5B}"/>
                  </a:ext>
                </a:extLst>
              </p:cNvPr>
              <p:cNvSpPr txBox="1">
                <a:spLocks noRot="1" noChangeAspect="1" noMove="1" noResize="1" noEditPoints="1" noAdjustHandles="1" noChangeArrowheads="1" noChangeShapeType="1" noTextEdit="1"/>
              </p:cNvSpPr>
              <p:nvPr/>
            </p:nvSpPr>
            <p:spPr>
              <a:xfrm>
                <a:off x="3941880" y="5557398"/>
                <a:ext cx="1770918" cy="298415"/>
              </a:xfrm>
              <a:prstGeom prst="rect">
                <a:avLst/>
              </a:prstGeom>
              <a:blipFill>
                <a:blip r:embed="rId23"/>
                <a:stretch>
                  <a:fillRect t="-2041"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字方塊 18">
                <a:extLst>
                  <a:ext uri="{FF2B5EF4-FFF2-40B4-BE49-F238E27FC236}">
                    <a16:creationId xmlns:a16="http://schemas.microsoft.com/office/drawing/2014/main" id="{5309D6B8-8C91-E67D-CCE8-D5094B82D247}"/>
                  </a:ext>
                </a:extLst>
              </p:cNvPr>
              <p:cNvSpPr txBox="1"/>
              <p:nvPr/>
            </p:nvSpPr>
            <p:spPr>
              <a:xfrm>
                <a:off x="5273391" y="4715275"/>
                <a:ext cx="1846708" cy="40011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𝑃</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
                      <m:sSub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N=196 </a:t>
                </a:r>
              </a:p>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1×768c each embedded patch </a:t>
                </a:r>
              </a:p>
            </p:txBody>
          </p:sp>
        </mc:Choice>
        <mc:Fallback xmlns="">
          <p:sp>
            <p:nvSpPr>
              <p:cNvPr id="7" name="文字方塊 18">
                <a:extLst>
                  <a:ext uri="{FF2B5EF4-FFF2-40B4-BE49-F238E27FC236}">
                    <a16:creationId xmlns:a16="http://schemas.microsoft.com/office/drawing/2014/main" id="{5309D6B8-8C91-E67D-CCE8-D5094B82D247}"/>
                  </a:ext>
                </a:extLst>
              </p:cNvPr>
              <p:cNvSpPr txBox="1">
                <a:spLocks noRot="1" noChangeAspect="1" noMove="1" noResize="1" noEditPoints="1" noAdjustHandles="1" noChangeArrowheads="1" noChangeShapeType="1" noTextEdit="1"/>
              </p:cNvSpPr>
              <p:nvPr/>
            </p:nvSpPr>
            <p:spPr>
              <a:xfrm>
                <a:off x="5273391" y="4715275"/>
                <a:ext cx="1846708" cy="400110"/>
              </a:xfrm>
              <a:prstGeom prst="rect">
                <a:avLst/>
              </a:prstGeom>
              <a:blipFill>
                <a:blip r:embed="rId24"/>
                <a:stretch>
                  <a:fillRect b="-7692"/>
                </a:stretch>
              </a:blipFill>
            </p:spPr>
            <p:txBody>
              <a:bodyPr/>
              <a:lstStyle/>
              <a:p>
                <a:r>
                  <a:rPr lang="en-US">
                    <a:noFill/>
                  </a:rPr>
                  <a:t> </a:t>
                </a:r>
              </a:p>
            </p:txBody>
          </p:sp>
        </mc:Fallback>
      </mc:AlternateContent>
      <p:sp>
        <p:nvSpPr>
          <p:cNvPr id="31" name="文字方塊 4">
            <a:extLst>
              <a:ext uri="{FF2B5EF4-FFF2-40B4-BE49-F238E27FC236}">
                <a16:creationId xmlns:a16="http://schemas.microsoft.com/office/drawing/2014/main" id="{C2D91983-D5C6-D312-98F4-71CBE0C0846F}"/>
              </a:ext>
            </a:extLst>
          </p:cNvPr>
          <p:cNvSpPr txBox="1"/>
          <p:nvPr/>
        </p:nvSpPr>
        <p:spPr>
          <a:xfrm>
            <a:off x="4146187" y="5372884"/>
            <a:ext cx="1228911" cy="196400"/>
          </a:xfrm>
          <a:prstGeom prst="rect">
            <a:avLst/>
          </a:prstGeom>
          <a:noFill/>
        </p:spPr>
        <p:txBody>
          <a:bodyPr wrap="square" rtlCol="0">
            <a:spAutoFit/>
          </a:bodyPr>
          <a:lstStyle/>
          <a:p>
            <a:pPr marL="0" marR="0" lvl="0" indent="0" algn="l" defTabSz="914400" rtl="0" eaLnBrk="1" fontAlgn="auto" latinLnBrk="0" hangingPunct="1">
              <a:lnSpc>
                <a:spcPts val="8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rPr>
              <a:t>Absolute Embedding</a:t>
            </a:r>
            <a:endParaRPr kumimoji="0" lang="zh-TW" altLang="en-US"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endParaRPr>
          </a:p>
        </p:txBody>
      </p:sp>
      <p:sp>
        <p:nvSpPr>
          <p:cNvPr id="48" name="文字方塊 18">
            <a:extLst>
              <a:ext uri="{FF2B5EF4-FFF2-40B4-BE49-F238E27FC236}">
                <a16:creationId xmlns:a16="http://schemas.microsoft.com/office/drawing/2014/main" id="{081C2EAA-C580-30AE-2B70-4A0C292404C2}"/>
              </a:ext>
            </a:extLst>
          </p:cNvPr>
          <p:cNvSpPr txBox="1"/>
          <p:nvPr/>
        </p:nvSpPr>
        <p:spPr>
          <a:xfrm>
            <a:off x="4507988" y="74549"/>
            <a:ext cx="2627788" cy="40011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Times New Roman"/>
                <a:ea typeface="新細明體"/>
                <a:cs typeface="+mn-cs"/>
              </a:rPr>
              <a:t>Emb</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Patch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Embedded patches</a:t>
            </a:r>
          </a:p>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Times New Roman"/>
                <a:ea typeface="新細明體"/>
                <a:cs typeface="+mn-cs"/>
                <a:sym typeface="Wingdings" panose="05000000000000000000" pitchFamily="2" charset="2"/>
              </a:rPr>
              <a:t>Emb</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a:t>
            </a:r>
            <a:r>
              <a:rPr kumimoji="0" lang="en-US" sz="1000" b="0" i="0" u="none" strike="noStrike" kern="1200" cap="none" spc="0" normalizeH="0" baseline="0" noProof="0" dirty="0" err="1">
                <a:ln>
                  <a:noFill/>
                </a:ln>
                <a:solidFill>
                  <a:prstClr val="black"/>
                </a:solidFill>
                <a:effectLst/>
                <a:uLnTx/>
                <a:uFillTx/>
                <a:latin typeface="Times New Roman"/>
                <a:ea typeface="新細明體"/>
                <a:cs typeface="+mn-cs"/>
                <a:sym typeface="Wingdings" panose="05000000000000000000" pitchFamily="2" charset="2"/>
              </a:rPr>
              <a:t>Cls</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 Class Embedding, embedded class</a:t>
            </a:r>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Tree>
    <p:extLst>
      <p:ext uri="{BB962C8B-B14F-4D97-AF65-F5344CB8AC3E}">
        <p14:creationId xmlns:p14="http://schemas.microsoft.com/office/powerpoint/2010/main" val="1195002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D8F61-372C-72E3-C4D9-B62569209C8E}"/>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060FD211-3218-5A10-E721-00E0AA5577E8}"/>
              </a:ext>
            </a:extLst>
          </p:cNvPr>
          <p:cNvPicPr>
            <a:picLocks noChangeAspect="1"/>
          </p:cNvPicPr>
          <p:nvPr/>
        </p:nvPicPr>
        <p:blipFill>
          <a:blip r:embed="rId2"/>
          <a:stretch>
            <a:fillRect/>
          </a:stretch>
        </p:blipFill>
        <p:spPr>
          <a:xfrm>
            <a:off x="6647297" y="821385"/>
            <a:ext cx="2004578" cy="3261930"/>
          </a:xfrm>
          <a:prstGeom prst="rect">
            <a:avLst/>
          </a:prstGeom>
        </p:spPr>
      </p:pic>
      <p:sp>
        <p:nvSpPr>
          <p:cNvPr id="39" name="Slide Number Placeholder 38">
            <a:extLst>
              <a:ext uri="{FF2B5EF4-FFF2-40B4-BE49-F238E27FC236}">
                <a16:creationId xmlns:a16="http://schemas.microsoft.com/office/drawing/2014/main" id="{0946B1B9-15D4-1353-5EEB-B23C3801315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BC0E94-77E7-44D1-B157-7C2E39638D35}"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0" name="文字方塊 79">
            <a:extLst>
              <a:ext uri="{FF2B5EF4-FFF2-40B4-BE49-F238E27FC236}">
                <a16:creationId xmlns:a16="http://schemas.microsoft.com/office/drawing/2014/main" id="{FCE8F320-3685-548D-5BAE-D897B0DD9559}"/>
              </a:ext>
            </a:extLst>
          </p:cNvPr>
          <p:cNvSpPr txBox="1"/>
          <p:nvPr/>
        </p:nvSpPr>
        <p:spPr>
          <a:xfrm>
            <a:off x="6623383" y="747969"/>
            <a:ext cx="10123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TLM block</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81" name="文字方塊 80">
            <a:extLst>
              <a:ext uri="{FF2B5EF4-FFF2-40B4-BE49-F238E27FC236}">
                <a16:creationId xmlns:a16="http://schemas.microsoft.com/office/drawing/2014/main" id="{3CC92DDB-CD1D-150C-968E-06C151260AB6}"/>
              </a:ext>
            </a:extLst>
          </p:cNvPr>
          <p:cNvSpPr txBox="1"/>
          <p:nvPr/>
        </p:nvSpPr>
        <p:spPr>
          <a:xfrm>
            <a:off x="6558833" y="397378"/>
            <a:ext cx="209304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Transformer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Layer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Module (</a:t>
            </a:r>
            <a:r>
              <a:rPr kumimoji="0" lang="en-US" altLang="zh-TW" sz="1000" b="1" i="0" u="none" strike="noStrike" kern="1200" cap="none" spc="0" normalizeH="0" baseline="0" noProof="0" dirty="0">
                <a:ln>
                  <a:noFill/>
                </a:ln>
                <a:solidFill>
                  <a:srgbClr val="FF0000"/>
                </a:solidFill>
                <a:effectLst/>
                <a:uLnTx/>
                <a:uFillTx/>
                <a:latin typeface="Times New Roman"/>
                <a:ea typeface="新細明體"/>
                <a:cs typeface="+mn-cs"/>
              </a:rPr>
              <a:t>TLM</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3" name="標題 2">
            <a:extLst>
              <a:ext uri="{FF2B5EF4-FFF2-40B4-BE49-F238E27FC236}">
                <a16:creationId xmlns:a16="http://schemas.microsoft.com/office/drawing/2014/main" id="{7FD3117A-AF78-24D4-C744-F28246AEC12F}"/>
              </a:ext>
            </a:extLst>
          </p:cNvPr>
          <p:cNvSpPr txBox="1">
            <a:spLocks/>
          </p:cNvSpPr>
          <p:nvPr/>
        </p:nvSpPr>
        <p:spPr>
          <a:xfrm>
            <a:off x="-6168" y="7819"/>
            <a:ext cx="4430369" cy="54708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rPr>
              <a:t>1.2.1-5 Related Works: TLM Blocks (2/4)</a:t>
            </a:r>
            <a:endParaRPr kumimoji="0" lang="zh-TW"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endParaRPr>
          </a:p>
        </p:txBody>
      </p:sp>
    </p:spTree>
    <p:extLst>
      <p:ext uri="{BB962C8B-B14F-4D97-AF65-F5344CB8AC3E}">
        <p14:creationId xmlns:p14="http://schemas.microsoft.com/office/powerpoint/2010/main" val="2702390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字方塊 30">
            <a:extLst>
              <a:ext uri="{FF2B5EF4-FFF2-40B4-BE49-F238E27FC236}">
                <a16:creationId xmlns:a16="http://schemas.microsoft.com/office/drawing/2014/main" id="{5E3B539A-76DB-72EE-6536-E6465CBE9C86}"/>
              </a:ext>
            </a:extLst>
          </p:cNvPr>
          <p:cNvSpPr txBox="1"/>
          <p:nvPr/>
        </p:nvSpPr>
        <p:spPr>
          <a:xfrm>
            <a:off x="30897" y="655988"/>
            <a:ext cx="5218545" cy="307777"/>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400" b="1"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Multi-head self-attention (MHSA):</a:t>
            </a:r>
            <a:r>
              <a:rPr kumimoji="0" lang="zh-TW" altLang="en-US" sz="14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多個</a:t>
            </a:r>
            <a:r>
              <a:rPr kumimoji="0" lang="en-US" altLang="zh-TW" sz="1400" b="1"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self-attention</a:t>
            </a:r>
            <a:r>
              <a:rPr kumimoji="0" lang="zh-TW" altLang="en-US" sz="14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的組合</a:t>
            </a:r>
            <a:endParaRPr kumimoji="0" lang="en-US" altLang="zh-TW" sz="1400" b="1"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grpSp>
        <p:nvGrpSpPr>
          <p:cNvPr id="42" name="群組 41">
            <a:extLst>
              <a:ext uri="{FF2B5EF4-FFF2-40B4-BE49-F238E27FC236}">
                <a16:creationId xmlns:a16="http://schemas.microsoft.com/office/drawing/2014/main" id="{E412F2CA-FBD0-AC8B-5EBF-2E0D8B42E665}"/>
              </a:ext>
            </a:extLst>
          </p:cNvPr>
          <p:cNvGrpSpPr/>
          <p:nvPr/>
        </p:nvGrpSpPr>
        <p:grpSpPr>
          <a:xfrm>
            <a:off x="7496973" y="0"/>
            <a:ext cx="1632093" cy="2486787"/>
            <a:chOff x="7709410" y="127104"/>
            <a:chExt cx="1357956" cy="2176888"/>
          </a:xfrm>
        </p:grpSpPr>
        <p:pic>
          <p:nvPicPr>
            <p:cNvPr id="20" name="Picture 2" descr="Vision Transformer ViT Architecture">
              <a:extLst>
                <a:ext uri="{FF2B5EF4-FFF2-40B4-BE49-F238E27FC236}">
                  <a16:creationId xmlns:a16="http://schemas.microsoft.com/office/drawing/2014/main" id="{63B8610D-202A-9F25-596B-9D6E29B311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066"/>
            <a:stretch/>
          </p:blipFill>
          <p:spPr bwMode="auto">
            <a:xfrm>
              <a:off x="7709410" y="127104"/>
              <a:ext cx="1357956" cy="2176888"/>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a:extLst>
                <a:ext uri="{FF2B5EF4-FFF2-40B4-BE49-F238E27FC236}">
                  <a16:creationId xmlns:a16="http://schemas.microsoft.com/office/drawing/2014/main" id="{C72F4617-701A-4FA8-F47F-C34065DB87EC}"/>
                </a:ext>
              </a:extLst>
            </p:cNvPr>
            <p:cNvSpPr/>
            <p:nvPr/>
          </p:nvSpPr>
          <p:spPr>
            <a:xfrm>
              <a:off x="7989455" y="1320799"/>
              <a:ext cx="766618" cy="26785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E97132"/>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grpSp>
      <p:pic>
        <p:nvPicPr>
          <p:cNvPr id="3076" name="Picture 4">
            <a:extLst>
              <a:ext uri="{FF2B5EF4-FFF2-40B4-BE49-F238E27FC236}">
                <a16:creationId xmlns:a16="http://schemas.microsoft.com/office/drawing/2014/main" id="{37A0151E-0197-61A6-7F3D-933C72BD7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94" y="924888"/>
            <a:ext cx="5320144" cy="29488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88F4729D-AD32-DF80-5640-E69F1E69A985}"/>
                  </a:ext>
                </a:extLst>
              </p:cNvPr>
              <p:cNvSpPr txBox="1"/>
              <p:nvPr/>
            </p:nvSpPr>
            <p:spPr>
              <a:xfrm>
                <a:off x="382491" y="3724081"/>
                <a:ext cx="8448319" cy="19675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Q:</a:t>
                </a:r>
                <a:r>
                  <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 Vector(Linear layer output) related with what we encode(output, it can be output of encoder layer or decoder layer)</a:t>
                </a:r>
                <a:br>
                  <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br>
                <a:r>
                  <a:rPr kumimoji="0" lang="en-US" altLang="zh-TW" sz="1200" b="1"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K: </a:t>
                </a:r>
                <a:r>
                  <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Vector(Linear layer output) related with what we use as input to output.</a:t>
                </a:r>
                <a:br>
                  <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br>
                <a:r>
                  <a:rPr kumimoji="0" lang="en-US" altLang="zh-TW" sz="1200" b="1"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V</a:t>
                </a:r>
                <a:r>
                  <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 Learned vector(Linear layer output) as a result of calculations, related with input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22222"/>
                    </a:solidFill>
                    <a:effectLst/>
                    <a:uLnTx/>
                    <a:uFillTx/>
                    <a:latin typeface="Calibri" panose="020F0502020204030204" pitchFamily="34" charset="0"/>
                    <a:ea typeface="新細明體" panose="02020500000000000000" pitchFamily="18" charset="-120"/>
                    <a:cs typeface="Calibri" panose="020F0502020204030204" pitchFamily="34" charset="0"/>
                  </a:rPr>
                  <a:t>These vectors are created by multiplying the embedding by three matrices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22222"/>
                    </a:solidFill>
                    <a:effectLst/>
                    <a:uLnTx/>
                    <a:uFillTx/>
                    <a:latin typeface="Calibri" panose="020F0502020204030204" pitchFamily="34" charset="0"/>
                    <a:ea typeface="新細明體" panose="02020500000000000000" pitchFamily="18" charset="-120"/>
                    <a:cs typeface="Calibri" panose="020F0502020204030204" pitchFamily="34" charset="0"/>
                  </a:rPr>
                  <a:t> we trained during the training process.</a:t>
                </a:r>
                <a:endPar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Self-attention:</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𝐴𝑡𝑡𝑒𝑛𝑡𝑖𝑜𝑛</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𝑠𝑜𝑓𝑡𝑚𝑎𝑥</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m:t>
                                </m:r>
                              </m:sup>
                            </m:sSup>
                          </m:num>
                          <m:den>
                            <m:rad>
                              <m:radPr>
                                <m:deg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e>
                            </m:rad>
                          </m:den>
                        </m:f>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oMath>
                </a14:m>
                <a:r>
                  <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14:m>
                  <m:oMath xmlns:m="http://schemas.openxmlformats.org/officeDocument/2006/math">
                    <m:rad>
                      <m:radPr>
                        <m:degHide m:val="on"/>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e>
                    </m:rad>
                  </m:oMath>
                </a14:m>
                <a:r>
                  <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用於限縮結果範圍，避免過大</a:t>
                </a:r>
                <a:endPar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Multihead</a:t>
                </a:r>
                <a:r>
                  <a:rPr kumimoji="0" lang="zh-TW" altLang="en-US" sz="12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0" lang="zh-CN" altLang="en-US"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就是</a:t>
                </a:r>
                <a:r>
                  <a:rPr kumimoji="0" lang="zh-TW" altLang="en-US" sz="12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我們可以</a:t>
                </a:r>
                <a:r>
                  <a:rPr kumimoji="0" lang="zh-CN" altLang="en-US"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有不同的</a:t>
                </a:r>
                <a:r>
                  <a:rPr kumimoji="0" lang="en-US" altLang="zh-CN"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Q,K,V</a:t>
                </a:r>
                <a:r>
                  <a:rPr kumimoji="0" lang="zh-CN" altLang="en-US"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表示，</a:t>
                </a:r>
                <a:r>
                  <a:rPr kumimoji="0" lang="zh-TW" altLang="en-US" sz="12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最後再將結果結合起來</a:t>
                </a:r>
                <a:endPar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mc:Choice>
        <mc:Fallback xmlns="">
          <p:sp>
            <p:nvSpPr>
              <p:cNvPr id="43" name="文字方塊 42">
                <a:extLst>
                  <a:ext uri="{FF2B5EF4-FFF2-40B4-BE49-F238E27FC236}">
                    <a16:creationId xmlns:a16="http://schemas.microsoft.com/office/drawing/2014/main" id="{88F4729D-AD32-DF80-5640-E69F1E69A985}"/>
                  </a:ext>
                </a:extLst>
              </p:cNvPr>
              <p:cNvSpPr txBox="1">
                <a:spLocks noRot="1" noChangeAspect="1" noMove="1" noResize="1" noEditPoints="1" noAdjustHandles="1" noChangeArrowheads="1" noChangeShapeType="1" noTextEdit="1"/>
              </p:cNvSpPr>
              <p:nvPr/>
            </p:nvSpPr>
            <p:spPr>
              <a:xfrm>
                <a:off x="382491" y="3724081"/>
                <a:ext cx="8448319" cy="1967526"/>
              </a:xfrm>
              <a:prstGeom prst="rect">
                <a:avLst/>
              </a:prstGeom>
              <a:blipFill>
                <a:blip r:embed="rId5"/>
                <a:stretch>
                  <a:fillRect l="-216" t="-310" b="-1548"/>
                </a:stretch>
              </a:blipFill>
            </p:spPr>
            <p:txBody>
              <a:bodyPr/>
              <a:lstStyle/>
              <a:p>
                <a:r>
                  <a:rPr lang="zh-TW" altLang="en-US">
                    <a:noFill/>
                  </a:rPr>
                  <a:t> </a:t>
                </a:r>
              </a:p>
            </p:txBody>
          </p:sp>
        </mc:Fallback>
      </mc:AlternateContent>
      <p:sp>
        <p:nvSpPr>
          <p:cNvPr id="45" name="文字方塊 44">
            <a:extLst>
              <a:ext uri="{FF2B5EF4-FFF2-40B4-BE49-F238E27FC236}">
                <a16:creationId xmlns:a16="http://schemas.microsoft.com/office/drawing/2014/main" id="{30AC1D4C-2745-5B56-69B3-23863142D168}"/>
              </a:ext>
            </a:extLst>
          </p:cNvPr>
          <p:cNvSpPr txBox="1"/>
          <p:nvPr/>
        </p:nvSpPr>
        <p:spPr>
          <a:xfrm>
            <a:off x="0" y="6581001"/>
            <a:ext cx="458123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https://jalammar.github.io/illustrated-transformer/</a:t>
            </a:r>
          </a:p>
        </p:txBody>
      </p:sp>
      <p:pic>
        <p:nvPicPr>
          <p:cNvPr id="46" name="Picture 2">
            <a:extLst>
              <a:ext uri="{FF2B5EF4-FFF2-40B4-BE49-F238E27FC236}">
                <a16:creationId xmlns:a16="http://schemas.microsoft.com/office/drawing/2014/main" id="{5F93C982-15B5-FC6D-A3E7-ABAA3DAB22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6334" y="4106219"/>
            <a:ext cx="2618597" cy="247478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2AB1709A-EAD0-8A95-0DB0-A4A95159E7A0}"/>
              </a:ext>
            </a:extLst>
          </p:cNvPr>
          <p:cNvSpPr txBox="1"/>
          <p:nvPr/>
        </p:nvSpPr>
        <p:spPr>
          <a:xfrm>
            <a:off x="676761" y="1277985"/>
            <a:ext cx="156829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Pixel-wise self-attention</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4" name="文字方塊 3">
            <a:extLst>
              <a:ext uri="{FF2B5EF4-FFF2-40B4-BE49-F238E27FC236}">
                <a16:creationId xmlns:a16="http://schemas.microsoft.com/office/drawing/2014/main" id="{7F2FC18C-E0B1-F345-5711-CB4FA6A7E89B}"/>
              </a:ext>
            </a:extLst>
          </p:cNvPr>
          <p:cNvSpPr txBox="1"/>
          <p:nvPr/>
        </p:nvSpPr>
        <p:spPr>
          <a:xfrm>
            <a:off x="754907" y="3344117"/>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5" name="文字方塊 4">
            <a:extLst>
              <a:ext uri="{FF2B5EF4-FFF2-40B4-BE49-F238E27FC236}">
                <a16:creationId xmlns:a16="http://schemas.microsoft.com/office/drawing/2014/main" id="{5DA7F268-D182-64FA-35A8-DA42456DC5EF}"/>
              </a:ext>
            </a:extLst>
          </p:cNvPr>
          <p:cNvSpPr txBox="1"/>
          <p:nvPr/>
        </p:nvSpPr>
        <p:spPr>
          <a:xfrm>
            <a:off x="824370" y="2756997"/>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TWHxTWH</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6" name="文字方塊 5">
            <a:extLst>
              <a:ext uri="{FF2B5EF4-FFF2-40B4-BE49-F238E27FC236}">
                <a16:creationId xmlns:a16="http://schemas.microsoft.com/office/drawing/2014/main" id="{2BCEFD76-2049-B87B-73BF-37775E744BB3}"/>
              </a:ext>
            </a:extLst>
          </p:cNvPr>
          <p:cNvSpPr txBox="1"/>
          <p:nvPr/>
        </p:nvSpPr>
        <p:spPr>
          <a:xfrm>
            <a:off x="1982738" y="1824364"/>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7" name="文字方塊 6">
            <a:extLst>
              <a:ext uri="{FF2B5EF4-FFF2-40B4-BE49-F238E27FC236}">
                <a16:creationId xmlns:a16="http://schemas.microsoft.com/office/drawing/2014/main" id="{930EDF83-8941-1B1B-F55A-915F4F06A749}"/>
              </a:ext>
            </a:extLst>
          </p:cNvPr>
          <p:cNvSpPr txBox="1"/>
          <p:nvPr/>
        </p:nvSpPr>
        <p:spPr>
          <a:xfrm>
            <a:off x="767325" y="1797307"/>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TWHxTWH</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8" name="文字方塊 7">
            <a:extLst>
              <a:ext uri="{FF2B5EF4-FFF2-40B4-BE49-F238E27FC236}">
                <a16:creationId xmlns:a16="http://schemas.microsoft.com/office/drawing/2014/main" id="{BF466A79-05F1-FCF8-3CA8-196DC90D4642}"/>
              </a:ext>
            </a:extLst>
          </p:cNvPr>
          <p:cNvSpPr txBox="1"/>
          <p:nvPr/>
        </p:nvSpPr>
        <p:spPr>
          <a:xfrm>
            <a:off x="1359171" y="1467368"/>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9" name="文字方塊 8">
            <a:extLst>
              <a:ext uri="{FF2B5EF4-FFF2-40B4-BE49-F238E27FC236}">
                <a16:creationId xmlns:a16="http://schemas.microsoft.com/office/drawing/2014/main" id="{490DFBB5-00DF-B6AA-F017-5A77DDDB5896}"/>
              </a:ext>
            </a:extLst>
          </p:cNvPr>
          <p:cNvSpPr txBox="1"/>
          <p:nvPr/>
        </p:nvSpPr>
        <p:spPr>
          <a:xfrm>
            <a:off x="-33027" y="1895705"/>
            <a:ext cx="127117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Pixel-wise self-attention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Similarity weight (correlation matrix)</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10" name="標題 1">
            <a:extLst>
              <a:ext uri="{FF2B5EF4-FFF2-40B4-BE49-F238E27FC236}">
                <a16:creationId xmlns:a16="http://schemas.microsoft.com/office/drawing/2014/main" id="{18112453-FE72-4A84-766D-9AE6BC72FA51}"/>
              </a:ext>
            </a:extLst>
          </p:cNvPr>
          <p:cNvSpPr>
            <a:spLocks noGrp="1"/>
          </p:cNvSpPr>
          <p:nvPr>
            <p:ph type="title"/>
          </p:nvPr>
        </p:nvSpPr>
        <p:spPr>
          <a:xfrm>
            <a:off x="0" y="-136553"/>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1.2.1-5 Related Works: Transformer Encoder- MHSA (3/4)</a:t>
            </a:r>
            <a:endParaRPr lang="zh-TW" altLang="en-US" sz="2400" dirty="0"/>
          </a:p>
        </p:txBody>
      </p:sp>
    </p:spTree>
    <p:extLst>
      <p:ext uri="{BB962C8B-B14F-4D97-AF65-F5344CB8AC3E}">
        <p14:creationId xmlns:p14="http://schemas.microsoft.com/office/powerpoint/2010/main" val="1057267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A6AD-3968-FF85-8F65-0F8483F58332}"/>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0C52AFFF-7D4B-9F8F-048F-83B63FC2F76E}"/>
              </a:ext>
            </a:extLst>
          </p:cNvPr>
          <p:cNvPicPr>
            <a:picLocks noChangeAspect="1"/>
          </p:cNvPicPr>
          <p:nvPr/>
        </p:nvPicPr>
        <p:blipFill>
          <a:blip r:embed="rId2"/>
          <a:stretch>
            <a:fillRect/>
          </a:stretch>
        </p:blipFill>
        <p:spPr>
          <a:xfrm>
            <a:off x="0" y="1663995"/>
            <a:ext cx="9144000" cy="3530009"/>
          </a:xfrm>
          <a:prstGeom prst="rect">
            <a:avLst/>
          </a:prstGeom>
        </p:spPr>
      </p:pic>
      <p:sp>
        <p:nvSpPr>
          <p:cNvPr id="5" name="文字方塊 4">
            <a:extLst>
              <a:ext uri="{FF2B5EF4-FFF2-40B4-BE49-F238E27FC236}">
                <a16:creationId xmlns:a16="http://schemas.microsoft.com/office/drawing/2014/main" id="{F15F2050-1719-D913-B16C-CE496D86A114}"/>
              </a:ext>
            </a:extLst>
          </p:cNvPr>
          <p:cNvSpPr txBox="1"/>
          <p:nvPr/>
        </p:nvSpPr>
        <p:spPr>
          <a:xfrm>
            <a:off x="367862" y="5320945"/>
            <a:ext cx="8650013"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Figure 3: (a) The intrinsic ranks across stages and models in YOLOv8. The stage in the backbone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and neck is numbered in the order of model forward process. The numerical rank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r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is normalized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to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r/C</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o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for y-axis and its threshold is set to </a:t>
            </a:r>
            <a:r>
              <a:rPr kumimoji="0" lang="en-US" altLang="zh-TW" sz="1200" b="0" i="0" u="none" strike="noStrike" kern="1200" cap="none" spc="0" normalizeH="0" baseline="0" noProof="0" dirty="0" err="1">
                <a:ln>
                  <a:noFill/>
                </a:ln>
                <a:solidFill>
                  <a:prstClr val="black"/>
                </a:solidFill>
                <a:effectLst/>
                <a:uLnTx/>
                <a:uFillTx/>
                <a:latin typeface="CMMI10"/>
                <a:ea typeface="新細明體" panose="02020500000000000000" pitchFamily="18" charset="-120"/>
                <a:cs typeface="+mn-cs"/>
              </a:rPr>
              <a:t>λ</a:t>
            </a:r>
            <a:r>
              <a:rPr kumimoji="0" lang="en-US" altLang="zh-TW" sz="1200" b="0" i="0" u="none" strike="noStrike" kern="1200" cap="none" spc="0" normalizeH="0" baseline="0" noProof="0" dirty="0" err="1">
                <a:ln>
                  <a:noFill/>
                </a:ln>
                <a:solidFill>
                  <a:prstClr val="black"/>
                </a:solidFill>
                <a:effectLst/>
                <a:uLnTx/>
                <a:uFillTx/>
                <a:latin typeface="CMMI7"/>
                <a:ea typeface="新細明體" panose="02020500000000000000" pitchFamily="18" charset="-120"/>
                <a:cs typeface="+mn-cs"/>
              </a:rPr>
              <a:t>max</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a:t>
            </a:r>
            <a:r>
              <a:rPr kumimoji="0" lang="en-US" altLang="zh-TW" sz="1200" b="0" i="0" u="none" strike="noStrike" kern="1200" cap="none" spc="0" normalizeH="0" baseline="0" noProof="0" dirty="0">
                <a:ln>
                  <a:noFill/>
                </a:ln>
                <a:solidFill>
                  <a:prstClr val="black"/>
                </a:solidFill>
                <a:effectLst/>
                <a:uLnTx/>
                <a:uFillTx/>
                <a:latin typeface="CMR10"/>
                <a:ea typeface="新細明體" panose="02020500000000000000" pitchFamily="18" charset="-120"/>
                <a:cs typeface="+mn-cs"/>
              </a:rPr>
              <a:t>2</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 by default, where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C</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o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denotes the number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output channels and </a:t>
            </a:r>
            <a:r>
              <a:rPr kumimoji="0" lang="en-US" altLang="zh-TW" sz="1200" b="0" i="0" u="none" strike="noStrike" kern="1200" cap="none" spc="0" normalizeH="0" baseline="0" noProof="0" dirty="0" err="1">
                <a:ln>
                  <a:noFill/>
                </a:ln>
                <a:solidFill>
                  <a:prstClr val="black"/>
                </a:solidFill>
                <a:effectLst/>
                <a:uLnTx/>
                <a:uFillTx/>
                <a:latin typeface="CMMI10"/>
                <a:ea typeface="新細明體" panose="02020500000000000000" pitchFamily="18" charset="-120"/>
                <a:cs typeface="+mn-cs"/>
              </a:rPr>
              <a:t>λ</a:t>
            </a:r>
            <a:r>
              <a:rPr kumimoji="0" lang="en-US" altLang="zh-TW" sz="1200" b="0" i="0" u="none" strike="noStrike" kern="1200" cap="none" spc="0" normalizeH="0" baseline="0" noProof="0" dirty="0" err="1">
                <a:ln>
                  <a:noFill/>
                </a:ln>
                <a:solidFill>
                  <a:prstClr val="black"/>
                </a:solidFill>
                <a:effectLst/>
                <a:uLnTx/>
                <a:uFillTx/>
                <a:latin typeface="CMMI7"/>
                <a:ea typeface="新細明體" panose="02020500000000000000" pitchFamily="18" charset="-120"/>
                <a:cs typeface="+mn-cs"/>
              </a:rPr>
              <a:t>max</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is the largest singular value. It can be observed that deep stages and large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models exhibit lower intrinsic rank values. (b) The compact inverted block (CIB). (c) The partial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self-attention module (PSA).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YOLOv8, indicating that deep stages</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B4CD82B1-1B07-C951-711B-8A0F223259C4}"/>
              </a:ext>
            </a:extLst>
          </p:cNvPr>
          <p:cNvSpPr txBox="1">
            <a:spLocks/>
          </p:cNvSpPr>
          <p:nvPr/>
        </p:nvSpPr>
        <p:spPr>
          <a:xfrm>
            <a:off x="0" y="0"/>
            <a:ext cx="8422987" cy="4852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1.2.1-5 Related Works: Transformer Encoder- MHSA (4/4)</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YoloV8 &amp; YoloV10</a:t>
            </a:r>
            <a:endParaRPr kumimoji="0" lang="zh-TW" altLang="en-US" sz="2400" b="0" i="0" u="none" strike="noStrike" kern="1200" cap="none" spc="0" normalizeH="0" baseline="0" noProof="0" dirty="0">
              <a:ln>
                <a:noFill/>
              </a:ln>
              <a:solidFill>
                <a:prstClr val="black"/>
              </a:solidFill>
              <a:effectLst/>
              <a:uLnTx/>
              <a:uFillTx/>
              <a:latin typeface="Aptos Display" panose="02110004020202020204"/>
              <a:ea typeface="新細明體" panose="02020500000000000000" pitchFamily="18" charset="-120"/>
              <a:cs typeface="+mj-cs"/>
            </a:endParaRPr>
          </a:p>
        </p:txBody>
      </p:sp>
    </p:spTree>
    <p:extLst>
      <p:ext uri="{BB962C8B-B14F-4D97-AF65-F5344CB8AC3E}">
        <p14:creationId xmlns:p14="http://schemas.microsoft.com/office/powerpoint/2010/main" val="2277758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2217274"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1.3 </a:t>
            </a:r>
            <a:r>
              <a:rPr lang="en-US" altLang="zh-TW" sz="2400" dirty="0">
                <a:latin typeface="Times New Roman" panose="02020603050405020304" pitchFamily="18" charset="0"/>
                <a:cs typeface="Times New Roman" panose="02020603050405020304" pitchFamily="18" charset="0"/>
              </a:rPr>
              <a:t>Contribution</a:t>
            </a:r>
          </a:p>
        </p:txBody>
      </p:sp>
      <p:sp>
        <p:nvSpPr>
          <p:cNvPr id="5" name="矩形 4"/>
          <p:cNvSpPr/>
          <p:nvPr/>
        </p:nvSpPr>
        <p:spPr>
          <a:xfrm>
            <a:off x="0" y="340183"/>
            <a:ext cx="9144000" cy="5847755"/>
          </a:xfrm>
          <a:prstGeom prst="rect">
            <a:avLst/>
          </a:prstGeom>
        </p:spPr>
        <p:txBody>
          <a:bodyPr wrap="square">
            <a:spAutoFit/>
          </a:bodyPr>
          <a:lstStyle/>
          <a:p>
            <a:pPr marL="285750" indent="-285750">
              <a:buFont typeface="Wingdings" panose="05000000000000000000" pitchFamily="2" charset="2"/>
              <a:buChar char="p"/>
            </a:pPr>
            <a:r>
              <a:rPr lang="en-US" altLang="zh-TW" sz="1400" dirty="0">
                <a:solidFill>
                  <a:srgbClr val="FF0000"/>
                </a:solidFill>
                <a:latin typeface="Times New Roman" panose="02020603050405020304" pitchFamily="18" charset="0"/>
                <a:cs typeface="Times New Roman" panose="02020603050405020304" pitchFamily="18" charset="0"/>
              </a:rPr>
              <a:t>Compare with (1)</a:t>
            </a:r>
            <a:r>
              <a:rPr lang="zh-TW" altLang="en-US" sz="1400" dirty="0">
                <a:solidFill>
                  <a:srgbClr val="FF0000"/>
                </a:solidFill>
                <a:latin typeface="Times New Roman" panose="02020603050405020304" pitchFamily="18" charset="0"/>
                <a:cs typeface="Times New Roman" panose="02020603050405020304" pitchFamily="18" charset="0"/>
              </a:rPr>
              <a:t> self-attention layers</a:t>
            </a:r>
            <a:r>
              <a:rPr lang="en-US" altLang="zh-TW" sz="1400" dirty="0">
                <a:solidFill>
                  <a:srgbClr val="FF0000"/>
                </a:solidFill>
                <a:latin typeface="Times New Roman" panose="02020603050405020304" pitchFamily="18" charset="0"/>
                <a:cs typeface="Times New Roman" panose="02020603050405020304" pitchFamily="18" charset="0"/>
              </a:rPr>
              <a:t>, (2)</a:t>
            </a:r>
            <a:r>
              <a:rPr lang="zh-TW" altLang="en-US" sz="1400" dirty="0">
                <a:solidFill>
                  <a:srgbClr val="FF0000"/>
                </a:solidFill>
                <a:latin typeface="Times New Roman" panose="02020603050405020304" pitchFamily="18" charset="0"/>
                <a:cs typeface="Times New Roman" panose="02020603050405020304" pitchFamily="18" charset="0"/>
              </a:rPr>
              <a:t> </a:t>
            </a:r>
            <a:r>
              <a:rPr lang="en-US" altLang="zh-TW" sz="1400" dirty="0">
                <a:solidFill>
                  <a:srgbClr val="FF0000"/>
                </a:solidFill>
                <a:latin typeface="Times New Roman" panose="02020603050405020304" pitchFamily="18" charset="0"/>
                <a:cs typeface="Times New Roman" panose="02020603050405020304" pitchFamily="18" charset="0"/>
              </a:rPr>
              <a:t>recurrent and (3)</a:t>
            </a:r>
            <a:r>
              <a:rPr lang="zh-TW" altLang="en-US" sz="1400" dirty="0">
                <a:solidFill>
                  <a:srgbClr val="FF0000"/>
                </a:solidFill>
                <a:latin typeface="Times New Roman" panose="02020603050405020304" pitchFamily="18" charset="0"/>
                <a:cs typeface="Times New Roman" panose="02020603050405020304" pitchFamily="18" charset="0"/>
              </a:rPr>
              <a:t> </a:t>
            </a:r>
            <a:r>
              <a:rPr lang="en-US" altLang="zh-TW" sz="1400" dirty="0">
                <a:solidFill>
                  <a:srgbClr val="FF0000"/>
                </a:solidFill>
                <a:latin typeface="Times New Roman" panose="02020603050405020304" pitchFamily="18" charset="0"/>
                <a:cs typeface="Times New Roman" panose="02020603050405020304" pitchFamily="18" charset="0"/>
              </a:rPr>
              <a:t>convolutional layers </a:t>
            </a:r>
            <a:r>
              <a:rPr lang="en-US" altLang="zh-TW" sz="1400" dirty="0">
                <a:latin typeface="Times New Roman" panose="02020603050405020304" pitchFamily="18" charset="0"/>
                <a:cs typeface="Times New Roman" panose="02020603050405020304" pitchFamily="18" charset="0"/>
              </a:rPr>
              <a:t>used for mapping one variable-length sequence of symbol representations. </a:t>
            </a:r>
          </a:p>
          <a:p>
            <a:pPr marL="536575" indent="-268288">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Consider three desiderata:</a:t>
            </a:r>
          </a:p>
          <a:p>
            <a:pPr marL="804863" indent="-268288">
              <a:buAutoNum type="arabicParenR"/>
            </a:pPr>
            <a:r>
              <a:rPr lang="en-US" altLang="zh-TW" sz="1400" dirty="0">
                <a:latin typeface="Times New Roman" panose="02020603050405020304" pitchFamily="18" charset="0"/>
                <a:cs typeface="Times New Roman" panose="02020603050405020304" pitchFamily="18" charset="0"/>
              </a:rPr>
              <a:t>Total </a:t>
            </a:r>
            <a:r>
              <a:rPr lang="en-US" altLang="zh-TW" sz="1400" dirty="0">
                <a:solidFill>
                  <a:srgbClr val="FFC000"/>
                </a:solidFill>
                <a:latin typeface="Times New Roman" panose="02020603050405020304" pitchFamily="18" charset="0"/>
                <a:cs typeface="Times New Roman" panose="02020603050405020304" pitchFamily="18" charset="0"/>
              </a:rPr>
              <a:t>computational complexity </a:t>
            </a:r>
            <a:r>
              <a:rPr lang="en-US" altLang="zh-TW" sz="1400" dirty="0">
                <a:latin typeface="Times New Roman" panose="02020603050405020304" pitchFamily="18" charset="0"/>
                <a:cs typeface="Times New Roman" panose="02020603050405020304" pitchFamily="18" charset="0"/>
              </a:rPr>
              <a:t>per layer.</a:t>
            </a:r>
          </a:p>
          <a:p>
            <a:pPr marL="1076325" indent="-273050"/>
            <a:r>
              <a:rPr lang="en-US" altLang="zh-TW" sz="1400" dirty="0">
                <a:latin typeface="Times New Roman" panose="02020603050405020304" pitchFamily="18" charset="0"/>
                <a:cs typeface="Times New Roman" panose="02020603050405020304" pitchFamily="18" charset="0"/>
              </a:rPr>
              <a:t>(1</a:t>
            </a:r>
            <a:r>
              <a:rPr lang="en-US" altLang="zh-TW" sz="1400" dirty="0">
                <a:solidFill>
                  <a:srgbClr val="00B0F0"/>
                </a:solidFill>
                <a:latin typeface="Times New Roman" panose="02020603050405020304" pitchFamily="18" charset="0"/>
                <a:cs typeface="Times New Roman" panose="02020603050405020304" pitchFamily="18" charset="0"/>
              </a:rPr>
              <a:t>) Self-attention layers </a:t>
            </a:r>
            <a:r>
              <a:rPr lang="en-US" altLang="zh-TW" sz="1400" i="1" dirty="0">
                <a:solidFill>
                  <a:srgbClr val="00B0F0"/>
                </a:solidFill>
                <a:latin typeface="Times New Roman" panose="02020603050405020304" pitchFamily="18" charset="0"/>
                <a:cs typeface="Times New Roman" panose="02020603050405020304" pitchFamily="18" charset="0"/>
              </a:rPr>
              <a:t>O(n</a:t>
            </a:r>
            <a:r>
              <a:rPr lang="en-US" altLang="zh-TW" sz="1400" i="1" baseline="30000" dirty="0">
                <a:solidFill>
                  <a:srgbClr val="00B0F0"/>
                </a:solidFill>
                <a:latin typeface="Times New Roman" panose="02020603050405020304" pitchFamily="18" charset="0"/>
                <a:cs typeface="Times New Roman" panose="02020603050405020304" pitchFamily="18" charset="0"/>
              </a:rPr>
              <a:t>2</a:t>
            </a:r>
            <a:r>
              <a:rPr lang="en-US" altLang="zh-TW" sz="1400" i="1" dirty="0">
                <a:solidFill>
                  <a:srgbClr val="00B0F0"/>
                </a:solidFill>
                <a:latin typeface="Times New Roman" panose="02020603050405020304" pitchFamily="18" charset="0"/>
                <a:cs typeface="Times New Roman" panose="02020603050405020304" pitchFamily="18" charset="0"/>
              </a:rPr>
              <a:t>*d):</a:t>
            </a:r>
            <a:r>
              <a:rPr lang="en-US" altLang="zh-TW" sz="1400" i="1" dirty="0">
                <a:solidFill>
                  <a:srgbClr val="FF0000"/>
                </a:solidFill>
                <a:latin typeface="Times New Roman" panose="02020603050405020304" pitchFamily="18" charset="0"/>
                <a:cs typeface="Times New Roman" panose="02020603050405020304" pitchFamily="18" charset="0"/>
              </a:rPr>
              <a:t> </a:t>
            </a:r>
            <a:r>
              <a:rPr lang="en-US" altLang="zh-TW" sz="1400" i="1" dirty="0">
                <a:latin typeface="Times New Roman" panose="02020603050405020304" pitchFamily="18" charset="0"/>
                <a:cs typeface="Times New Roman" panose="02020603050405020304" pitchFamily="18" charset="0"/>
              </a:rPr>
              <a:t>Query </a:t>
            </a:r>
            <a:r>
              <a:rPr lang="en-US" altLang="zh-TW" sz="1400" dirty="0">
                <a:latin typeface="Times New Roman" panose="02020603050405020304" pitchFamily="18" charset="0"/>
                <a:cs typeface="Times New Roman" panose="02020603050405020304" pitchFamily="18" charset="0"/>
              </a:rPr>
              <a:t>x </a:t>
            </a:r>
            <a:r>
              <a:rPr lang="en-US" altLang="zh-TW" sz="1400" i="1" dirty="0">
                <a:latin typeface="Times New Roman" panose="02020603050405020304" pitchFamily="18" charset="0"/>
                <a:cs typeface="Times New Roman" panose="02020603050405020304" pitchFamily="18" charset="0"/>
              </a:rPr>
              <a:t>Key. </a:t>
            </a:r>
            <a:br>
              <a:rPr lang="en-US" altLang="zh-TW" sz="1400" i="1" dirty="0">
                <a:latin typeface="Times New Roman" panose="02020603050405020304" pitchFamily="18" charset="0"/>
                <a:cs typeface="Times New Roman" panose="02020603050405020304" pitchFamily="18" charset="0"/>
              </a:rPr>
            </a:br>
            <a:r>
              <a:rPr lang="en-US" altLang="zh-TW" sz="1400" i="1" dirty="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 </a:t>
            </a:r>
            <a:r>
              <a:rPr lang="en-US" altLang="zh-TW" sz="1400" dirty="0">
                <a:solidFill>
                  <a:srgbClr val="00B0F0"/>
                </a:solidFill>
                <a:latin typeface="Times New Roman" panose="02020603050405020304" pitchFamily="18" charset="0"/>
                <a:cs typeface="Times New Roman" panose="02020603050405020304" pitchFamily="18" charset="0"/>
              </a:rPr>
              <a:t>Self-attention be restricted </a:t>
            </a:r>
            <a:r>
              <a:rPr lang="en-US" altLang="zh-TW" sz="1400" i="1" dirty="0">
                <a:solidFill>
                  <a:srgbClr val="00B0F0"/>
                </a:solidFill>
                <a:latin typeface="Times New Roman" panose="02020603050405020304" pitchFamily="18" charset="0"/>
                <a:cs typeface="Times New Roman" panose="02020603050405020304" pitchFamily="18" charset="0"/>
              </a:rPr>
              <a:t>O(n*n*d) </a:t>
            </a:r>
            <a:r>
              <a:rPr lang="en-US" altLang="zh-TW" sz="1400" dirty="0">
                <a:latin typeface="Times New Roman" panose="02020603050405020304" pitchFamily="18" charset="0"/>
                <a:cs typeface="Times New Roman" panose="02020603050405020304" pitchFamily="18" charset="0"/>
              </a:rPr>
              <a:t>to consider only a neighborhood of size </a:t>
            </a:r>
            <a:r>
              <a:rPr lang="en-US" altLang="zh-TW" sz="1400" i="1" dirty="0">
                <a:latin typeface="Times New Roman" panose="02020603050405020304" pitchFamily="18" charset="0"/>
                <a:cs typeface="Times New Roman" panose="02020603050405020304" pitchFamily="18" charset="0"/>
              </a:rPr>
              <a:t>r: </a:t>
            </a:r>
            <a:r>
              <a:rPr lang="en-US" altLang="zh-TW" sz="1400" dirty="0">
                <a:latin typeface="Times New Roman" panose="02020603050405020304" pitchFamily="18" charset="0"/>
                <a:cs typeface="Times New Roman" panose="02020603050405020304" pitchFamily="18" charset="0"/>
              </a:rPr>
              <a:t>To improve computational performance for tasks involving very long sequences.</a:t>
            </a:r>
            <a:endParaRPr lang="en-US" altLang="zh-TW" sz="1400" i="1" dirty="0">
              <a:latin typeface="Times New Roman" panose="02020603050405020304" pitchFamily="18" charset="0"/>
              <a:cs typeface="Times New Roman" panose="02020603050405020304" pitchFamily="18" charset="0"/>
            </a:endParaRPr>
          </a:p>
          <a:p>
            <a:pPr marL="1076325" indent="-273050"/>
            <a:r>
              <a:rPr lang="en-US" altLang="zh-TW" sz="1400" dirty="0">
                <a:solidFill>
                  <a:srgbClr val="00B0F0"/>
                </a:solidFill>
                <a:latin typeface="Times New Roman" panose="02020603050405020304" pitchFamily="18" charset="0"/>
                <a:cs typeface="Times New Roman" panose="02020603050405020304" pitchFamily="18" charset="0"/>
              </a:rPr>
              <a:t>(2) Self-attention layers are faster than recurrent layers, </a:t>
            </a:r>
            <a:r>
              <a:rPr lang="en-US" altLang="zh-TW" sz="1400" dirty="0">
                <a:latin typeface="Times New Roman" panose="02020603050405020304" pitchFamily="18" charset="0"/>
                <a:cs typeface="Times New Roman" panose="02020603050405020304" pitchFamily="18" charset="0"/>
              </a:rPr>
              <a:t>the sequence length </a:t>
            </a:r>
            <a:r>
              <a:rPr lang="en-US" altLang="zh-TW" sz="1400" i="1" dirty="0">
                <a:latin typeface="Times New Roman" panose="02020603050405020304" pitchFamily="18" charset="0"/>
                <a:cs typeface="Times New Roman" panose="02020603050405020304" pitchFamily="18" charset="0"/>
              </a:rPr>
              <a:t>n</a:t>
            </a:r>
            <a:r>
              <a:rPr lang="en-US" altLang="zh-TW" sz="1400" dirty="0">
                <a:latin typeface="Times New Roman" panose="02020603050405020304" pitchFamily="18" charset="0"/>
                <a:cs typeface="Times New Roman" panose="02020603050405020304" pitchFamily="18" charset="0"/>
              </a:rPr>
              <a:t> is smaller than the representation dimensionality </a:t>
            </a:r>
            <a:r>
              <a:rPr lang="en-US" altLang="zh-TW" sz="1400" i="1" dirty="0">
                <a:latin typeface="Times New Roman" panose="02020603050405020304" pitchFamily="18" charset="0"/>
                <a:cs typeface="Times New Roman" panose="02020603050405020304" pitchFamily="18" charset="0"/>
              </a:rPr>
              <a:t>d</a:t>
            </a:r>
            <a:r>
              <a:rPr lang="en-US" altLang="zh-TW" sz="1400" dirty="0">
                <a:latin typeface="Times New Roman" panose="02020603050405020304" pitchFamily="18" charset="0"/>
                <a:cs typeface="Times New Roman" panose="02020603050405020304" pitchFamily="18" charset="0"/>
              </a:rPr>
              <a:t>, which is most often the case with sentence representations used by state-of-the-art models in machine translations.</a:t>
            </a:r>
          </a:p>
          <a:p>
            <a:pPr marL="1076325" indent="-273050"/>
            <a:r>
              <a:rPr lang="en-US" altLang="zh-TW" sz="1400" dirty="0">
                <a:latin typeface="Times New Roman" panose="02020603050405020304" pitchFamily="18" charset="0"/>
                <a:cs typeface="Times New Roman" panose="02020603050405020304" pitchFamily="18" charset="0"/>
              </a:rPr>
              <a:t>(3) </a:t>
            </a:r>
            <a:r>
              <a:rPr lang="en-US" altLang="zh-TW" sz="1400" dirty="0">
                <a:solidFill>
                  <a:srgbClr val="00B0F0"/>
                </a:solidFill>
                <a:latin typeface="Times New Roman" panose="02020603050405020304" pitchFamily="18" charset="0"/>
                <a:cs typeface="Times New Roman" panose="02020603050405020304" pitchFamily="18" charset="0"/>
              </a:rPr>
              <a:t>Convolutional layer </a:t>
            </a:r>
            <a:r>
              <a:rPr lang="en-US" altLang="zh-TW" sz="1400" dirty="0">
                <a:solidFill>
                  <a:srgbClr val="FF0000"/>
                </a:solidFill>
                <a:latin typeface="Times New Roman" panose="02020603050405020304" pitchFamily="18" charset="0"/>
                <a:cs typeface="Times New Roman" panose="02020603050405020304" pitchFamily="18" charset="0"/>
              </a:rPr>
              <a:t>more expensive than recurrent layers</a:t>
            </a:r>
            <a:r>
              <a:rPr lang="en-US" altLang="zh-TW" sz="1400" dirty="0">
                <a:latin typeface="Times New Roman" panose="02020603050405020304" pitchFamily="18" charset="0"/>
                <a:cs typeface="Times New Roman" panose="02020603050405020304" pitchFamily="18" charset="0"/>
              </a:rPr>
              <a:t>, by a factor of</a:t>
            </a:r>
            <a:r>
              <a:rPr lang="en-US" altLang="zh-TW" sz="1400" i="1" dirty="0">
                <a:latin typeface="Times New Roman" panose="02020603050405020304" pitchFamily="18" charset="0"/>
                <a:cs typeface="Times New Roman" panose="02020603050405020304" pitchFamily="18" charset="0"/>
              </a:rPr>
              <a:t> k.</a:t>
            </a:r>
          </a:p>
          <a:p>
            <a:pPr marL="1260475" indent="-184150">
              <a:buFontTx/>
              <a:buChar char="-"/>
            </a:pPr>
            <a:r>
              <a:rPr lang="en-US" altLang="zh-TW" sz="1400" dirty="0">
                <a:latin typeface="Times New Roman" panose="02020603050405020304" pitchFamily="18" charset="0"/>
                <a:cs typeface="Times New Roman" panose="02020603050405020304" pitchFamily="18" charset="0"/>
              </a:rPr>
              <a:t>Separable convolutions </a:t>
            </a:r>
            <a:r>
              <a:rPr lang="pt-BR" altLang="zh-TW" sz="1400" i="1" dirty="0">
                <a:latin typeface="Times New Roman" panose="02020603050405020304" pitchFamily="18" charset="0"/>
                <a:cs typeface="Times New Roman" panose="02020603050405020304" pitchFamily="18" charset="0"/>
              </a:rPr>
              <a:t>O(k·n·d + n·d</a:t>
            </a:r>
            <a:r>
              <a:rPr lang="pt-BR" altLang="zh-TW" sz="1400" i="1" baseline="30000" dirty="0">
                <a:latin typeface="Times New Roman" panose="02020603050405020304" pitchFamily="18" charset="0"/>
                <a:cs typeface="Times New Roman" panose="02020603050405020304" pitchFamily="18" charset="0"/>
              </a:rPr>
              <a:t>2</a:t>
            </a:r>
            <a:r>
              <a:rPr lang="pt-BR" altLang="zh-TW" sz="1400" i="1" dirty="0">
                <a:latin typeface="Times New Roman" panose="02020603050405020304" pitchFamily="18" charset="0"/>
                <a:cs typeface="Times New Roman" panose="02020603050405020304" pitchFamily="18" charset="0"/>
              </a:rPr>
              <a:t> )</a:t>
            </a:r>
            <a:r>
              <a:rPr lang="pt-BR" altLang="zh-TW" sz="1400"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decrease the complexity considerable.</a:t>
            </a:r>
          </a:p>
          <a:p>
            <a:pPr marL="1260475" indent="-184150">
              <a:spcAft>
                <a:spcPts val="600"/>
              </a:spcAft>
              <a:buFontTx/>
              <a:buChar char="-"/>
            </a:pPr>
            <a:r>
              <a:rPr lang="en-US" altLang="zh-TW" sz="1400" dirty="0">
                <a:latin typeface="Times New Roman" panose="02020603050405020304" pitchFamily="18" charset="0"/>
                <a:cs typeface="Times New Roman" panose="02020603050405020304" pitchFamily="18" charset="0"/>
              </a:rPr>
              <a:t>Even with </a:t>
            </a:r>
            <a:r>
              <a:rPr lang="en-US" altLang="zh-TW" sz="1400" i="1" dirty="0">
                <a:latin typeface="Times New Roman" panose="02020603050405020304" pitchFamily="18" charset="0"/>
                <a:cs typeface="Times New Roman" panose="02020603050405020304" pitchFamily="18" charset="0"/>
              </a:rPr>
              <a:t>k = n</a:t>
            </a:r>
            <a:r>
              <a:rPr lang="en-US" altLang="zh-TW" sz="1400" dirty="0">
                <a:latin typeface="Times New Roman" panose="02020603050405020304" pitchFamily="18" charset="0"/>
                <a:cs typeface="Times New Roman" panose="02020603050405020304" pitchFamily="18" charset="0"/>
              </a:rPr>
              <a:t>: the complexity of a separable convolution is equal to the combination of a self-attention layer.</a:t>
            </a:r>
            <a:endParaRPr lang="en-US" altLang="zh-TW" sz="1400" i="1" dirty="0">
              <a:latin typeface="Times New Roman" panose="02020603050405020304" pitchFamily="18" charset="0"/>
              <a:cs typeface="Times New Roman" panose="02020603050405020304" pitchFamily="18" charset="0"/>
            </a:endParaRPr>
          </a:p>
          <a:p>
            <a:pPr marL="536575"/>
            <a:r>
              <a:rPr lang="en-US" altLang="zh-TW" sz="1400" dirty="0">
                <a:latin typeface="Times New Roman" panose="02020603050405020304" pitchFamily="18" charset="0"/>
                <a:cs typeface="Times New Roman" panose="02020603050405020304" pitchFamily="18" charset="0"/>
              </a:rPr>
              <a:t>2)   Minimum number of </a:t>
            </a:r>
            <a:r>
              <a:rPr lang="en-US" altLang="zh-TW" sz="1400" dirty="0">
                <a:solidFill>
                  <a:srgbClr val="00B050"/>
                </a:solidFill>
                <a:latin typeface="Times New Roman" panose="02020603050405020304" pitchFamily="18" charset="0"/>
                <a:cs typeface="Times New Roman" panose="02020603050405020304" pitchFamily="18" charset="0"/>
              </a:rPr>
              <a:t>sequential operations </a:t>
            </a:r>
            <a:r>
              <a:rPr lang="en-US" altLang="zh-TW" sz="1400" dirty="0">
                <a:latin typeface="Times New Roman" panose="02020603050405020304" pitchFamily="18" charset="0"/>
                <a:cs typeface="Times New Roman" panose="02020603050405020304" pitchFamily="18" charset="0"/>
              </a:rPr>
              <a:t>required.</a:t>
            </a:r>
          </a:p>
          <a:p>
            <a:pPr marL="1071563" indent="-261938"/>
            <a:r>
              <a:rPr lang="en-US" altLang="zh-TW" sz="1400" dirty="0">
                <a:solidFill>
                  <a:srgbClr val="00B0F0"/>
                </a:solidFill>
                <a:latin typeface="Times New Roman" panose="02020603050405020304" pitchFamily="18" charset="0"/>
                <a:cs typeface="Times New Roman" panose="02020603050405020304" pitchFamily="18" charset="0"/>
              </a:rPr>
              <a:t>(1) Self-attention layer </a:t>
            </a:r>
            <a:r>
              <a:rPr lang="en-US" altLang="zh-TW" sz="1400" i="1" dirty="0">
                <a:solidFill>
                  <a:srgbClr val="00B0F0"/>
                </a:solidFill>
                <a:latin typeface="Times New Roman" panose="02020603050405020304" pitchFamily="18" charset="0"/>
                <a:cs typeface="Times New Roman" panose="02020603050405020304" pitchFamily="18" charset="0"/>
              </a:rPr>
              <a:t>O(1)</a:t>
            </a:r>
            <a:r>
              <a:rPr lang="en-US" altLang="zh-TW" sz="1400" dirty="0">
                <a:solidFill>
                  <a:srgbClr val="00B0F0"/>
                </a:solidFill>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sequential operations: connects all positions with a constant number of sequentially executed operations. (can be parallelized)</a:t>
            </a:r>
          </a:p>
          <a:p>
            <a:pPr marL="1071563" indent="-261938">
              <a:spcAft>
                <a:spcPts val="600"/>
              </a:spcAft>
            </a:pPr>
            <a:r>
              <a:rPr lang="en-US" altLang="zh-TW" sz="1400" dirty="0">
                <a:solidFill>
                  <a:srgbClr val="00B0F0"/>
                </a:solidFill>
                <a:latin typeface="Times New Roman" panose="02020603050405020304" pitchFamily="18" charset="0"/>
                <a:cs typeface="Times New Roman" panose="02020603050405020304" pitchFamily="18" charset="0"/>
              </a:rPr>
              <a:t>(2) Recurrent layer </a:t>
            </a:r>
            <a:r>
              <a:rPr lang="en-US" altLang="zh-TW" sz="1400" dirty="0">
                <a:latin typeface="Times New Roman" panose="02020603050405020304" pitchFamily="18" charset="0"/>
                <a:cs typeface="Times New Roman" panose="02020603050405020304" pitchFamily="18" charset="0"/>
              </a:rPr>
              <a:t>requires </a:t>
            </a:r>
            <a:r>
              <a:rPr lang="en-US" altLang="zh-TW" sz="1400" i="1" dirty="0">
                <a:latin typeface="Times New Roman" panose="02020603050405020304" pitchFamily="18" charset="0"/>
                <a:cs typeface="Times New Roman" panose="02020603050405020304" pitchFamily="18" charset="0"/>
              </a:rPr>
              <a:t>O(n)</a:t>
            </a:r>
            <a:r>
              <a:rPr lang="en-US" altLang="zh-TW" sz="1400" dirty="0">
                <a:latin typeface="Times New Roman" panose="02020603050405020304" pitchFamily="18" charset="0"/>
                <a:cs typeface="Times New Roman" panose="02020603050405020304" pitchFamily="18" charset="0"/>
              </a:rPr>
              <a:t> sequential operations.</a:t>
            </a:r>
          </a:p>
          <a:p>
            <a:pPr marL="809625" indent="-273050"/>
            <a:r>
              <a:rPr lang="en-US" altLang="zh-TW" sz="1400" dirty="0">
                <a:latin typeface="Times New Roman" panose="02020603050405020304" pitchFamily="18" charset="0"/>
                <a:cs typeface="Times New Roman" panose="02020603050405020304" pitchFamily="18" charset="0"/>
              </a:rPr>
              <a:t>3)  The </a:t>
            </a:r>
            <a:r>
              <a:rPr lang="en-US" altLang="zh-TW" sz="1400" dirty="0">
                <a:solidFill>
                  <a:srgbClr val="7030A0"/>
                </a:solidFill>
                <a:latin typeface="Times New Roman" panose="02020603050405020304" pitchFamily="18" charset="0"/>
                <a:cs typeface="Times New Roman" panose="02020603050405020304" pitchFamily="18" charset="0"/>
              </a:rPr>
              <a:t>path length </a:t>
            </a:r>
            <a:r>
              <a:rPr lang="en-US" altLang="zh-TW" sz="1400" dirty="0">
                <a:latin typeface="Times New Roman" panose="02020603050405020304" pitchFamily="18" charset="0"/>
                <a:cs typeface="Times New Roman" panose="02020603050405020304" pitchFamily="18" charset="0"/>
              </a:rPr>
              <a:t>between long-range dependencies in the network:</a:t>
            </a:r>
            <a:r>
              <a:rPr lang="en-US" altLang="zh-TW" sz="1400" dirty="0">
                <a:solidFill>
                  <a:srgbClr val="FF0000"/>
                </a:solidFill>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 key challenge in many sequence transduction tasks.</a:t>
            </a:r>
          </a:p>
          <a:p>
            <a:pPr marL="809625"/>
            <a:r>
              <a:rPr lang="en-US" altLang="zh-TW" sz="1400" dirty="0">
                <a:solidFill>
                  <a:srgbClr val="00B0F0"/>
                </a:solidFill>
                <a:latin typeface="Times New Roman" panose="02020603050405020304" pitchFamily="18" charset="0"/>
                <a:cs typeface="Times New Roman" panose="02020603050405020304" pitchFamily="18" charset="0"/>
              </a:rPr>
              <a:t>(1) Self-attention (restricted) </a:t>
            </a:r>
            <a:r>
              <a:rPr lang="en-US" altLang="zh-TW" sz="1400" i="1" dirty="0">
                <a:solidFill>
                  <a:srgbClr val="00B0F0"/>
                </a:solidFill>
                <a:latin typeface="Times New Roman" panose="02020603050405020304" pitchFamily="18" charset="0"/>
                <a:cs typeface="Times New Roman" panose="02020603050405020304" pitchFamily="18" charset="0"/>
              </a:rPr>
              <a:t>O(n/r)</a:t>
            </a:r>
            <a:r>
              <a:rPr lang="en-US" altLang="zh-TW" sz="1400" dirty="0">
                <a:solidFill>
                  <a:srgbClr val="00B0F0"/>
                </a:solidFill>
                <a:latin typeface="Times New Roman" panose="02020603050405020304" pitchFamily="18" charset="0"/>
                <a:cs typeface="Times New Roman" panose="02020603050405020304" pitchFamily="18" charset="0"/>
              </a:rPr>
              <a:t>:</a:t>
            </a:r>
            <a:r>
              <a:rPr lang="en-US" altLang="zh-TW" sz="1400" dirty="0">
                <a:solidFill>
                  <a:srgbClr val="00B0F0"/>
                </a:solidFill>
              </a:rPr>
              <a:t> </a:t>
            </a:r>
            <a:r>
              <a:rPr lang="en-US" altLang="zh-TW" sz="1400" dirty="0">
                <a:latin typeface="Times New Roman" panose="02020603050405020304" pitchFamily="18" charset="0"/>
                <a:cs typeface="Times New Roman" panose="02020603050405020304" pitchFamily="18" charset="0"/>
              </a:rPr>
              <a:t>increase the maximum path length.</a:t>
            </a:r>
          </a:p>
          <a:p>
            <a:pPr marL="1071563" indent="-261938"/>
            <a:r>
              <a:rPr lang="en-US" altLang="zh-TW" sz="1400" dirty="0">
                <a:solidFill>
                  <a:srgbClr val="00B0F0"/>
                </a:solidFill>
                <a:latin typeface="Times New Roman" panose="02020603050405020304" pitchFamily="18" charset="0"/>
                <a:cs typeface="Times New Roman" panose="02020603050405020304" pitchFamily="18" charset="0"/>
              </a:rPr>
              <a:t>(2) Convolutional layer </a:t>
            </a:r>
            <a:r>
              <a:rPr lang="en-US" altLang="zh-TW" sz="1400" dirty="0">
                <a:latin typeface="Times New Roman" panose="02020603050405020304" pitchFamily="18" charset="0"/>
                <a:cs typeface="Times New Roman" panose="02020603050405020304" pitchFamily="18" charset="0"/>
              </a:rPr>
              <a:t>with kernel width </a:t>
            </a:r>
            <a:r>
              <a:rPr lang="en-US" altLang="zh-TW" sz="1400" i="1" dirty="0">
                <a:latin typeface="Times New Roman" panose="02020603050405020304" pitchFamily="18" charset="0"/>
                <a:cs typeface="Times New Roman" panose="02020603050405020304" pitchFamily="18" charset="0"/>
              </a:rPr>
              <a:t>k</a:t>
            </a:r>
            <a:r>
              <a:rPr lang="en-US" altLang="zh-TW" sz="1400" dirty="0">
                <a:latin typeface="Times New Roman" panose="02020603050405020304" pitchFamily="18" charset="0"/>
                <a:cs typeface="Times New Roman" panose="02020603050405020304" pitchFamily="18" charset="0"/>
              </a:rPr>
              <a:t> &lt; </a:t>
            </a:r>
            <a:r>
              <a:rPr lang="en-US" altLang="zh-TW" sz="1400" i="1" dirty="0">
                <a:latin typeface="Times New Roman" panose="02020603050405020304" pitchFamily="18" charset="0"/>
                <a:cs typeface="Times New Roman" panose="02020603050405020304" pitchFamily="18" charset="0"/>
              </a:rPr>
              <a:t>n </a:t>
            </a:r>
            <a:r>
              <a:rPr lang="en-US" altLang="zh-TW" sz="1400" dirty="0">
                <a:latin typeface="Times New Roman" panose="02020603050405020304" pitchFamily="18" charset="0"/>
                <a:cs typeface="Times New Roman" panose="02020603050405020304" pitchFamily="18" charset="0"/>
              </a:rPr>
              <a:t>does not connect all pairs of input and output positions:</a:t>
            </a:r>
            <a:r>
              <a:rPr lang="zh-TW" altLang="en-US" sz="1400"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requires a stack of </a:t>
            </a:r>
            <a:r>
              <a:rPr lang="en-US" altLang="zh-TW" sz="1400" i="1" dirty="0">
                <a:latin typeface="Times New Roman" panose="02020603050405020304" pitchFamily="18" charset="0"/>
                <a:cs typeface="Times New Roman" panose="02020603050405020304" pitchFamily="18" charset="0"/>
              </a:rPr>
              <a:t>O(n/k).</a:t>
            </a:r>
          </a:p>
          <a:p>
            <a:pPr marL="1260475" indent="-184150">
              <a:buFontTx/>
              <a:buChar char="-"/>
            </a:pPr>
            <a:r>
              <a:rPr lang="en-US" altLang="zh-TW" sz="1400" dirty="0">
                <a:latin typeface="Times New Roman" panose="02020603050405020304" pitchFamily="18" charset="0"/>
                <a:cs typeface="Times New Roman" panose="02020603050405020304" pitchFamily="18" charset="0"/>
              </a:rPr>
              <a:t>Dilated (</a:t>
            </a:r>
            <a:r>
              <a:rPr lang="en-US" altLang="zh-TW" sz="1400" dirty="0" err="1">
                <a:latin typeface="Times New Roman" panose="02020603050405020304" pitchFamily="18" charset="0"/>
                <a:cs typeface="Times New Roman" panose="02020603050405020304" pitchFamily="18" charset="0"/>
              </a:rPr>
              <a:t>Atrous</a:t>
            </a:r>
            <a:r>
              <a:rPr lang="en-US" altLang="zh-TW" sz="1400" dirty="0">
                <a:latin typeface="Times New Roman" panose="02020603050405020304" pitchFamily="18" charset="0"/>
                <a:cs typeface="Times New Roman" panose="02020603050405020304" pitchFamily="18" charset="0"/>
              </a:rPr>
              <a:t>) convolutions </a:t>
            </a:r>
            <a:r>
              <a:rPr lang="en-US" altLang="zh-TW" sz="1400" i="1" dirty="0">
                <a:latin typeface="Times New Roman" panose="02020603050405020304" pitchFamily="18" charset="0"/>
                <a:cs typeface="Times New Roman" panose="02020603050405020304" pitchFamily="18" charset="0"/>
              </a:rPr>
              <a:t>O(</a:t>
            </a:r>
            <a:r>
              <a:rPr lang="en-US" altLang="zh-TW" sz="1400" i="1" dirty="0" err="1">
                <a:latin typeface="Times New Roman" panose="02020603050405020304" pitchFamily="18" charset="0"/>
                <a:cs typeface="Times New Roman" panose="02020603050405020304" pitchFamily="18" charset="0"/>
              </a:rPr>
              <a:t>log</a:t>
            </a:r>
            <a:r>
              <a:rPr lang="en-US" altLang="zh-TW" sz="1400" i="1" baseline="-25000" dirty="0" err="1">
                <a:latin typeface="Times New Roman" panose="02020603050405020304" pitchFamily="18" charset="0"/>
                <a:cs typeface="Times New Roman" panose="02020603050405020304" pitchFamily="18" charset="0"/>
              </a:rPr>
              <a:t>k</a:t>
            </a:r>
            <a:r>
              <a:rPr lang="en-US" altLang="zh-TW" sz="1400" i="1" dirty="0">
                <a:latin typeface="Times New Roman" panose="02020603050405020304" pitchFamily="18" charset="0"/>
                <a:cs typeface="Times New Roman" panose="02020603050405020304" pitchFamily="18" charset="0"/>
              </a:rPr>
              <a:t>(n)): </a:t>
            </a:r>
            <a:r>
              <a:rPr lang="en-US" altLang="zh-TW" sz="1400" dirty="0">
                <a:latin typeface="Times New Roman" panose="02020603050405020304" pitchFamily="18" charset="0"/>
                <a:cs typeface="Times New Roman" panose="02020603050405020304" pitchFamily="18" charset="0"/>
              </a:rPr>
              <a:t>increasing the length of the longest paths between any two positions in the network.</a:t>
            </a:r>
            <a:r>
              <a:rPr lang="en-US" altLang="zh-TW" sz="1400" i="1" dirty="0">
                <a:latin typeface="Times New Roman" panose="02020603050405020304" pitchFamily="18" charset="0"/>
                <a:cs typeface="Times New Roman" panose="02020603050405020304" pitchFamily="18" charset="0"/>
              </a:rPr>
              <a:t> </a:t>
            </a:r>
          </a:p>
          <a:p>
            <a:pPr marL="809625"/>
            <a:endParaRPr lang="en-US" altLang="zh-TW" sz="1400" dirty="0">
              <a:solidFill>
                <a:srgbClr val="00B0F0"/>
              </a:solidFill>
              <a:latin typeface="Times New Roman" panose="02020603050405020304" pitchFamily="18" charset="0"/>
              <a:cs typeface="Times New Roman" panose="02020603050405020304" pitchFamily="18" charset="0"/>
            </a:endParaRPr>
          </a:p>
        </p:txBody>
      </p:sp>
      <p:pic>
        <p:nvPicPr>
          <p:cNvPr id="12" name="圖片 11"/>
          <p:cNvPicPr>
            <a:picLocks noChangeAspect="1"/>
          </p:cNvPicPr>
          <p:nvPr/>
        </p:nvPicPr>
        <p:blipFill rotWithShape="1">
          <a:blip r:embed="rId2"/>
          <a:srcRect l="4193" t="35555" r="4281"/>
          <a:stretch/>
        </p:blipFill>
        <p:spPr>
          <a:xfrm>
            <a:off x="2199919" y="5656217"/>
            <a:ext cx="5594506" cy="1201783"/>
          </a:xfrm>
          <a:prstGeom prst="rect">
            <a:avLst/>
          </a:prstGeom>
        </p:spPr>
      </p:pic>
      <p:sp>
        <p:nvSpPr>
          <p:cNvPr id="13" name="矩形 12"/>
          <p:cNvSpPr/>
          <p:nvPr/>
        </p:nvSpPr>
        <p:spPr>
          <a:xfrm>
            <a:off x="4901263" y="0"/>
            <a:ext cx="4242737"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One variable-length sequence of symbol representations </a:t>
            </a:r>
            <a:r>
              <a:rPr lang="en-US" altLang="zh-TW" sz="1200" i="1" dirty="0">
                <a:latin typeface="Times New Roman" panose="02020603050405020304" pitchFamily="18" charset="0"/>
                <a:cs typeface="Times New Roman" panose="02020603050405020304" pitchFamily="18" charset="0"/>
              </a:rPr>
              <a:t>(x</a:t>
            </a:r>
            <a:r>
              <a:rPr lang="en-US" altLang="zh-TW" sz="1200" i="1" baseline="-25000" dirty="0">
                <a:latin typeface="Times New Roman" panose="02020603050405020304" pitchFamily="18" charset="0"/>
                <a:cs typeface="Times New Roman" panose="02020603050405020304" pitchFamily="18" charset="0"/>
              </a:rPr>
              <a:t>1</a:t>
            </a:r>
            <a:r>
              <a:rPr lang="en-US" altLang="zh-TW" sz="1200" i="1" dirty="0">
                <a:latin typeface="Times New Roman" panose="02020603050405020304" pitchFamily="18" charset="0"/>
                <a:cs typeface="Times New Roman" panose="02020603050405020304" pitchFamily="18" charset="0"/>
              </a:rPr>
              <a:t>, ..., </a:t>
            </a:r>
            <a:r>
              <a:rPr lang="en-US" altLang="zh-TW" sz="1200" i="1" dirty="0" err="1">
                <a:latin typeface="Times New Roman" panose="02020603050405020304" pitchFamily="18" charset="0"/>
                <a:cs typeface="Times New Roman" panose="02020603050405020304" pitchFamily="18" charset="0"/>
              </a:rPr>
              <a:t>x</a:t>
            </a:r>
            <a:r>
              <a:rPr lang="en-US" altLang="zh-TW" sz="1200" i="1" baseline="-25000" dirty="0" err="1">
                <a:latin typeface="Times New Roman" panose="02020603050405020304" pitchFamily="18" charset="0"/>
                <a:cs typeface="Times New Roman" panose="02020603050405020304" pitchFamily="18" charset="0"/>
              </a:rPr>
              <a:t>n</a:t>
            </a:r>
            <a:r>
              <a:rPr lang="en-US" altLang="zh-TW" sz="1200" i="1" dirty="0">
                <a:latin typeface="Times New Roman" panose="02020603050405020304" pitchFamily="18" charset="0"/>
                <a:cs typeface="Times New Roman" panose="02020603050405020304" pitchFamily="18" charset="0"/>
              </a:rPr>
              <a:t>) </a:t>
            </a:r>
            <a:endParaRPr lang="zh-TW" altLang="en-US" sz="1200" i="1" dirty="0">
              <a:latin typeface="Times New Roman" panose="02020603050405020304" pitchFamily="18" charset="0"/>
              <a:cs typeface="Times New Roman" panose="02020603050405020304" pitchFamily="18" charset="0"/>
            </a:endParaRPr>
          </a:p>
        </p:txBody>
      </p:sp>
      <p:sp>
        <p:nvSpPr>
          <p:cNvPr id="15" name="矩形 14"/>
          <p:cNvSpPr/>
          <p:nvPr/>
        </p:nvSpPr>
        <p:spPr>
          <a:xfrm>
            <a:off x="3932808" y="5656217"/>
            <a:ext cx="1500326" cy="1201783"/>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5495278" y="5656217"/>
            <a:ext cx="727969" cy="1201783"/>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285391" y="5656217"/>
            <a:ext cx="1509034" cy="1201783"/>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992E921-E4BB-4D16-A8F3-C5352B239B18}"/>
              </a:ext>
            </a:extLst>
          </p:cNvPr>
          <p:cNvSpPr>
            <a:spLocks noGrp="1"/>
          </p:cNvSpPr>
          <p:nvPr>
            <p:ph type="sldNum" sz="quarter" idx="12"/>
          </p:nvPr>
        </p:nvSpPr>
        <p:spPr/>
        <p:txBody>
          <a:bodyPr/>
          <a:lstStyle/>
          <a:p>
            <a:fld id="{234B36A1-F704-41D0-BB5A-162B2F270628}" type="slidenum">
              <a:rPr lang="zh-TW" altLang="en-US" smtClean="0"/>
              <a:t>58</a:t>
            </a:fld>
            <a:endParaRPr lang="zh-TW" altLang="en-US"/>
          </a:p>
        </p:txBody>
      </p:sp>
      <p:sp>
        <p:nvSpPr>
          <p:cNvPr id="3" name="文字方塊 2">
            <a:extLst>
              <a:ext uri="{FF2B5EF4-FFF2-40B4-BE49-F238E27FC236}">
                <a16:creationId xmlns:a16="http://schemas.microsoft.com/office/drawing/2014/main" id="{A6C5130D-A966-302E-17EE-E3208D84D935}"/>
              </a:ext>
            </a:extLst>
          </p:cNvPr>
          <p:cNvSpPr txBox="1"/>
          <p:nvPr/>
        </p:nvSpPr>
        <p:spPr>
          <a:xfrm>
            <a:off x="683666" y="6037227"/>
            <a:ext cx="990121" cy="215444"/>
          </a:xfrm>
          <a:prstGeom prst="rect">
            <a:avLst/>
          </a:prstGeom>
          <a:noFill/>
        </p:spPr>
        <p:txBody>
          <a:bodyPr wrap="square" rtlCol="0">
            <a:spAutoFit/>
          </a:bodyPr>
          <a:lstStyle/>
          <a:p>
            <a:r>
              <a:rPr lang="en-US" altLang="zh-TW" sz="800" i="1" dirty="0"/>
              <a:t>d: </a:t>
            </a:r>
            <a:r>
              <a:rPr lang="en-US" altLang="zh-TW" sz="800" dirty="0"/>
              <a:t>dim as 512-dim</a:t>
            </a:r>
            <a:endParaRPr lang="zh-TW" altLang="en-US" sz="800" dirty="0"/>
          </a:p>
        </p:txBody>
      </p:sp>
    </p:spTree>
    <p:extLst>
      <p:ext uri="{BB962C8B-B14F-4D97-AF65-F5344CB8AC3E}">
        <p14:creationId xmlns:p14="http://schemas.microsoft.com/office/powerpoint/2010/main" val="11170826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AF2BCC6-B949-4211-86CC-671B0353A51A}"/>
              </a:ext>
            </a:extLst>
          </p:cNvPr>
          <p:cNvSpPr>
            <a:spLocks noGrp="1"/>
          </p:cNvSpPr>
          <p:nvPr>
            <p:ph idx="1"/>
          </p:nvPr>
        </p:nvSpPr>
        <p:spPr/>
        <p:txBody>
          <a:bodyPr/>
          <a:lstStyle/>
          <a:p>
            <a:endParaRPr lang="zh-TW" altLang="en-US"/>
          </a:p>
        </p:txBody>
      </p:sp>
      <p:sp>
        <p:nvSpPr>
          <p:cNvPr id="4" name="矩形 3">
            <a:extLst>
              <a:ext uri="{FF2B5EF4-FFF2-40B4-BE49-F238E27FC236}">
                <a16:creationId xmlns:a16="http://schemas.microsoft.com/office/drawing/2014/main" id="{8C77B119-BA7F-4097-A374-F64A70694CDA}"/>
              </a:ext>
            </a:extLst>
          </p:cNvPr>
          <p:cNvSpPr/>
          <p:nvPr/>
        </p:nvSpPr>
        <p:spPr>
          <a:xfrm>
            <a:off x="0" y="0"/>
            <a:ext cx="2406428"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2.1</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System Setup </a:t>
            </a:r>
          </a:p>
        </p:txBody>
      </p:sp>
      <p:sp>
        <p:nvSpPr>
          <p:cNvPr id="5" name="投影片編號版面配置區 4">
            <a:extLst>
              <a:ext uri="{FF2B5EF4-FFF2-40B4-BE49-F238E27FC236}">
                <a16:creationId xmlns:a16="http://schemas.microsoft.com/office/drawing/2014/main" id="{4598EF55-F571-415F-98B4-44346190F2BA}"/>
              </a:ext>
            </a:extLst>
          </p:cNvPr>
          <p:cNvSpPr>
            <a:spLocks noGrp="1"/>
          </p:cNvSpPr>
          <p:nvPr>
            <p:ph type="sldNum" sz="quarter" idx="12"/>
          </p:nvPr>
        </p:nvSpPr>
        <p:spPr/>
        <p:txBody>
          <a:bodyPr/>
          <a:lstStyle/>
          <a:p>
            <a:fld id="{234B36A1-F704-41D0-BB5A-162B2F270628}" type="slidenum">
              <a:rPr lang="zh-TW" altLang="en-US" smtClean="0"/>
              <a:t>59</a:t>
            </a:fld>
            <a:endParaRPr lang="zh-TW" altLang="en-US"/>
          </a:p>
        </p:txBody>
      </p:sp>
    </p:spTree>
    <p:extLst>
      <p:ext uri="{BB962C8B-B14F-4D97-AF65-F5344CB8AC3E}">
        <p14:creationId xmlns:p14="http://schemas.microsoft.com/office/powerpoint/2010/main" val="4068234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4514" y="601615"/>
            <a:ext cx="7933335" cy="3539430"/>
          </a:xfrm>
          <a:prstGeom prst="rect">
            <a:avLst/>
          </a:prstGeom>
        </p:spPr>
        <p:txBody>
          <a:bodyPr wrap="square">
            <a:spAutoFit/>
          </a:bodyPr>
          <a:lstStyle/>
          <a:p>
            <a:pPr marL="265113" indent="-265113"/>
            <a:r>
              <a:rPr lang="en-US" altLang="zh-TW" sz="1400" dirty="0">
                <a:solidFill>
                  <a:srgbClr val="00B0F0"/>
                </a:solidFill>
                <a:latin typeface="Times New Roman" panose="02020603050405020304" pitchFamily="18" charset="0"/>
                <a:cs typeface="Times New Roman" panose="02020603050405020304" pitchFamily="18" charset="0"/>
              </a:rPr>
              <a:t>2.	Objective: </a:t>
            </a:r>
            <a:r>
              <a:rPr lang="en-US" altLang="zh-TW" sz="1400" dirty="0">
                <a:latin typeface="Times New Roman" panose="02020603050405020304" pitchFamily="18" charset="0"/>
                <a:cs typeface="Times New Roman" panose="02020603050405020304" pitchFamily="18" charset="0"/>
              </a:rPr>
              <a:t>propose new simple network architecture </a:t>
            </a:r>
            <a:r>
              <a:rPr lang="en-US" altLang="zh-TW" sz="1400" dirty="0">
                <a:solidFill>
                  <a:srgbClr val="FF0000"/>
                </a:solidFill>
                <a:latin typeface="Times New Roman" panose="02020603050405020304" pitchFamily="18" charset="0"/>
                <a:cs typeface="Times New Roman" panose="02020603050405020304" pitchFamily="18" charset="0"/>
              </a:rPr>
              <a:t>Transformer</a:t>
            </a:r>
            <a:r>
              <a:rPr lang="en-US" altLang="zh-TW" sz="1400" dirty="0">
                <a:latin typeface="Times New Roman" panose="02020603050405020304" pitchFamily="18" charset="0"/>
                <a:cs typeface="Times New Roman" panose="02020603050405020304" pitchFamily="18" charset="0"/>
              </a:rPr>
              <a:t>.</a:t>
            </a:r>
          </a:p>
          <a:p>
            <a:pPr marL="554037" indent="-285750">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The first transduction model relying entirely on </a:t>
            </a:r>
            <a:r>
              <a:rPr lang="en-US" altLang="zh-TW" sz="1400" dirty="0">
                <a:solidFill>
                  <a:srgbClr val="00B0F0"/>
                </a:solidFill>
                <a:latin typeface="Times New Roman" panose="02020603050405020304" pitchFamily="18" charset="0"/>
                <a:cs typeface="Times New Roman" panose="02020603050405020304" pitchFamily="18" charset="0"/>
              </a:rPr>
              <a:t>self-attention </a:t>
            </a:r>
            <a:r>
              <a:rPr lang="en-US" altLang="zh-TW" sz="1400" dirty="0">
                <a:latin typeface="Times New Roman" panose="02020603050405020304" pitchFamily="18" charset="0"/>
                <a:cs typeface="Times New Roman" panose="02020603050405020304" pitchFamily="18" charset="0"/>
              </a:rPr>
              <a:t>to compute representations of its input and output without using sequence aligned RNNs or convolution.</a:t>
            </a:r>
            <a:endParaRPr lang="zh-TW" altLang="en-US" sz="1400" dirty="0">
              <a:latin typeface="Times New Roman" panose="02020603050405020304" pitchFamily="18" charset="0"/>
              <a:cs typeface="Times New Roman" panose="02020603050405020304" pitchFamily="18" charset="0"/>
            </a:endParaRPr>
          </a:p>
          <a:p>
            <a:pPr marL="554037" indent="-285750">
              <a:buFont typeface="Wingdings" panose="05000000000000000000" pitchFamily="2" charset="2"/>
              <a:buChar char="Ø"/>
            </a:pPr>
            <a:r>
              <a:rPr lang="en-US" altLang="zh-TW" sz="1400" dirty="0">
                <a:solidFill>
                  <a:srgbClr val="00B0F0"/>
                </a:solidFill>
                <a:latin typeface="Times New Roman" panose="02020603050405020304" pitchFamily="18" charset="0"/>
                <a:cs typeface="Times New Roman" panose="02020603050405020304" pitchFamily="18" charset="0"/>
              </a:rPr>
              <a:t>Self-attention (intra-attention): </a:t>
            </a:r>
            <a:r>
              <a:rPr lang="en-US" altLang="zh-TW" sz="1400" dirty="0">
                <a:latin typeface="Times New Roman" panose="02020603050405020304" pitchFamily="18" charset="0"/>
                <a:cs typeface="Times New Roman" panose="02020603050405020304" pitchFamily="18" charset="0"/>
              </a:rPr>
              <a:t>an attention mechanism relating different positions of a single sequence in order to compute a representation of the sequence.</a:t>
            </a:r>
          </a:p>
          <a:p>
            <a:pPr marL="808038" indent="-266700">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Successfully in a variety of tasks: reading comprehension, abstractive summarization, textual entailment and learning task-independent sentence representations [4, 27, 28, 22].</a:t>
            </a:r>
          </a:p>
          <a:p>
            <a:pPr marL="552450" indent="-285750">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End-to-end memory networks: based on a </a:t>
            </a:r>
            <a:r>
              <a:rPr lang="en-US" altLang="zh-TW" sz="1400" dirty="0">
                <a:solidFill>
                  <a:srgbClr val="FF0000"/>
                </a:solidFill>
                <a:latin typeface="Times New Roman" panose="02020603050405020304" pitchFamily="18" charset="0"/>
                <a:cs typeface="Times New Roman" panose="02020603050405020304" pitchFamily="18" charset="0"/>
              </a:rPr>
              <a:t>recurrent attention mechanism </a:t>
            </a:r>
            <a:r>
              <a:rPr lang="en-US" altLang="zh-TW" sz="1400" dirty="0">
                <a:latin typeface="Times New Roman" panose="02020603050405020304" pitchFamily="18" charset="0"/>
                <a:cs typeface="Times New Roman" panose="02020603050405020304" pitchFamily="18" charset="0"/>
              </a:rPr>
              <a:t>instead of </a:t>
            </a:r>
            <a:r>
              <a:rPr lang="en-US" altLang="zh-TW" sz="1400" dirty="0">
                <a:solidFill>
                  <a:srgbClr val="FF0000"/>
                </a:solidFill>
                <a:latin typeface="Times New Roman" panose="02020603050405020304" pitchFamily="18" charset="0"/>
                <a:cs typeface="Times New Roman" panose="02020603050405020304" pitchFamily="18" charset="0"/>
              </a:rPr>
              <a:t>sequence aligned recurrence </a:t>
            </a:r>
            <a:r>
              <a:rPr lang="en-US" altLang="zh-TW" sz="1400" dirty="0">
                <a:latin typeface="Times New Roman" panose="02020603050405020304" pitchFamily="18" charset="0"/>
                <a:cs typeface="Times New Roman" panose="02020603050405020304" pitchFamily="18" charset="0"/>
              </a:rPr>
              <a:t>and have been shown to perform well on simple-language question answering and language modeling tasks [34].</a:t>
            </a:r>
          </a:p>
          <a:p>
            <a:pPr marL="266700"/>
            <a:endParaRPr lang="en-US" altLang="zh-TW" sz="1400" dirty="0">
              <a:latin typeface="Times New Roman" panose="02020603050405020304" pitchFamily="18" charset="0"/>
              <a:cs typeface="Times New Roman" panose="02020603050405020304" pitchFamily="18" charset="0"/>
            </a:endParaRPr>
          </a:p>
          <a:p>
            <a:pPr marL="536575" indent="-268288">
              <a:buAutoNum type="arabicParenR"/>
            </a:pPr>
            <a:r>
              <a:rPr lang="en-US" altLang="zh-TW" sz="1400" dirty="0">
                <a:latin typeface="Times New Roman" panose="02020603050405020304" pitchFamily="18" charset="0"/>
                <a:cs typeface="Times New Roman" panose="02020603050405020304" pitchFamily="18" charset="0"/>
              </a:rPr>
              <a:t>Based solely on </a:t>
            </a:r>
            <a:r>
              <a:rPr lang="en-US" altLang="zh-TW" sz="1400" dirty="0">
                <a:solidFill>
                  <a:srgbClr val="FF0000"/>
                </a:solidFill>
                <a:latin typeface="Times New Roman" panose="02020603050405020304" pitchFamily="18" charset="0"/>
                <a:cs typeface="Times New Roman" panose="02020603050405020304" pitchFamily="18" charset="0"/>
              </a:rPr>
              <a:t>attention mechanisms</a:t>
            </a:r>
            <a:r>
              <a:rPr lang="en-US" altLang="zh-TW" sz="1400" dirty="0">
                <a:latin typeface="Times New Roman" panose="02020603050405020304" pitchFamily="18" charset="0"/>
                <a:cs typeface="Times New Roman" panose="02020603050405020304" pitchFamily="18" charset="0"/>
              </a:rPr>
              <a:t>.</a:t>
            </a:r>
          </a:p>
          <a:p>
            <a:pPr marL="536575" indent="-268288">
              <a:buAutoNum type="arabicParenR"/>
            </a:pPr>
            <a:r>
              <a:rPr lang="en-US" altLang="zh-TW" sz="1400" dirty="0">
                <a:latin typeface="Times New Roman" panose="02020603050405020304" pitchFamily="18" charset="0"/>
                <a:cs typeface="Times New Roman" panose="02020603050405020304" pitchFamily="18" charset="0"/>
              </a:rPr>
              <a:t>Dispensing with recurrence and convolutions entirely. </a:t>
            </a:r>
          </a:p>
          <a:p>
            <a:pPr marL="536575" indent="-268288">
              <a:buAutoNum type="arabicParenR"/>
            </a:pPr>
            <a:r>
              <a:rPr lang="en-US" altLang="zh-TW" sz="1400" dirty="0">
                <a:latin typeface="Times New Roman" panose="02020603050405020304" pitchFamily="18" charset="0"/>
                <a:cs typeface="Times New Roman" panose="02020603050405020304" pitchFamily="18" charset="0"/>
              </a:rPr>
              <a:t>Experiments on two machine translation tasks show these models to be superior in quality.</a:t>
            </a:r>
          </a:p>
          <a:p>
            <a:pPr marL="536575" indent="-268288">
              <a:buAutoNum type="arabicParenR"/>
            </a:pPr>
            <a:r>
              <a:rPr lang="en-US" altLang="zh-TW" sz="1400" dirty="0">
                <a:solidFill>
                  <a:srgbClr val="FF0000"/>
                </a:solidFill>
                <a:latin typeface="Times New Roman" panose="02020603050405020304" pitchFamily="18" charset="0"/>
                <a:cs typeface="Times New Roman" panose="02020603050405020304" pitchFamily="18" charset="0"/>
              </a:rPr>
              <a:t>More parallelizable</a:t>
            </a:r>
            <a:r>
              <a:rPr lang="en-US" altLang="zh-TW" sz="1400" dirty="0">
                <a:latin typeface="Times New Roman" panose="02020603050405020304" pitchFamily="18" charset="0"/>
                <a:cs typeface="Times New Roman" panose="02020603050405020304" pitchFamily="18" charset="0"/>
              </a:rPr>
              <a:t>.</a:t>
            </a:r>
          </a:p>
          <a:p>
            <a:pPr marL="536575" indent="-268288">
              <a:buAutoNum type="arabicParenR"/>
            </a:pPr>
            <a:r>
              <a:rPr lang="en-US" altLang="zh-TW" sz="1400" dirty="0">
                <a:latin typeface="Times New Roman" panose="02020603050405020304" pitchFamily="18" charset="0"/>
                <a:cs typeface="Times New Roman" panose="02020603050405020304" pitchFamily="18" charset="0"/>
              </a:rPr>
              <a:t>Requiring significantly less time to train. (8 NVIDIA P100 GPUs/ 3.5 days)</a:t>
            </a:r>
            <a:endParaRPr lang="zh-TW" altLang="en-US" sz="1400" dirty="0">
              <a:latin typeface="Times New Roman" panose="02020603050405020304" pitchFamily="18" charset="0"/>
              <a:cs typeface="Times New Roman" panose="02020603050405020304" pitchFamily="18" charset="0"/>
            </a:endParaRPr>
          </a:p>
        </p:txBody>
      </p:sp>
      <p:sp>
        <p:nvSpPr>
          <p:cNvPr id="5" name="矩形 4"/>
          <p:cNvSpPr/>
          <p:nvPr/>
        </p:nvSpPr>
        <p:spPr>
          <a:xfrm>
            <a:off x="0" y="0"/>
            <a:ext cx="8048998"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1.1</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Introduction: Motivation ,Objective and Global Framework </a:t>
            </a:r>
          </a:p>
        </p:txBody>
      </p:sp>
      <p:sp>
        <p:nvSpPr>
          <p:cNvPr id="2" name="投影片編號版面配置區 1">
            <a:extLst>
              <a:ext uri="{FF2B5EF4-FFF2-40B4-BE49-F238E27FC236}">
                <a16:creationId xmlns:a16="http://schemas.microsoft.com/office/drawing/2014/main" id="{AE016E2B-7AC0-43EA-BFA5-32D3AB64BCF6}"/>
              </a:ext>
            </a:extLst>
          </p:cNvPr>
          <p:cNvSpPr>
            <a:spLocks noGrp="1"/>
          </p:cNvSpPr>
          <p:nvPr>
            <p:ph type="sldNum" sz="quarter" idx="12"/>
          </p:nvPr>
        </p:nvSpPr>
        <p:spPr/>
        <p:txBody>
          <a:bodyPr/>
          <a:lstStyle/>
          <a:p>
            <a:fld id="{234B36A1-F704-41D0-BB5A-162B2F270628}" type="slidenum">
              <a:rPr lang="zh-TW" altLang="en-US" smtClean="0"/>
              <a:t>6</a:t>
            </a:fld>
            <a:endParaRPr lang="zh-TW" altLang="en-US"/>
          </a:p>
        </p:txBody>
      </p:sp>
    </p:spTree>
    <p:extLst>
      <p:ext uri="{BB962C8B-B14F-4D97-AF65-F5344CB8AC3E}">
        <p14:creationId xmlns:p14="http://schemas.microsoft.com/office/powerpoint/2010/main" val="4292822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AF2BCC6-B949-4211-86CC-671B0353A51A}"/>
              </a:ext>
            </a:extLst>
          </p:cNvPr>
          <p:cNvSpPr>
            <a:spLocks noGrp="1"/>
          </p:cNvSpPr>
          <p:nvPr>
            <p:ph idx="1"/>
          </p:nvPr>
        </p:nvSpPr>
        <p:spPr/>
        <p:txBody>
          <a:bodyPr/>
          <a:lstStyle/>
          <a:p>
            <a:endParaRPr lang="zh-TW" altLang="en-US"/>
          </a:p>
        </p:txBody>
      </p:sp>
      <p:sp>
        <p:nvSpPr>
          <p:cNvPr id="4" name="矩形 3">
            <a:extLst>
              <a:ext uri="{FF2B5EF4-FFF2-40B4-BE49-F238E27FC236}">
                <a16:creationId xmlns:a16="http://schemas.microsoft.com/office/drawing/2014/main" id="{8C77B119-BA7F-4097-A374-F64A70694CDA}"/>
              </a:ext>
            </a:extLst>
          </p:cNvPr>
          <p:cNvSpPr/>
          <p:nvPr/>
        </p:nvSpPr>
        <p:spPr>
          <a:xfrm>
            <a:off x="0" y="0"/>
            <a:ext cx="3326552"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2.2</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System Specification </a:t>
            </a:r>
          </a:p>
        </p:txBody>
      </p:sp>
      <p:sp>
        <p:nvSpPr>
          <p:cNvPr id="5" name="投影片編號版面配置區 4">
            <a:extLst>
              <a:ext uri="{FF2B5EF4-FFF2-40B4-BE49-F238E27FC236}">
                <a16:creationId xmlns:a16="http://schemas.microsoft.com/office/drawing/2014/main" id="{4598EF55-F571-415F-98B4-44346190F2BA}"/>
              </a:ext>
            </a:extLst>
          </p:cNvPr>
          <p:cNvSpPr>
            <a:spLocks noGrp="1"/>
          </p:cNvSpPr>
          <p:nvPr>
            <p:ph type="sldNum" sz="quarter" idx="12"/>
          </p:nvPr>
        </p:nvSpPr>
        <p:spPr/>
        <p:txBody>
          <a:bodyPr/>
          <a:lstStyle/>
          <a:p>
            <a:fld id="{234B36A1-F704-41D0-BB5A-162B2F270628}" type="slidenum">
              <a:rPr lang="zh-TW" altLang="en-US" smtClean="0"/>
              <a:t>60</a:t>
            </a:fld>
            <a:endParaRPr lang="zh-TW" altLang="en-US"/>
          </a:p>
        </p:txBody>
      </p:sp>
    </p:spTree>
    <p:extLst>
      <p:ext uri="{BB962C8B-B14F-4D97-AF65-F5344CB8AC3E}">
        <p14:creationId xmlns:p14="http://schemas.microsoft.com/office/powerpoint/2010/main" val="1799572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827B1CF-417C-D00D-D639-B07D90CF72C8}"/>
              </a:ext>
            </a:extLst>
          </p:cNvPr>
          <p:cNvSpPr>
            <a:spLocks noGrp="1"/>
          </p:cNvSpPr>
          <p:nvPr>
            <p:ph type="sldNum" sz="quarter" idx="12"/>
          </p:nvPr>
        </p:nvSpPr>
        <p:spPr/>
        <p:txBody>
          <a:bodyPr/>
          <a:lstStyle/>
          <a:p>
            <a:fld id="{234B36A1-F704-41D0-BB5A-162B2F270628}" type="slidenum">
              <a:rPr lang="zh-TW" altLang="en-US" smtClean="0"/>
              <a:t>61</a:t>
            </a:fld>
            <a:endParaRPr lang="zh-TW" altLang="en-US"/>
          </a:p>
        </p:txBody>
      </p:sp>
      <p:sp>
        <p:nvSpPr>
          <p:cNvPr id="5" name="標題 1">
            <a:extLst>
              <a:ext uri="{FF2B5EF4-FFF2-40B4-BE49-F238E27FC236}">
                <a16:creationId xmlns:a16="http://schemas.microsoft.com/office/drawing/2014/main" id="{29E4AF94-7B04-5594-222A-33E32965EC42}"/>
              </a:ext>
            </a:extLst>
          </p:cNvPr>
          <p:cNvSpPr txBox="1">
            <a:spLocks/>
          </p:cNvSpPr>
          <p:nvPr/>
        </p:nvSpPr>
        <p:spPr>
          <a:xfrm>
            <a:off x="6421" y="-5557"/>
            <a:ext cx="8167031" cy="623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400" b="1" dirty="0">
                <a:latin typeface="Times New Roman" panose="02020603050405020304" pitchFamily="18" charset="0"/>
                <a:cs typeface="Times New Roman" panose="02020603050405020304" pitchFamily="18" charset="0"/>
              </a:rPr>
              <a:t>3.1 Attention: Multi-Head Self-Attention (1/3)</a:t>
            </a:r>
          </a:p>
        </p:txBody>
      </p:sp>
      <p:pic>
        <p:nvPicPr>
          <p:cNvPr id="7" name="圖片 6">
            <a:extLst>
              <a:ext uri="{FF2B5EF4-FFF2-40B4-BE49-F238E27FC236}">
                <a16:creationId xmlns:a16="http://schemas.microsoft.com/office/drawing/2014/main" id="{87D5EDC9-B39F-3AEE-15B9-35C8A7F18CB9}"/>
              </a:ext>
            </a:extLst>
          </p:cNvPr>
          <p:cNvPicPr>
            <a:picLocks noChangeAspect="1"/>
          </p:cNvPicPr>
          <p:nvPr/>
        </p:nvPicPr>
        <p:blipFill>
          <a:blip r:embed="rId3"/>
          <a:stretch>
            <a:fillRect/>
          </a:stretch>
        </p:blipFill>
        <p:spPr>
          <a:xfrm>
            <a:off x="5241891" y="1087134"/>
            <a:ext cx="3766414" cy="5460478"/>
          </a:xfrm>
          <a:prstGeom prst="rect">
            <a:avLst/>
          </a:prstGeom>
        </p:spPr>
      </p:pic>
      <p:pic>
        <p:nvPicPr>
          <p:cNvPr id="11" name="圖片 10">
            <a:extLst>
              <a:ext uri="{FF2B5EF4-FFF2-40B4-BE49-F238E27FC236}">
                <a16:creationId xmlns:a16="http://schemas.microsoft.com/office/drawing/2014/main" id="{B84E45B7-84BE-A95D-2237-951264F4D41D}"/>
              </a:ext>
            </a:extLst>
          </p:cNvPr>
          <p:cNvPicPr>
            <a:picLocks noChangeAspect="1"/>
          </p:cNvPicPr>
          <p:nvPr/>
        </p:nvPicPr>
        <p:blipFill>
          <a:blip r:embed="rId4"/>
          <a:stretch>
            <a:fillRect/>
          </a:stretch>
        </p:blipFill>
        <p:spPr>
          <a:xfrm>
            <a:off x="2537048" y="3656795"/>
            <a:ext cx="2033538" cy="2643100"/>
          </a:xfrm>
          <a:prstGeom prst="rect">
            <a:avLst/>
          </a:prstGeom>
          <a:ln w="12700">
            <a:solidFill>
              <a:schemeClr val="accent1"/>
            </a:solidFill>
            <a:prstDash val="dash"/>
          </a:ln>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3BB48F1E-BE8C-085A-CAF1-94CD7C1790C3}"/>
                  </a:ext>
                </a:extLst>
              </p:cNvPr>
              <p:cNvSpPr txBox="1"/>
              <p:nvPr/>
            </p:nvSpPr>
            <p:spPr>
              <a:xfrm>
                <a:off x="710706" y="2499060"/>
                <a:ext cx="3733492" cy="484684"/>
              </a:xfrm>
              <a:prstGeom prst="rect">
                <a:avLst/>
              </a:prstGeom>
              <a:noFill/>
            </p:spPr>
            <p:txBody>
              <a:bodyPr wrap="square">
                <a:spAutoFit/>
              </a:bodyPr>
              <a:lstStyle/>
              <a:p>
                <a14:m>
                  <m:oMath xmlns:m="http://schemas.openxmlformats.org/officeDocument/2006/math">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𝐴𝑡𝑡𝑒𝑛𝑡𝑖𝑜𝑛</m:t>
                    </m:r>
                    <m:d>
                      <m:d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d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𝑄</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𝐾</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𝑉</m:t>
                        </m:r>
                      </m:e>
                    </m:d>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𝑠𝑜𝑓𝑡𝑚𝑎𝑥</m:t>
                    </m:r>
                    <m:d>
                      <m:d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dPr>
                      <m:e>
                        <m:f>
                          <m:f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fPr>
                          <m:num>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𝑄</m:t>
                            </m:r>
                            <m:sSup>
                              <m:s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sSup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𝐾</m:t>
                                </m:r>
                              </m:e>
                              <m:sup>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𝑇</m:t>
                                </m:r>
                              </m:sup>
                            </m:sSup>
                          </m:num>
                          <m:den>
                            <m:rad>
                              <m:radPr>
                                <m:degHide m:val="on"/>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radPr>
                              <m:deg/>
                              <m:e>
                                <m:sSub>
                                  <m:sSub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sSub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𝑑</m:t>
                                    </m:r>
                                  </m:e>
                                  <m:sub>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𝑘</m:t>
                                    </m:r>
                                  </m:sub>
                                </m:sSub>
                              </m:e>
                            </m:rad>
                          </m:den>
                        </m:f>
                      </m:e>
                    </m:d>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𝑉</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 </m:t>
                    </m:r>
                  </m:oMath>
                </a14:m>
                <a:r>
                  <a:rPr kumimoji="0" lang="zh-TW" altLang="en-US" sz="1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rPr>
                  <a:t> </a:t>
                </a:r>
                <a:endParaRPr lang="zh-TW" altLang="en-US" sz="1400" dirty="0">
                  <a:solidFill>
                    <a:srgbClr val="FF0000"/>
                  </a:solidFill>
                </a:endParaRPr>
              </a:p>
            </p:txBody>
          </p:sp>
        </mc:Choice>
        <mc:Fallback xmlns="">
          <p:sp>
            <p:nvSpPr>
              <p:cNvPr id="12" name="文字方塊 11">
                <a:extLst>
                  <a:ext uri="{FF2B5EF4-FFF2-40B4-BE49-F238E27FC236}">
                    <a16:creationId xmlns:a16="http://schemas.microsoft.com/office/drawing/2014/main" id="{3BB48F1E-BE8C-085A-CAF1-94CD7C1790C3}"/>
                  </a:ext>
                </a:extLst>
              </p:cNvPr>
              <p:cNvSpPr txBox="1">
                <a:spLocks noRot="1" noChangeAspect="1" noMove="1" noResize="1" noEditPoints="1" noAdjustHandles="1" noChangeArrowheads="1" noChangeShapeType="1" noTextEdit="1"/>
              </p:cNvSpPr>
              <p:nvPr/>
            </p:nvSpPr>
            <p:spPr>
              <a:xfrm>
                <a:off x="710706" y="2499060"/>
                <a:ext cx="3733492" cy="48468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6109E30-C5CF-A8D8-FC54-D8171FF8D432}"/>
                  </a:ext>
                </a:extLst>
              </p:cNvPr>
              <p:cNvSpPr txBox="1"/>
              <p:nvPr/>
            </p:nvSpPr>
            <p:spPr>
              <a:xfrm>
                <a:off x="5627944" y="2105897"/>
                <a:ext cx="1802118" cy="755848"/>
              </a:xfrm>
              <a:prstGeom prst="rect">
                <a:avLst/>
              </a:prstGeom>
              <a:noFill/>
            </p:spPr>
            <p:txBody>
              <a:bodyPr wrap="square">
                <a:spAutoFit/>
              </a:bodyPr>
              <a:lstStyle/>
              <a:p>
                <a:pPr indent="265113"/>
                <a14:m>
                  <m:oMath xmlns:m="http://schemas.openxmlformats.org/officeDocument/2006/math">
                    <m:sSubSup>
                      <m:sSubSupPr>
                        <m:ctrlPr>
                          <a:rPr lang="en-US" altLang="zh-TW" sz="1000" i="1" smtClean="0">
                            <a:latin typeface="Cambria Math" panose="02040503050406030204" pitchFamily="18" charset="0"/>
                            <a:cs typeface="Times New Roman" panose="02020603050405020304" pitchFamily="18" charset="0"/>
                          </a:rPr>
                        </m:ctrlPr>
                      </m:sSubSupPr>
                      <m:e>
                        <m:r>
                          <a:rPr lang="en-US" altLang="zh-TW" sz="1000" b="0" i="1" smtClean="0">
                            <a:latin typeface="Cambria Math" panose="02040503050406030204" pitchFamily="18" charset="0"/>
                            <a:cs typeface="Times New Roman" panose="02020603050405020304" pitchFamily="18" charset="0"/>
                          </a:rPr>
                          <m:t>𝑊</m:t>
                        </m:r>
                      </m:e>
                      <m:sub>
                        <m:r>
                          <a:rPr lang="en-US" altLang="zh-TW" sz="1000" b="0" i="1" smtClean="0">
                            <a:latin typeface="Cambria Math" panose="02040503050406030204" pitchFamily="18" charset="0"/>
                            <a:cs typeface="Times New Roman" panose="02020603050405020304" pitchFamily="18" charset="0"/>
                          </a:rPr>
                          <m:t>𝑖</m:t>
                        </m:r>
                      </m:sub>
                      <m:sup>
                        <m:r>
                          <a:rPr lang="en-US" altLang="zh-TW" sz="1000" b="0" i="1" smtClean="0">
                            <a:latin typeface="Cambria Math" panose="02040503050406030204" pitchFamily="18" charset="0"/>
                            <a:cs typeface="Times New Roman" panose="02020603050405020304" pitchFamily="18" charset="0"/>
                          </a:rPr>
                          <m:t>𝑄</m:t>
                        </m:r>
                      </m:sup>
                    </m:sSubSup>
                  </m:oMath>
                </a14:m>
                <a:r>
                  <a:rPr lang="en-US" altLang="zh-TW" sz="1000" dirty="0">
                    <a:latin typeface="Times New Roman" panose="02020603050405020304" pitchFamily="18" charset="0"/>
                    <a:cs typeface="Times New Roman" panose="02020603050405020304" pitchFamily="18" charset="0"/>
                  </a:rPr>
                  <a:t> ∈ R</a:t>
                </a:r>
                <a:r>
                  <a:rPr lang="en-US" altLang="zh-TW" sz="1000" baseline="30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000" i="1" baseline="30000" smtClean="0">
                            <a:latin typeface="Cambria Math" panose="02040503050406030204" pitchFamily="18" charset="0"/>
                            <a:cs typeface="Times New Roman" panose="02020603050405020304" pitchFamily="18" charset="0"/>
                          </a:rPr>
                        </m:ctrlPr>
                      </m:sSubPr>
                      <m:e>
                        <m:r>
                          <a:rPr lang="en-US" altLang="zh-TW" sz="1000" b="0" i="1" baseline="30000" smtClean="0">
                            <a:latin typeface="Cambria Math" panose="02040503050406030204" pitchFamily="18" charset="0"/>
                            <a:cs typeface="Times New Roman" panose="02020603050405020304" pitchFamily="18" charset="0"/>
                          </a:rPr>
                          <m:t>𝑑</m:t>
                        </m:r>
                      </m:e>
                      <m:sub>
                        <m:r>
                          <a:rPr lang="en-US" altLang="zh-TW" sz="1000" b="0" i="1" baseline="30000" smtClean="0">
                            <a:latin typeface="Cambria Math" panose="02040503050406030204" pitchFamily="18" charset="0"/>
                            <a:cs typeface="Times New Roman" panose="02020603050405020304" pitchFamily="18" charset="0"/>
                          </a:rPr>
                          <m:t>𝑚𝑜𝑑𝑒𝑙</m:t>
                        </m:r>
                      </m:sub>
                    </m:sSub>
                  </m:oMath>
                </a14:m>
                <a:r>
                  <a:rPr lang="en-US" altLang="zh-TW" sz="1000" baseline="30000" dirty="0">
                    <a:cs typeface="Times New Roman" panose="02020603050405020304" pitchFamily="18" charset="0"/>
                  </a:rPr>
                  <a:t> </a:t>
                </a:r>
                <a14:m>
                  <m:oMath xmlns:m="http://schemas.openxmlformats.org/officeDocument/2006/math">
                    <m:r>
                      <a:rPr lang="en-US" altLang="zh-TW" sz="1000" i="1" baseline="3000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b="0" i="1" baseline="30000" smtClean="0">
                            <a:latin typeface="Cambria Math" panose="02040503050406030204" pitchFamily="18" charset="0"/>
                            <a:cs typeface="Times New Roman" panose="02020603050405020304" pitchFamily="18" charset="0"/>
                          </a:rPr>
                          <m:t>𝑘</m:t>
                        </m:r>
                      </m:sub>
                    </m:sSub>
                  </m:oMath>
                </a14:m>
                <a:endParaRPr lang="en-US" altLang="zh-TW" sz="1000" dirty="0">
                  <a:latin typeface="Times New Roman" panose="02020603050405020304" pitchFamily="18" charset="0"/>
                  <a:cs typeface="Times New Roman" panose="02020603050405020304" pitchFamily="18" charset="0"/>
                </a:endParaRPr>
              </a:p>
              <a:p>
                <a:pPr indent="265113"/>
                <a14:m>
                  <m:oMath xmlns:m="http://schemas.openxmlformats.org/officeDocument/2006/math">
                    <m:sSubSup>
                      <m:sSubSupPr>
                        <m:ctrlPr>
                          <a:rPr lang="en-US" altLang="zh-TW" sz="1000" i="1" smtClean="0">
                            <a:latin typeface="Cambria Math" panose="02040503050406030204" pitchFamily="18" charset="0"/>
                            <a:cs typeface="Times New Roman" panose="02020603050405020304" pitchFamily="18" charset="0"/>
                          </a:rPr>
                        </m:ctrlPr>
                      </m:sSubSupPr>
                      <m:e>
                        <m:r>
                          <a:rPr lang="en-US" altLang="zh-TW" sz="1000" b="0" i="1" smtClean="0">
                            <a:latin typeface="Cambria Math" panose="02040503050406030204" pitchFamily="18" charset="0"/>
                            <a:cs typeface="Times New Roman" panose="02020603050405020304" pitchFamily="18" charset="0"/>
                          </a:rPr>
                          <m:t>𝑊</m:t>
                        </m:r>
                      </m:e>
                      <m:sub>
                        <m:r>
                          <a:rPr lang="en-US" altLang="zh-TW" sz="1000" b="0" i="1" smtClean="0">
                            <a:latin typeface="Cambria Math" panose="02040503050406030204" pitchFamily="18" charset="0"/>
                            <a:cs typeface="Times New Roman" panose="02020603050405020304" pitchFamily="18" charset="0"/>
                          </a:rPr>
                          <m:t>𝑖</m:t>
                        </m:r>
                      </m:sub>
                      <m:sup>
                        <m:r>
                          <a:rPr lang="en-US" altLang="zh-TW" sz="1000" b="0" i="1" smtClean="0">
                            <a:latin typeface="Cambria Math" panose="02040503050406030204" pitchFamily="18" charset="0"/>
                            <a:cs typeface="Times New Roman" panose="02020603050405020304" pitchFamily="18" charset="0"/>
                          </a:rPr>
                          <m:t>𝐾</m:t>
                        </m:r>
                      </m:sup>
                    </m:sSubSup>
                  </m:oMath>
                </a14:m>
                <a:r>
                  <a:rPr lang="en-US" altLang="zh-TW" sz="1000" dirty="0">
                    <a:latin typeface="Times New Roman" panose="02020603050405020304" pitchFamily="18" charset="0"/>
                    <a:cs typeface="Times New Roman" panose="02020603050405020304" pitchFamily="18" charset="0"/>
                  </a:rPr>
                  <a:t> ∈ R</a:t>
                </a:r>
                <a:r>
                  <a:rPr lang="en-US" altLang="zh-TW" sz="1000" baseline="30000" dirty="0">
                    <a:cs typeface="Times New Roman" panose="02020603050405020304" pitchFamily="18" charset="0"/>
                  </a:rPr>
                  <a:t> </a:t>
                </a:r>
                <a14:m>
                  <m:oMath xmlns:m="http://schemas.openxmlformats.org/officeDocument/2006/math">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i="1" baseline="30000">
                            <a:latin typeface="Cambria Math" panose="02040503050406030204" pitchFamily="18" charset="0"/>
                            <a:cs typeface="Times New Roman" panose="02020603050405020304" pitchFamily="18" charset="0"/>
                          </a:rPr>
                          <m:t>𝑚𝑜𝑑𝑒𝑙</m:t>
                        </m:r>
                      </m:sub>
                    </m:sSub>
                    <m:r>
                      <a:rPr lang="en-US" altLang="zh-TW" sz="1000" i="1" baseline="3000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i="1" baseline="30000">
                            <a:latin typeface="Cambria Math" panose="02040503050406030204" pitchFamily="18" charset="0"/>
                            <a:cs typeface="Times New Roman" panose="02020603050405020304" pitchFamily="18" charset="0"/>
                          </a:rPr>
                          <m:t>𝑘</m:t>
                        </m:r>
                      </m:sub>
                    </m:sSub>
                  </m:oMath>
                </a14:m>
                <a:endParaRPr lang="en-US" altLang="zh-TW" sz="1000" dirty="0">
                  <a:latin typeface="Times New Roman" panose="02020603050405020304" pitchFamily="18" charset="0"/>
                  <a:cs typeface="Times New Roman" panose="02020603050405020304" pitchFamily="18" charset="0"/>
                </a:endParaRPr>
              </a:p>
              <a:p>
                <a:pPr indent="265113"/>
                <a14:m>
                  <m:oMath xmlns:m="http://schemas.openxmlformats.org/officeDocument/2006/math">
                    <m:sSubSup>
                      <m:sSubSupPr>
                        <m:ctrlPr>
                          <a:rPr lang="en-US" altLang="zh-TW" sz="1000" i="1" smtClean="0">
                            <a:latin typeface="Cambria Math" panose="02040503050406030204" pitchFamily="18" charset="0"/>
                            <a:cs typeface="Times New Roman" panose="02020603050405020304" pitchFamily="18" charset="0"/>
                          </a:rPr>
                        </m:ctrlPr>
                      </m:sSubSupPr>
                      <m:e>
                        <m:r>
                          <a:rPr lang="en-US" altLang="zh-TW" sz="1000" b="0" i="1" smtClean="0">
                            <a:latin typeface="Cambria Math" panose="02040503050406030204" pitchFamily="18" charset="0"/>
                            <a:cs typeface="Times New Roman" panose="02020603050405020304" pitchFamily="18" charset="0"/>
                          </a:rPr>
                          <m:t>𝑊</m:t>
                        </m:r>
                      </m:e>
                      <m:sub>
                        <m:r>
                          <a:rPr lang="en-US" altLang="zh-TW" sz="1000" b="0" i="1" smtClean="0">
                            <a:latin typeface="Cambria Math" panose="02040503050406030204" pitchFamily="18" charset="0"/>
                            <a:cs typeface="Times New Roman" panose="02020603050405020304" pitchFamily="18" charset="0"/>
                          </a:rPr>
                          <m:t>𝑖</m:t>
                        </m:r>
                      </m:sub>
                      <m:sup>
                        <m:r>
                          <a:rPr lang="en-US" altLang="zh-TW" sz="1000" b="0" i="1" smtClean="0">
                            <a:latin typeface="Cambria Math" panose="02040503050406030204" pitchFamily="18" charset="0"/>
                            <a:cs typeface="Times New Roman" panose="02020603050405020304" pitchFamily="18" charset="0"/>
                          </a:rPr>
                          <m:t>𝑉</m:t>
                        </m:r>
                      </m:sup>
                    </m:sSubSup>
                  </m:oMath>
                </a14:m>
                <a:r>
                  <a:rPr lang="en-US" altLang="zh-TW" sz="1000" dirty="0">
                    <a:latin typeface="Times New Roman" panose="02020603050405020304" pitchFamily="18" charset="0"/>
                    <a:cs typeface="Times New Roman" panose="02020603050405020304" pitchFamily="18" charset="0"/>
                  </a:rPr>
                  <a:t> ∈ R</a:t>
                </a:r>
                <a:r>
                  <a:rPr lang="en-US" altLang="zh-TW" sz="1000" baseline="30000" dirty="0">
                    <a:cs typeface="Times New Roman" panose="02020603050405020304" pitchFamily="18" charset="0"/>
                  </a:rPr>
                  <a:t> </a:t>
                </a:r>
                <a14:m>
                  <m:oMath xmlns:m="http://schemas.openxmlformats.org/officeDocument/2006/math">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i="1" baseline="30000">
                            <a:latin typeface="Cambria Math" panose="02040503050406030204" pitchFamily="18" charset="0"/>
                            <a:cs typeface="Times New Roman" panose="02020603050405020304" pitchFamily="18" charset="0"/>
                          </a:rPr>
                          <m:t>𝑚𝑜𝑑𝑒𝑙</m:t>
                        </m:r>
                      </m:sub>
                    </m:sSub>
                    <m:r>
                      <a:rPr lang="en-US" altLang="zh-TW" sz="1000" i="1" baseline="3000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b="0" i="1" baseline="30000" smtClean="0">
                            <a:latin typeface="Cambria Math" panose="02040503050406030204" pitchFamily="18" charset="0"/>
                            <a:cs typeface="Times New Roman" panose="02020603050405020304" pitchFamily="18" charset="0"/>
                          </a:rPr>
                          <m:t>𝑣</m:t>
                        </m:r>
                      </m:sub>
                    </m:sSub>
                  </m:oMath>
                </a14:m>
                <a:r>
                  <a:rPr lang="en-US" altLang="zh-TW" sz="1000" dirty="0">
                    <a:latin typeface="Times New Roman" panose="02020603050405020304" pitchFamily="18" charset="0"/>
                    <a:cs typeface="Times New Roman" panose="02020603050405020304" pitchFamily="18" charset="0"/>
                  </a:rPr>
                  <a:t> </a:t>
                </a:r>
              </a:p>
              <a:p>
                <a:pPr indent="265113"/>
                <a:r>
                  <a:rPr lang="en-US" altLang="zh-TW" sz="1000" dirty="0">
                    <a:latin typeface="Times New Roman" panose="02020603050405020304" pitchFamily="18" charset="0"/>
                    <a:cs typeface="Times New Roman" panose="02020603050405020304" pitchFamily="18" charset="0"/>
                  </a:rPr>
                  <a:t>W</a:t>
                </a:r>
                <a:r>
                  <a:rPr lang="en-US" altLang="zh-TW" sz="1000" baseline="30000" dirty="0">
                    <a:latin typeface="Times New Roman" panose="02020603050405020304" pitchFamily="18" charset="0"/>
                    <a:cs typeface="Times New Roman" panose="02020603050405020304" pitchFamily="18" charset="0"/>
                  </a:rPr>
                  <a:t>O</a:t>
                </a:r>
                <a:r>
                  <a:rPr lang="en-US" altLang="zh-TW" sz="1000" dirty="0">
                    <a:latin typeface="Times New Roman" panose="02020603050405020304" pitchFamily="18" charset="0"/>
                    <a:cs typeface="Times New Roman" panose="02020603050405020304" pitchFamily="18" charset="0"/>
                  </a:rPr>
                  <a:t> ∈ R</a:t>
                </a:r>
                <a14:m>
                  <m:oMath xmlns:m="http://schemas.openxmlformats.org/officeDocument/2006/math">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b="0" i="1" baseline="30000" smtClean="0">
                            <a:latin typeface="Cambria Math" panose="02040503050406030204" pitchFamily="18" charset="0"/>
                            <a:cs typeface="Times New Roman" panose="02020603050405020304" pitchFamily="18" charset="0"/>
                          </a:rPr>
                          <m:t>h</m:t>
                        </m:r>
                        <m:r>
                          <a:rPr lang="en-US" altLang="zh-TW" sz="1000" i="1" baseline="30000">
                            <a:latin typeface="Cambria Math" panose="02040503050406030204" pitchFamily="18" charset="0"/>
                            <a:cs typeface="Times New Roman" panose="02020603050405020304" pitchFamily="18" charset="0"/>
                          </a:rPr>
                          <m:t>𝑑</m:t>
                        </m:r>
                      </m:e>
                      <m:sub>
                        <m:r>
                          <a:rPr lang="en-US" altLang="zh-TW" sz="1000" b="0" i="1" baseline="30000" smtClean="0">
                            <a:latin typeface="Cambria Math" panose="02040503050406030204" pitchFamily="18" charset="0"/>
                            <a:cs typeface="Times New Roman" panose="02020603050405020304" pitchFamily="18" charset="0"/>
                          </a:rPr>
                          <m:t>𝑣</m:t>
                        </m:r>
                      </m:sub>
                    </m:sSub>
                    <m:r>
                      <a:rPr lang="en-US" altLang="zh-TW" sz="1000" i="1" baseline="3000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i="1" baseline="30000">
                            <a:latin typeface="Cambria Math" panose="02040503050406030204" pitchFamily="18" charset="0"/>
                            <a:cs typeface="Times New Roman" panose="02020603050405020304" pitchFamily="18" charset="0"/>
                          </a:rPr>
                          <m:t>𝑚𝑜𝑑𝑒𝑙</m:t>
                        </m:r>
                      </m:sub>
                    </m:sSub>
                  </m:oMath>
                </a14:m>
                <a:endParaRPr lang="zh-TW" altLang="en-US" sz="1000" baseline="30000" dirty="0">
                  <a:latin typeface="Times New Roman" panose="02020603050405020304" pitchFamily="18" charset="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E6109E30-C5CF-A8D8-FC54-D8171FF8D432}"/>
                  </a:ext>
                </a:extLst>
              </p:cNvPr>
              <p:cNvSpPr txBox="1">
                <a:spLocks noRot="1" noChangeAspect="1" noMove="1" noResize="1" noEditPoints="1" noAdjustHandles="1" noChangeArrowheads="1" noChangeShapeType="1" noTextEdit="1"/>
              </p:cNvSpPr>
              <p:nvPr/>
            </p:nvSpPr>
            <p:spPr>
              <a:xfrm>
                <a:off x="5627944" y="2105897"/>
                <a:ext cx="1802118" cy="755848"/>
              </a:xfrm>
              <a:prstGeom prst="rect">
                <a:avLst/>
              </a:prstGeom>
              <a:blipFill>
                <a:blip r:embed="rId6"/>
                <a:stretch>
                  <a:fillRect b="-4032"/>
                </a:stretch>
              </a:blipFill>
            </p:spPr>
            <p:txBody>
              <a:bodyPr/>
              <a:lstStyle/>
              <a:p>
                <a:r>
                  <a:rPr lang="zh-TW" altLang="en-US">
                    <a:noFill/>
                  </a:rPr>
                  <a:t> </a:t>
                </a:r>
              </a:p>
            </p:txBody>
          </p:sp>
        </mc:Fallback>
      </mc:AlternateContent>
      <p:pic>
        <p:nvPicPr>
          <p:cNvPr id="15" name="圖片 14">
            <a:extLst>
              <a:ext uri="{FF2B5EF4-FFF2-40B4-BE49-F238E27FC236}">
                <a16:creationId xmlns:a16="http://schemas.microsoft.com/office/drawing/2014/main" id="{0AB9BF56-BE90-70A8-9A0C-88C681ED1E88}"/>
              </a:ext>
            </a:extLst>
          </p:cNvPr>
          <p:cNvPicPr>
            <a:picLocks noChangeAspect="1"/>
          </p:cNvPicPr>
          <p:nvPr/>
        </p:nvPicPr>
        <p:blipFill>
          <a:blip r:embed="rId7"/>
          <a:stretch>
            <a:fillRect/>
          </a:stretch>
        </p:blipFill>
        <p:spPr>
          <a:xfrm>
            <a:off x="3811939" y="1627515"/>
            <a:ext cx="3435065" cy="264236"/>
          </a:xfrm>
          <a:prstGeom prst="rect">
            <a:avLst/>
          </a:prstGeom>
        </p:spPr>
      </p:pic>
      <p:sp>
        <p:nvSpPr>
          <p:cNvPr id="16" name="文字方塊 15">
            <a:extLst>
              <a:ext uri="{FF2B5EF4-FFF2-40B4-BE49-F238E27FC236}">
                <a16:creationId xmlns:a16="http://schemas.microsoft.com/office/drawing/2014/main" id="{D49876AF-02A7-405B-B701-3329DE1DB4CE}"/>
              </a:ext>
            </a:extLst>
          </p:cNvPr>
          <p:cNvSpPr txBox="1"/>
          <p:nvPr/>
        </p:nvSpPr>
        <p:spPr>
          <a:xfrm>
            <a:off x="4030078" y="2096202"/>
            <a:ext cx="2355395" cy="246221"/>
          </a:xfrm>
          <a:prstGeom prst="rect">
            <a:avLst/>
          </a:prstGeom>
          <a:noFill/>
        </p:spPr>
        <p:txBody>
          <a:bodyPr wrap="square">
            <a:spAutoFit/>
          </a:bodyPr>
          <a:lstStyle/>
          <a:p>
            <a:r>
              <a:rPr lang="en-US" altLang="zh-TW" sz="1000" dirty="0">
                <a:latin typeface="Times New Roman" panose="02020603050405020304" pitchFamily="18" charset="0"/>
                <a:cs typeface="Times New Roman" panose="02020603050405020304" pitchFamily="18" charset="0"/>
              </a:rPr>
              <a:t>d</a:t>
            </a:r>
            <a:r>
              <a:rPr lang="en-US" altLang="zh-TW" sz="1000" baseline="-25000" dirty="0">
                <a:latin typeface="Times New Roman" panose="02020603050405020304" pitchFamily="18" charset="0"/>
                <a:cs typeface="Times New Roman" panose="02020603050405020304" pitchFamily="18" charset="0"/>
              </a:rPr>
              <a:t>k </a:t>
            </a:r>
            <a:r>
              <a:rPr lang="en-US" altLang="zh-TW" sz="1000" dirty="0">
                <a:latin typeface="Times New Roman" panose="02020603050405020304" pitchFamily="18" charset="0"/>
                <a:cs typeface="Times New Roman" panose="02020603050405020304" pitchFamily="18" charset="0"/>
              </a:rPr>
              <a:t>= d</a:t>
            </a:r>
            <a:r>
              <a:rPr lang="en-US" altLang="zh-TW" sz="1000" baseline="-25000" dirty="0">
                <a:latin typeface="Times New Roman" panose="02020603050405020304" pitchFamily="18" charset="0"/>
                <a:cs typeface="Times New Roman" panose="02020603050405020304" pitchFamily="18" charset="0"/>
              </a:rPr>
              <a:t>v</a:t>
            </a:r>
            <a:r>
              <a:rPr lang="en-US" altLang="zh-TW" sz="1000" dirty="0">
                <a:latin typeface="Times New Roman" panose="02020603050405020304" pitchFamily="18" charset="0"/>
                <a:cs typeface="Times New Roman" panose="02020603050405020304" pitchFamily="18" charset="0"/>
              </a:rPr>
              <a:t> = </a:t>
            </a:r>
            <a:r>
              <a:rPr lang="en-US" altLang="zh-TW" sz="1000" dirty="0" err="1">
                <a:latin typeface="Times New Roman" panose="02020603050405020304" pitchFamily="18" charset="0"/>
                <a:cs typeface="Times New Roman" panose="02020603050405020304" pitchFamily="18" charset="0"/>
              </a:rPr>
              <a:t>d</a:t>
            </a:r>
            <a:r>
              <a:rPr lang="en-US" altLang="zh-TW" sz="1000" baseline="-25000" dirty="0" err="1">
                <a:latin typeface="Times New Roman" panose="02020603050405020304" pitchFamily="18" charset="0"/>
                <a:cs typeface="Times New Roman" panose="02020603050405020304" pitchFamily="18" charset="0"/>
              </a:rPr>
              <a:t>model</a:t>
            </a:r>
            <a:r>
              <a:rPr lang="en-US" altLang="zh-TW" sz="1000" dirty="0">
                <a:latin typeface="Times New Roman" panose="02020603050405020304" pitchFamily="18" charset="0"/>
                <a:cs typeface="Times New Roman" panose="02020603050405020304" pitchFamily="18" charset="0"/>
              </a:rPr>
              <a:t>/h = 512/8 = 64</a:t>
            </a:r>
            <a:endParaRPr lang="zh-TW" altLang="en-US" sz="1000"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8FCDAE55-DFDC-CC90-169D-0BD76DB3DDAD}"/>
                  </a:ext>
                </a:extLst>
              </p:cNvPr>
              <p:cNvSpPr txBox="1"/>
              <p:nvPr/>
            </p:nvSpPr>
            <p:spPr>
              <a:xfrm>
                <a:off x="489055" y="1174229"/>
                <a:ext cx="2533512" cy="738664"/>
              </a:xfrm>
              <a:prstGeom prst="rect">
                <a:avLst/>
              </a:prstGeom>
              <a:noFill/>
            </p:spPr>
            <p:txBody>
              <a:bodyPr wrap="square">
                <a:spAutoFit/>
              </a:bodyPr>
              <a:lstStyle/>
              <a:p>
                <a:pPr marL="182563"/>
                <a14:m>
                  <m:oMath xmlns:m="http://schemas.openxmlformats.org/officeDocument/2006/math">
                    <m:sSub>
                      <m:sSubPr>
                        <m:ctrlPr>
                          <a:rPr lang="en-US" altLang="zh-TW" sz="1400" i="1" smtClean="0">
                            <a:latin typeface="Cambria Math" panose="02040503050406030204" pitchFamily="18" charset="0"/>
                            <a:cs typeface="Times New Roman" panose="02020603050405020304" pitchFamily="18" charset="0"/>
                          </a:rPr>
                        </m:ctrlPr>
                      </m:sSubPr>
                      <m:e>
                        <m:r>
                          <m:rPr>
                            <m:sty m:val="p"/>
                          </m:rPr>
                          <a:rPr lang="en-US" altLang="zh-TW" sz="1400" i="1">
                            <a:latin typeface="Cambria Math" panose="02040503050406030204" pitchFamily="18" charset="0"/>
                            <a:cs typeface="Times New Roman" panose="02020603050405020304" pitchFamily="18" charset="0"/>
                          </a:rPr>
                          <m:t>X</m:t>
                        </m:r>
                      </m:e>
                      <m:sub>
                        <m:r>
                          <a:rPr lang="en-US" altLang="zh-TW" sz="1400" b="0" i="0" smtClean="0">
                            <a:latin typeface="Cambria Math" panose="02040503050406030204" pitchFamily="18" charset="0"/>
                            <a:cs typeface="Times New Roman" panose="02020603050405020304" pitchFamily="18" charset="0"/>
                          </a:rPr>
                          <m:t>5∗512</m:t>
                        </m:r>
                      </m:sub>
                    </m:sSub>
                  </m:oMath>
                </a14:m>
                <a:r>
                  <a:rPr lang="en-US" altLang="zh-TW" sz="1400" dirty="0" err="1">
                    <a:latin typeface="Times New Roman" panose="02020603050405020304" pitchFamily="18" charset="0"/>
                    <a:cs typeface="Times New Roman" panose="02020603050405020304" pitchFamily="18" charset="0"/>
                  </a:rPr>
                  <a:t>W</a:t>
                </a:r>
                <a:r>
                  <a:rPr lang="en-US" altLang="zh-TW" sz="1400" baseline="-25000" dirty="0" err="1">
                    <a:latin typeface="Times New Roman" panose="02020603050405020304" pitchFamily="18" charset="0"/>
                    <a:cs typeface="Times New Roman" panose="02020603050405020304" pitchFamily="18" charset="0"/>
                  </a:rPr>
                  <a:t>q</a:t>
                </a:r>
                <a:r>
                  <a:rPr lang="en-US" altLang="zh-TW" sz="1400" baseline="-25000" dirty="0">
                    <a:latin typeface="Times New Roman" panose="02020603050405020304" pitchFamily="18" charset="0"/>
                    <a:cs typeface="Times New Roman" panose="02020603050405020304" pitchFamily="18" charset="0"/>
                  </a:rPr>
                  <a:t> 512*512 </a:t>
                </a:r>
                <a:r>
                  <a:rPr lang="en-US" altLang="zh-TW"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400" i="1">
                            <a:latin typeface="Cambria Math" panose="02040503050406030204" pitchFamily="18" charset="0"/>
                            <a:cs typeface="Times New Roman" panose="02020603050405020304" pitchFamily="18" charset="0"/>
                          </a:rPr>
                        </m:ctrlPr>
                      </m:sSubPr>
                      <m:e>
                        <m:r>
                          <m:rPr>
                            <m:sty m:val="p"/>
                          </m:rPr>
                          <a:rPr lang="en-US" altLang="zh-TW" sz="1400" b="0" i="0" smtClean="0">
                            <a:latin typeface="Cambria Math" panose="02040503050406030204" pitchFamily="18" charset="0"/>
                            <a:cs typeface="Times New Roman" panose="02020603050405020304" pitchFamily="18" charset="0"/>
                          </a:rPr>
                          <m:t>Q</m:t>
                        </m:r>
                      </m:e>
                      <m:sub>
                        <m:r>
                          <a:rPr lang="en-US" altLang="zh-TW" sz="1400">
                            <a:latin typeface="Cambria Math" panose="02040503050406030204" pitchFamily="18" charset="0"/>
                            <a:cs typeface="Times New Roman" panose="02020603050405020304" pitchFamily="18" charset="0"/>
                          </a:rPr>
                          <m:t>5∗512</m:t>
                        </m:r>
                      </m:sub>
                    </m:sSub>
                  </m:oMath>
                </a14:m>
                <a:endParaRPr lang="en-US" altLang="zh-TW" sz="1400" dirty="0">
                  <a:latin typeface="Times New Roman" panose="02020603050405020304" pitchFamily="18" charset="0"/>
                  <a:cs typeface="Times New Roman" panose="02020603050405020304" pitchFamily="18" charset="0"/>
                </a:endParaRPr>
              </a:p>
              <a:p>
                <a:pPr marL="182563"/>
                <a14:m>
                  <m:oMath xmlns:m="http://schemas.openxmlformats.org/officeDocument/2006/math">
                    <m:sSub>
                      <m:sSubPr>
                        <m:ctrlPr>
                          <a:rPr lang="en-US" altLang="zh-TW" sz="1400" i="1" smtClean="0">
                            <a:latin typeface="Cambria Math" panose="02040503050406030204" pitchFamily="18" charset="0"/>
                            <a:cs typeface="Times New Roman" panose="02020603050405020304" pitchFamily="18" charset="0"/>
                          </a:rPr>
                        </m:ctrlPr>
                      </m:sSubPr>
                      <m:e>
                        <m:r>
                          <m:rPr>
                            <m:sty m:val="p"/>
                          </m:rPr>
                          <a:rPr lang="en-US" altLang="zh-TW" sz="1400" i="1">
                            <a:latin typeface="Cambria Math" panose="02040503050406030204" pitchFamily="18" charset="0"/>
                            <a:cs typeface="Times New Roman" panose="02020603050405020304" pitchFamily="18" charset="0"/>
                          </a:rPr>
                          <m:t>X</m:t>
                        </m:r>
                      </m:e>
                      <m:sub>
                        <m:r>
                          <a:rPr lang="en-US" altLang="zh-TW" sz="1400" b="0" i="0" smtClean="0">
                            <a:latin typeface="Cambria Math" panose="02040503050406030204" pitchFamily="18" charset="0"/>
                            <a:cs typeface="Times New Roman" panose="02020603050405020304" pitchFamily="18" charset="0"/>
                          </a:rPr>
                          <m:t>5∗512</m:t>
                        </m:r>
                      </m:sub>
                    </m:sSub>
                  </m:oMath>
                </a14:m>
                <a:r>
                  <a:rPr lang="en-US" altLang="zh-TW" sz="1400" dirty="0">
                    <a:solidFill>
                      <a:srgbClr val="333333"/>
                    </a:solidFill>
                    <a:latin typeface="Times New Roman" panose="02020603050405020304" pitchFamily="18" charset="0"/>
                    <a:cs typeface="Times New Roman" panose="02020603050405020304" pitchFamily="18" charset="0"/>
                  </a:rPr>
                  <a:t>W</a:t>
                </a:r>
                <a:r>
                  <a:rPr lang="en-US" altLang="zh-TW" sz="1400" baseline="-25000" dirty="0">
                    <a:solidFill>
                      <a:srgbClr val="333333"/>
                    </a:solidFill>
                    <a:latin typeface="Times New Roman" panose="02020603050405020304" pitchFamily="18" charset="0"/>
                    <a:cs typeface="Times New Roman" panose="02020603050405020304" pitchFamily="18" charset="0"/>
                  </a:rPr>
                  <a:t>k 512*512 </a:t>
                </a:r>
                <a:r>
                  <a:rPr lang="en-US" altLang="zh-TW"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400" i="1">
                            <a:latin typeface="Cambria Math" panose="02040503050406030204" pitchFamily="18" charset="0"/>
                            <a:cs typeface="Times New Roman" panose="02020603050405020304" pitchFamily="18" charset="0"/>
                          </a:rPr>
                        </m:ctrlPr>
                      </m:sSubPr>
                      <m:e>
                        <m:r>
                          <m:rPr>
                            <m:sty m:val="p"/>
                          </m:rPr>
                          <a:rPr lang="en-US" altLang="zh-TW" sz="1400" b="0" i="0" smtClean="0">
                            <a:latin typeface="Cambria Math" panose="02040503050406030204" pitchFamily="18" charset="0"/>
                            <a:cs typeface="Times New Roman" panose="02020603050405020304" pitchFamily="18" charset="0"/>
                          </a:rPr>
                          <m:t>K</m:t>
                        </m:r>
                      </m:e>
                      <m:sub>
                        <m:r>
                          <a:rPr lang="en-US" altLang="zh-TW" sz="1400">
                            <a:latin typeface="Cambria Math" panose="02040503050406030204" pitchFamily="18" charset="0"/>
                            <a:cs typeface="Times New Roman" panose="02020603050405020304" pitchFamily="18" charset="0"/>
                          </a:rPr>
                          <m:t>5∗512</m:t>
                        </m:r>
                      </m:sub>
                    </m:sSub>
                  </m:oMath>
                </a14:m>
                <a:endParaRPr lang="en-US" altLang="zh-TW" sz="1400" dirty="0">
                  <a:latin typeface="Times New Roman" panose="02020603050405020304" pitchFamily="18" charset="0"/>
                  <a:cs typeface="Times New Roman" panose="02020603050405020304" pitchFamily="18" charset="0"/>
                </a:endParaRPr>
              </a:p>
              <a:p>
                <a:pPr indent="182563"/>
                <a14:m>
                  <m:oMath xmlns:m="http://schemas.openxmlformats.org/officeDocument/2006/math">
                    <m:sSub>
                      <m:sSubPr>
                        <m:ctrlPr>
                          <a:rPr lang="en-US" altLang="zh-TW" sz="1400" i="1" smtClean="0">
                            <a:latin typeface="Cambria Math" panose="02040503050406030204" pitchFamily="18" charset="0"/>
                            <a:cs typeface="Times New Roman" panose="02020603050405020304" pitchFamily="18" charset="0"/>
                          </a:rPr>
                        </m:ctrlPr>
                      </m:sSubPr>
                      <m:e>
                        <m:r>
                          <m:rPr>
                            <m:sty m:val="p"/>
                          </m:rPr>
                          <a:rPr lang="en-US" altLang="zh-TW" sz="1400" i="1">
                            <a:latin typeface="Cambria Math" panose="02040503050406030204" pitchFamily="18" charset="0"/>
                            <a:cs typeface="Times New Roman" panose="02020603050405020304" pitchFamily="18" charset="0"/>
                          </a:rPr>
                          <m:t>X</m:t>
                        </m:r>
                      </m:e>
                      <m:sub>
                        <m:r>
                          <a:rPr lang="en-US" altLang="zh-TW" sz="1400" b="0" i="0" smtClean="0">
                            <a:latin typeface="Cambria Math" panose="02040503050406030204" pitchFamily="18" charset="0"/>
                            <a:cs typeface="Times New Roman" panose="02020603050405020304" pitchFamily="18" charset="0"/>
                          </a:rPr>
                          <m:t>5∗512</m:t>
                        </m:r>
                      </m:sub>
                    </m:sSub>
                  </m:oMath>
                </a14:m>
                <a:r>
                  <a:rPr lang="en-US" altLang="zh-TW" sz="1400" dirty="0">
                    <a:solidFill>
                      <a:srgbClr val="333333"/>
                    </a:solidFill>
                    <a:latin typeface="Times New Roman" panose="02020603050405020304" pitchFamily="18" charset="0"/>
                    <a:cs typeface="Times New Roman" panose="02020603050405020304" pitchFamily="18" charset="0"/>
                  </a:rPr>
                  <a:t>W</a:t>
                </a:r>
                <a:r>
                  <a:rPr lang="en-US" altLang="zh-TW" sz="1400" baseline="-25000" dirty="0">
                    <a:solidFill>
                      <a:srgbClr val="333333"/>
                    </a:solidFill>
                    <a:latin typeface="Times New Roman" panose="02020603050405020304" pitchFamily="18" charset="0"/>
                    <a:cs typeface="Times New Roman" panose="02020603050405020304" pitchFamily="18" charset="0"/>
                  </a:rPr>
                  <a:t>v 512*512 </a:t>
                </a:r>
                <a:r>
                  <a:rPr lang="en-US" altLang="zh-TW"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400" i="1">
                            <a:latin typeface="Cambria Math" panose="02040503050406030204" pitchFamily="18" charset="0"/>
                            <a:cs typeface="Times New Roman" panose="02020603050405020304" pitchFamily="18" charset="0"/>
                          </a:rPr>
                        </m:ctrlPr>
                      </m:sSubPr>
                      <m:e>
                        <m:r>
                          <m:rPr>
                            <m:sty m:val="p"/>
                          </m:rPr>
                          <a:rPr lang="en-US" altLang="zh-TW" sz="1400" b="0" i="0" smtClean="0">
                            <a:latin typeface="Cambria Math" panose="02040503050406030204" pitchFamily="18" charset="0"/>
                            <a:cs typeface="Times New Roman" panose="02020603050405020304" pitchFamily="18" charset="0"/>
                          </a:rPr>
                          <m:t>V</m:t>
                        </m:r>
                      </m:e>
                      <m:sub>
                        <m:r>
                          <a:rPr lang="en-US" altLang="zh-TW" sz="1400">
                            <a:latin typeface="Cambria Math" panose="02040503050406030204" pitchFamily="18" charset="0"/>
                            <a:cs typeface="Times New Roman" panose="02020603050405020304" pitchFamily="18" charset="0"/>
                          </a:rPr>
                          <m:t>5∗512</m:t>
                        </m:r>
                      </m:sub>
                    </m:sSub>
                  </m:oMath>
                </a14:m>
                <a:endParaRPr lang="en-US" altLang="zh-TW" sz="1400" dirty="0">
                  <a:latin typeface="Times New Roman" panose="02020603050405020304" pitchFamily="18" charset="0"/>
                  <a:cs typeface="Times New Roman" panose="02020603050405020304" pitchFamily="18" charset="0"/>
                </a:endParaRPr>
              </a:p>
            </p:txBody>
          </p:sp>
        </mc:Choice>
        <mc:Fallback xmlns="">
          <p:sp>
            <p:nvSpPr>
              <p:cNvPr id="17" name="文字方塊 16">
                <a:extLst>
                  <a:ext uri="{FF2B5EF4-FFF2-40B4-BE49-F238E27FC236}">
                    <a16:creationId xmlns:a16="http://schemas.microsoft.com/office/drawing/2014/main" id="{8FCDAE55-DFDC-CC90-169D-0BD76DB3DDAD}"/>
                  </a:ext>
                </a:extLst>
              </p:cNvPr>
              <p:cNvSpPr txBox="1">
                <a:spLocks noRot="1" noChangeAspect="1" noMove="1" noResize="1" noEditPoints="1" noAdjustHandles="1" noChangeArrowheads="1" noChangeShapeType="1" noTextEdit="1"/>
              </p:cNvSpPr>
              <p:nvPr/>
            </p:nvSpPr>
            <p:spPr>
              <a:xfrm>
                <a:off x="489055" y="1174229"/>
                <a:ext cx="2533512" cy="738664"/>
              </a:xfrm>
              <a:prstGeom prst="rect">
                <a:avLst/>
              </a:prstGeom>
              <a:blipFill>
                <a:blip r:embed="rId8"/>
                <a:stretch>
                  <a:fillRect t="-1653" b="-74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87A31ED3-2656-ED5A-695B-F2D9CE7E959E}"/>
                  </a:ext>
                </a:extLst>
              </p:cNvPr>
              <p:cNvSpPr txBox="1"/>
              <p:nvPr/>
            </p:nvSpPr>
            <p:spPr>
              <a:xfrm>
                <a:off x="458261" y="583136"/>
                <a:ext cx="1778256" cy="307777"/>
              </a:xfrm>
              <a:prstGeom prst="rect">
                <a:avLst/>
              </a:prstGeom>
              <a:noFill/>
            </p:spPr>
            <p:txBody>
              <a:bodyPr wrap="square">
                <a:spAutoFit/>
              </a:bodyPr>
              <a:lstStyle/>
              <a:p>
                <a:r>
                  <a:rPr lang="en-US" altLang="zh-TW" sz="1400" dirty="0">
                    <a:latin typeface="Times New Roman" panose="02020603050405020304" pitchFamily="18" charset="0"/>
                    <a:cs typeface="Times New Roman" panose="02020603050405020304" pitchFamily="18" charset="0"/>
                  </a:rPr>
                  <a:t>1. Input </a:t>
                </a:r>
                <a14:m>
                  <m:oMath xmlns:m="http://schemas.openxmlformats.org/officeDocument/2006/math">
                    <m:sSub>
                      <m:sSubPr>
                        <m:ctrlPr>
                          <a:rPr lang="en-US" altLang="zh-TW" sz="1400" i="1" smtClean="0">
                            <a:latin typeface="Cambria Math" panose="02040503050406030204" pitchFamily="18" charset="0"/>
                            <a:cs typeface="Times New Roman" panose="02020603050405020304" pitchFamily="18" charset="0"/>
                          </a:rPr>
                        </m:ctrlPr>
                      </m:sSubPr>
                      <m:e>
                        <m:r>
                          <m:rPr>
                            <m:sty m:val="p"/>
                          </m:rPr>
                          <a:rPr lang="en-US" altLang="zh-TW" sz="1400" b="0" i="0" smtClean="0">
                            <a:latin typeface="Cambria Math" panose="02040503050406030204" pitchFamily="18" charset="0"/>
                            <a:cs typeface="Times New Roman" panose="02020603050405020304" pitchFamily="18" charset="0"/>
                          </a:rPr>
                          <m:t>X</m:t>
                        </m:r>
                      </m:e>
                      <m:sub>
                        <m:r>
                          <a:rPr lang="en-US" altLang="zh-TW" sz="1400" b="0" i="0" smtClean="0">
                            <a:latin typeface="Cambria Math" panose="02040503050406030204" pitchFamily="18" charset="0"/>
                            <a:cs typeface="Times New Roman" panose="02020603050405020304" pitchFamily="18" charset="0"/>
                          </a:rPr>
                          <m:t>5∗512</m:t>
                        </m:r>
                      </m:sub>
                    </m:sSub>
                    <m:r>
                      <a:rPr lang="en-US" altLang="zh-TW" sz="1400" b="0" i="1" smtClean="0">
                        <a:latin typeface="Cambria Math" panose="02040503050406030204" pitchFamily="18" charset="0"/>
                        <a:cs typeface="Times New Roman" panose="02020603050405020304" pitchFamily="18" charset="0"/>
                      </a:rPr>
                      <m:t> </m:t>
                    </m:r>
                  </m:oMath>
                </a14:m>
                <a:endParaRPr lang="en-US" altLang="zh-TW" sz="1400" dirty="0">
                  <a:latin typeface="Times New Roman" panose="02020603050405020304" pitchFamily="18" charset="0"/>
                  <a:cs typeface="Times New Roman" panose="02020603050405020304" pitchFamily="18" charset="0"/>
                </a:endParaRPr>
              </a:p>
            </p:txBody>
          </p:sp>
        </mc:Choice>
        <mc:Fallback xmlns="">
          <p:sp>
            <p:nvSpPr>
              <p:cNvPr id="18" name="文字方塊 17">
                <a:extLst>
                  <a:ext uri="{FF2B5EF4-FFF2-40B4-BE49-F238E27FC236}">
                    <a16:creationId xmlns:a16="http://schemas.microsoft.com/office/drawing/2014/main" id="{87A31ED3-2656-ED5A-695B-F2D9CE7E959E}"/>
                  </a:ext>
                </a:extLst>
              </p:cNvPr>
              <p:cNvSpPr txBox="1">
                <a:spLocks noRot="1" noChangeAspect="1" noMove="1" noResize="1" noEditPoints="1" noAdjustHandles="1" noChangeArrowheads="1" noChangeShapeType="1" noTextEdit="1"/>
              </p:cNvSpPr>
              <p:nvPr/>
            </p:nvSpPr>
            <p:spPr>
              <a:xfrm>
                <a:off x="458261" y="583136"/>
                <a:ext cx="1778256" cy="307777"/>
              </a:xfrm>
              <a:prstGeom prst="rect">
                <a:avLst/>
              </a:prstGeom>
              <a:blipFill>
                <a:blip r:embed="rId9"/>
                <a:stretch>
                  <a:fillRect l="-1027" t="-4000" b="-20000"/>
                </a:stretch>
              </a:blipFill>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17DC581D-F61D-69CD-2036-CA7C58CB8650}"/>
              </a:ext>
            </a:extLst>
          </p:cNvPr>
          <p:cNvSpPr txBox="1"/>
          <p:nvPr/>
        </p:nvSpPr>
        <p:spPr>
          <a:xfrm>
            <a:off x="450841" y="867062"/>
            <a:ext cx="2144971" cy="307777"/>
          </a:xfrm>
          <a:prstGeom prst="rect">
            <a:avLst/>
          </a:prstGeom>
          <a:noFill/>
        </p:spPr>
        <p:txBody>
          <a:bodyPr wrap="square">
            <a:spAutoFit/>
          </a:bodyPr>
          <a:lstStyle/>
          <a:p>
            <a:r>
              <a:rPr lang="en-US" altLang="zh-TW" sz="1400" dirty="0">
                <a:latin typeface="Times New Roman" panose="02020603050405020304" pitchFamily="18" charset="0"/>
                <a:cs typeface="Times New Roman" panose="02020603050405020304" pitchFamily="18" charset="0"/>
              </a:rPr>
              <a:t>2. Generate Q, K, V</a:t>
            </a:r>
            <a:endParaRPr lang="zh-TW"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8043B5B3-C3E9-5547-1CAF-8FD7ACDC5605}"/>
                  </a:ext>
                </a:extLst>
              </p:cNvPr>
              <p:cNvSpPr txBox="1"/>
              <p:nvPr/>
            </p:nvSpPr>
            <p:spPr>
              <a:xfrm>
                <a:off x="4216650" y="1827633"/>
                <a:ext cx="1030218" cy="246221"/>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zh-TW" sz="1000" b="0" i="1" smtClean="0">
                          <a:solidFill>
                            <a:srgbClr val="00B0F0"/>
                          </a:solidFill>
                          <a:latin typeface="Cambria Math" panose="02040503050406030204" pitchFamily="18" charset="0"/>
                        </a:rPr>
                        <m:t>𝑖</m:t>
                      </m:r>
                      <m:r>
                        <a:rPr lang="en-US" altLang="zh-TW" sz="1000" b="0" i="1" smtClean="0">
                          <a:solidFill>
                            <a:srgbClr val="00B0F0"/>
                          </a:solidFill>
                          <a:latin typeface="Cambria Math" panose="02040503050406030204" pitchFamily="18" charset="0"/>
                        </a:rPr>
                        <m:t>=1 ~ </m:t>
                      </m:r>
                      <m:r>
                        <a:rPr lang="en-US" altLang="zh-TW" sz="1000" b="0" i="1" smtClean="0">
                          <a:solidFill>
                            <a:srgbClr val="00B0F0"/>
                          </a:solidFill>
                          <a:latin typeface="Cambria Math" panose="02040503050406030204" pitchFamily="18" charset="0"/>
                        </a:rPr>
                        <m:t>h</m:t>
                      </m:r>
                      <m:r>
                        <a:rPr lang="en-US" altLang="zh-TW" sz="1000" b="0" i="1" smtClean="0">
                          <a:solidFill>
                            <a:srgbClr val="00B0F0"/>
                          </a:solidFill>
                          <a:latin typeface="Cambria Math" panose="02040503050406030204" pitchFamily="18" charset="0"/>
                        </a:rPr>
                        <m:t>(=8)</m:t>
                      </m:r>
                    </m:oMath>
                  </m:oMathPara>
                </a14:m>
                <a:endParaRPr lang="zh-TW" altLang="en-US" sz="1000" dirty="0">
                  <a:solidFill>
                    <a:srgbClr val="00B0F0"/>
                  </a:solidFill>
                </a:endParaRPr>
              </a:p>
            </p:txBody>
          </p:sp>
        </mc:Choice>
        <mc:Fallback xmlns="">
          <p:sp>
            <p:nvSpPr>
              <p:cNvPr id="22" name="文字方塊 21">
                <a:extLst>
                  <a:ext uri="{FF2B5EF4-FFF2-40B4-BE49-F238E27FC236}">
                    <a16:creationId xmlns:a16="http://schemas.microsoft.com/office/drawing/2014/main" id="{8043B5B3-C3E9-5547-1CAF-8FD7ACDC5605}"/>
                  </a:ext>
                </a:extLst>
              </p:cNvPr>
              <p:cNvSpPr txBox="1">
                <a:spLocks noRot="1" noChangeAspect="1" noMove="1" noResize="1" noEditPoints="1" noAdjustHandles="1" noChangeArrowheads="1" noChangeShapeType="1" noTextEdit="1"/>
              </p:cNvSpPr>
              <p:nvPr/>
            </p:nvSpPr>
            <p:spPr>
              <a:xfrm>
                <a:off x="4216650" y="1827633"/>
                <a:ext cx="1030218" cy="246221"/>
              </a:xfrm>
              <a:prstGeom prst="rect">
                <a:avLst/>
              </a:prstGeom>
              <a:blipFill>
                <a:blip r:embed="rId10"/>
                <a:stretch>
                  <a:fillRect b="-7500"/>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7498F759-DF73-DCE3-3A75-FF9A0D4AB38C}"/>
              </a:ext>
            </a:extLst>
          </p:cNvPr>
          <p:cNvSpPr txBox="1"/>
          <p:nvPr/>
        </p:nvSpPr>
        <p:spPr>
          <a:xfrm>
            <a:off x="3796065" y="1459146"/>
            <a:ext cx="1549041" cy="261610"/>
          </a:xfrm>
          <a:prstGeom prst="rect">
            <a:avLst/>
          </a:prstGeom>
          <a:noFill/>
        </p:spPr>
        <p:txBody>
          <a:bodyPr wrap="square">
            <a:spAutoFit/>
          </a:bodyPr>
          <a:lstStyle/>
          <a:p>
            <a:pPr algn="r"/>
            <a:r>
              <a:rPr lang="en-US" altLang="zh-TW" sz="1100" dirty="0">
                <a:solidFill>
                  <a:srgbClr val="00B0F0"/>
                </a:solidFill>
              </a:rPr>
              <a:t>(5*64) for each head</a:t>
            </a:r>
            <a:endParaRPr lang="zh-TW" altLang="en-US" sz="1100" dirty="0">
              <a:solidFill>
                <a:srgbClr val="00B0F0"/>
              </a:solidFill>
            </a:endParaRPr>
          </a:p>
        </p:txBody>
      </p: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84BBC5B9-BD97-2F35-EE7E-933EE4988565}"/>
                  </a:ext>
                </a:extLst>
              </p:cNvPr>
              <p:cNvSpPr txBox="1"/>
              <p:nvPr/>
            </p:nvSpPr>
            <p:spPr>
              <a:xfrm>
                <a:off x="3628473" y="900626"/>
                <a:ext cx="2533512" cy="541623"/>
              </a:xfrm>
              <a:prstGeom prst="rect">
                <a:avLst/>
              </a:prstGeom>
              <a:noFill/>
            </p:spPr>
            <p:txBody>
              <a:bodyPr wrap="square">
                <a:spAutoFit/>
              </a:bodyPr>
              <a:lstStyle/>
              <a:p>
                <a:pPr algn="r"/>
                <a:r>
                  <a:rPr lang="en-US" altLang="zh-TW" sz="1400" i="1" dirty="0"/>
                  <a:t>H</a:t>
                </a:r>
                <a:r>
                  <a:rPr lang="zh-TW" altLang="en-US" sz="1400" dirty="0"/>
                  <a:t> </a:t>
                </a:r>
                <a:r>
                  <a:rPr lang="en-US" altLang="zh-TW" sz="1400" dirty="0"/>
                  <a:t>=</a:t>
                </a:r>
                <a:r>
                  <a:rPr lang="zh-TW" altLang="en-US" sz="1400" dirty="0"/>
                  <a:t> </a:t>
                </a:r>
                <a14:m>
                  <m:oMath xmlns:m="http://schemas.openxmlformats.org/officeDocument/2006/math">
                    <m:sSub>
                      <m:sSubPr>
                        <m:ctrlPr>
                          <a:rPr lang="en-US" altLang="zh-TW" sz="1400"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400" i="1">
                            <a:solidFill>
                              <a:schemeClr val="tx1"/>
                            </a:solidFill>
                            <a:latin typeface="Cambria Math" panose="02040503050406030204" pitchFamily="18" charset="0"/>
                            <a:cs typeface="Times New Roman" panose="02020603050405020304" pitchFamily="18" charset="0"/>
                          </a:rPr>
                          <m:t>M</m:t>
                        </m:r>
                        <m:r>
                          <m:rPr>
                            <m:sty m:val="p"/>
                          </m:rPr>
                          <a:rPr lang="en-US" altLang="zh-TW" sz="1400" b="0" i="0" smtClean="0">
                            <a:solidFill>
                              <a:schemeClr val="tx1"/>
                            </a:solidFill>
                            <a:latin typeface="Cambria Math" panose="02040503050406030204" pitchFamily="18" charset="0"/>
                            <a:cs typeface="Times New Roman" panose="02020603050405020304" pitchFamily="18" charset="0"/>
                          </a:rPr>
                          <m:t>ultiHead</m:t>
                        </m:r>
                        <m:d>
                          <m:dPr>
                            <m:ctrlPr>
                              <a:rPr lang="en-US" altLang="zh-TW" sz="1400" i="1">
                                <a:solidFill>
                                  <a:schemeClr val="tx1"/>
                                </a:solidFill>
                                <a:latin typeface="Cambria Math" panose="02040503050406030204" pitchFamily="18" charset="0"/>
                              </a:rPr>
                            </m:ctrlPr>
                          </m:dPr>
                          <m:e>
                            <m:r>
                              <a:rPr lang="en-US" altLang="zh-TW" sz="1400" i="1">
                                <a:solidFill>
                                  <a:schemeClr val="tx1"/>
                                </a:solidFill>
                                <a:latin typeface="Cambria Math" panose="02040503050406030204" pitchFamily="18" charset="0"/>
                              </a:rPr>
                              <m:t>𝑄</m:t>
                            </m:r>
                            <m:r>
                              <a:rPr lang="en-US" altLang="zh-TW" sz="1400" i="1">
                                <a:solidFill>
                                  <a:schemeClr val="tx1"/>
                                </a:solidFill>
                                <a:latin typeface="Cambria Math" panose="02040503050406030204" pitchFamily="18" charset="0"/>
                              </a:rPr>
                              <m:t>,</m:t>
                            </m:r>
                            <m:r>
                              <a:rPr lang="en-US" altLang="zh-TW" sz="1400" i="1">
                                <a:solidFill>
                                  <a:schemeClr val="tx1"/>
                                </a:solidFill>
                                <a:latin typeface="Cambria Math" panose="02040503050406030204" pitchFamily="18" charset="0"/>
                              </a:rPr>
                              <m:t>𝐾</m:t>
                            </m:r>
                            <m:r>
                              <a:rPr lang="en-US" altLang="zh-TW" sz="1400" i="1">
                                <a:solidFill>
                                  <a:schemeClr val="tx1"/>
                                </a:solidFill>
                                <a:latin typeface="Cambria Math" panose="02040503050406030204" pitchFamily="18" charset="0"/>
                              </a:rPr>
                              <m:t>,</m:t>
                            </m:r>
                            <m:r>
                              <a:rPr lang="en-US" altLang="zh-TW" sz="1400" i="1">
                                <a:solidFill>
                                  <a:schemeClr val="tx1"/>
                                </a:solidFill>
                                <a:latin typeface="Cambria Math" panose="02040503050406030204" pitchFamily="18" charset="0"/>
                              </a:rPr>
                              <m:t>𝑉</m:t>
                            </m:r>
                          </m:e>
                        </m:d>
                      </m:e>
                      <m:sub>
                        <m:r>
                          <a:rPr lang="en-US" altLang="zh-TW" sz="1400">
                            <a:solidFill>
                              <a:schemeClr val="tx1"/>
                            </a:solidFill>
                            <a:latin typeface="Cambria Math" panose="02040503050406030204" pitchFamily="18" charset="0"/>
                            <a:cs typeface="Times New Roman" panose="02020603050405020304" pitchFamily="18" charset="0"/>
                          </a:rPr>
                          <m:t>5∗512</m:t>
                        </m:r>
                      </m:sub>
                    </m:sSub>
                    <m:r>
                      <a:rPr lang="en-US" altLang="zh-TW" sz="1400" i="1" smtClean="0">
                        <a:solidFill>
                          <a:schemeClr val="tx1"/>
                        </a:solidFill>
                        <a:latin typeface="Cambria Math" panose="02040503050406030204" pitchFamily="18" charset="0"/>
                      </a:rPr>
                      <m:t>=</m:t>
                    </m:r>
                    <m:sSub>
                      <m:sSubPr>
                        <m:ctrlPr>
                          <a:rPr lang="en-US" altLang="zh-TW" sz="1400" i="1">
                            <a:solidFill>
                              <a:schemeClr val="tx1"/>
                            </a:solidFill>
                            <a:latin typeface="Cambria Math" panose="02040503050406030204" pitchFamily="18" charset="0"/>
                            <a:cs typeface="Times New Roman" panose="02020603050405020304" pitchFamily="18" charset="0"/>
                          </a:rPr>
                        </m:ctrlPr>
                      </m:sSubPr>
                      <m:e>
                        <m:r>
                          <m:rPr>
                            <m:sty m:val="p"/>
                          </m:rPr>
                          <a:rPr lang="en-US" altLang="zh-TW" sz="1400" b="0" i="0" smtClean="0">
                            <a:solidFill>
                              <a:schemeClr val="tx1"/>
                            </a:solidFill>
                            <a:latin typeface="Cambria Math" panose="02040503050406030204" pitchFamily="18" charset="0"/>
                            <a:cs typeface="Times New Roman" panose="02020603050405020304" pitchFamily="18" charset="0"/>
                          </a:rPr>
                          <m:t>Concat</m:t>
                        </m:r>
                        <m:d>
                          <m:dPr>
                            <m:ctrlPr>
                              <a:rPr lang="en-US" altLang="zh-TW" sz="1400" i="1">
                                <a:solidFill>
                                  <a:schemeClr val="tx1"/>
                                </a:solidFill>
                                <a:latin typeface="Cambria Math" panose="02040503050406030204" pitchFamily="18" charset="0"/>
                              </a:rPr>
                            </m:ctrlPr>
                          </m:dPr>
                          <m:e>
                            <m:sSub>
                              <m:sSubPr>
                                <m:ctrlPr>
                                  <a:rPr lang="en-US" altLang="zh-TW" sz="1400" i="1">
                                    <a:solidFill>
                                      <a:schemeClr val="tx1"/>
                                    </a:solidFill>
                                    <a:latin typeface="Cambria Math" panose="02040503050406030204" pitchFamily="18" charset="0"/>
                                    <a:cs typeface="Times New Roman" panose="02020603050405020304" pitchFamily="18" charset="0"/>
                                  </a:rPr>
                                </m:ctrlPr>
                              </m:sSubPr>
                              <m:e>
                                <m:r>
                                  <m:rPr>
                                    <m:sty m:val="p"/>
                                  </m:rPr>
                                  <a:rPr lang="en-US" altLang="zh-TW" sz="1400" b="0" i="0" smtClean="0">
                                    <a:solidFill>
                                      <a:schemeClr val="tx1"/>
                                    </a:solidFill>
                                    <a:latin typeface="Cambria Math" panose="02040503050406030204" pitchFamily="18" charset="0"/>
                                    <a:cs typeface="Times New Roman" panose="02020603050405020304" pitchFamily="18" charset="0"/>
                                  </a:rPr>
                                  <m:t>head</m:t>
                                </m:r>
                              </m:e>
                              <m:sub>
                                <m:r>
                                  <a:rPr lang="en-US" altLang="zh-TW" sz="1400" b="0" i="0" smtClean="0">
                                    <a:solidFill>
                                      <a:schemeClr val="tx1"/>
                                    </a:solidFill>
                                    <a:latin typeface="Cambria Math" panose="02040503050406030204" pitchFamily="18" charset="0"/>
                                    <a:cs typeface="Times New Roman" panose="02020603050405020304" pitchFamily="18" charset="0"/>
                                  </a:rPr>
                                  <m:t>1</m:t>
                                </m:r>
                              </m:sub>
                            </m:sSub>
                            <m:r>
                              <a:rPr lang="en-US" altLang="zh-TW" sz="1400" i="0">
                                <a:solidFill>
                                  <a:schemeClr val="tx1"/>
                                </a:solidFill>
                                <a:latin typeface="Cambria Math" panose="02040503050406030204" pitchFamily="18" charset="0"/>
                              </a:rPr>
                              <m:t>,</m:t>
                            </m:r>
                            <m:r>
                              <a:rPr lang="en-US" altLang="zh-TW" sz="1400" b="0" i="0" smtClean="0">
                                <a:solidFill>
                                  <a:schemeClr val="tx1"/>
                                </a:solidFill>
                                <a:latin typeface="Cambria Math" panose="02040503050406030204" pitchFamily="18" charset="0"/>
                              </a:rPr>
                              <m:t>…</m:t>
                            </m:r>
                            <m:r>
                              <a:rPr lang="en-US" altLang="zh-TW" sz="1400" i="0">
                                <a:solidFill>
                                  <a:schemeClr val="tx1"/>
                                </a:solidFill>
                                <a:latin typeface="Cambria Math" panose="02040503050406030204" pitchFamily="18" charset="0"/>
                              </a:rPr>
                              <m:t>,</m:t>
                            </m:r>
                            <m:sSub>
                              <m:sSubPr>
                                <m:ctrlPr>
                                  <a:rPr lang="en-US" altLang="zh-TW" sz="1400" i="1">
                                    <a:solidFill>
                                      <a:schemeClr val="tx1"/>
                                    </a:solidFill>
                                    <a:latin typeface="Cambria Math" panose="02040503050406030204" pitchFamily="18" charset="0"/>
                                    <a:cs typeface="Times New Roman" panose="02020603050405020304" pitchFamily="18" charset="0"/>
                                  </a:rPr>
                                </m:ctrlPr>
                              </m:sSubPr>
                              <m:e>
                                <m:r>
                                  <m:rPr>
                                    <m:sty m:val="p"/>
                                  </m:rPr>
                                  <a:rPr lang="en-US" altLang="zh-TW" sz="1400" i="0">
                                    <a:solidFill>
                                      <a:schemeClr val="tx1"/>
                                    </a:solidFill>
                                    <a:latin typeface="Cambria Math" panose="02040503050406030204" pitchFamily="18" charset="0"/>
                                    <a:cs typeface="Times New Roman" panose="02020603050405020304" pitchFamily="18" charset="0"/>
                                  </a:rPr>
                                  <m:t>head</m:t>
                                </m:r>
                              </m:e>
                              <m:sub>
                                <m:r>
                                  <m:rPr>
                                    <m:sty m:val="p"/>
                                  </m:rPr>
                                  <a:rPr lang="en-US" altLang="zh-TW" sz="1400" b="0" i="0" smtClean="0">
                                    <a:solidFill>
                                      <a:schemeClr val="tx1"/>
                                    </a:solidFill>
                                    <a:latin typeface="Cambria Math" panose="02040503050406030204" pitchFamily="18" charset="0"/>
                                    <a:cs typeface="Times New Roman" panose="02020603050405020304" pitchFamily="18" charset="0"/>
                                  </a:rPr>
                                  <m:t>h</m:t>
                                </m:r>
                              </m:sub>
                            </m:sSub>
                          </m:e>
                        </m:d>
                      </m:e>
                      <m:sub>
                        <m:r>
                          <a:rPr lang="en-US" altLang="zh-TW" sz="1400">
                            <a:solidFill>
                              <a:schemeClr val="tx1"/>
                            </a:solidFill>
                            <a:latin typeface="Cambria Math" panose="02040503050406030204" pitchFamily="18" charset="0"/>
                            <a:cs typeface="Times New Roman" panose="02020603050405020304" pitchFamily="18" charset="0"/>
                          </a:rPr>
                          <m:t>5∗512</m:t>
                        </m:r>
                      </m:sub>
                    </m:sSub>
                    <m:sSub>
                      <m:sSubPr>
                        <m:ctrlPr>
                          <a:rPr lang="en-US" altLang="zh-TW" sz="1400" i="1">
                            <a:solidFill>
                              <a:schemeClr val="tx1"/>
                            </a:solidFill>
                            <a:latin typeface="Cambria Math" panose="02040503050406030204" pitchFamily="18" charset="0"/>
                            <a:cs typeface="Times New Roman" panose="02020603050405020304" pitchFamily="18" charset="0"/>
                          </a:rPr>
                        </m:ctrlPr>
                      </m:sSubPr>
                      <m:e>
                        <m:sSup>
                          <m:sSupPr>
                            <m:ctrlPr>
                              <a:rPr lang="en-US" altLang="zh-TW" sz="1400" i="1">
                                <a:solidFill>
                                  <a:schemeClr val="tx1"/>
                                </a:solidFill>
                                <a:latin typeface="Cambria Math" panose="02040503050406030204" pitchFamily="18" charset="0"/>
                              </a:rPr>
                            </m:ctrlPr>
                          </m:sSupPr>
                          <m:e>
                            <m:r>
                              <a:rPr lang="en-US" altLang="zh-TW" sz="1400" i="1">
                                <a:solidFill>
                                  <a:schemeClr val="tx1"/>
                                </a:solidFill>
                                <a:latin typeface="Cambria Math" panose="02040503050406030204" pitchFamily="18" charset="0"/>
                                <a:cs typeface="Times New Roman" panose="02020603050405020304" pitchFamily="18" charset="0"/>
                              </a:rPr>
                              <m:t> </m:t>
                            </m:r>
                            <m:r>
                              <a:rPr lang="en-US" altLang="zh-TW" sz="1400" i="1">
                                <a:solidFill>
                                  <a:schemeClr val="tx1"/>
                                </a:solidFill>
                                <a:latin typeface="Cambria Math" panose="02040503050406030204" pitchFamily="18" charset="0"/>
                              </a:rPr>
                              <m:t>(</m:t>
                            </m:r>
                            <m:r>
                              <a:rPr lang="en-US" altLang="zh-TW" sz="1400" b="0" i="1" smtClean="0">
                                <a:solidFill>
                                  <a:schemeClr val="tx1"/>
                                </a:solidFill>
                                <a:latin typeface="Cambria Math" panose="02040503050406030204" pitchFamily="18" charset="0"/>
                              </a:rPr>
                              <m:t>𝑊</m:t>
                            </m:r>
                          </m:e>
                          <m:sup>
                            <m:r>
                              <a:rPr lang="en-US" altLang="zh-TW" sz="1400" b="0" i="1" smtClean="0">
                                <a:solidFill>
                                  <a:schemeClr val="tx1"/>
                                </a:solidFill>
                                <a:latin typeface="Cambria Math" panose="02040503050406030204" pitchFamily="18" charset="0"/>
                              </a:rPr>
                              <m:t>𝑂</m:t>
                            </m:r>
                          </m:sup>
                        </m:sSup>
                        <m:r>
                          <a:rPr lang="en-US" altLang="zh-TW" sz="1400" i="1">
                            <a:solidFill>
                              <a:schemeClr val="tx1"/>
                            </a:solidFill>
                            <a:latin typeface="Cambria Math" panose="02040503050406030204" pitchFamily="18" charset="0"/>
                          </a:rPr>
                          <m:t>)</m:t>
                        </m:r>
                      </m:e>
                      <m:sub>
                        <m:r>
                          <a:rPr lang="en-US" altLang="zh-TW" sz="1400">
                            <a:solidFill>
                              <a:schemeClr val="tx1"/>
                            </a:solidFill>
                            <a:latin typeface="Cambria Math" panose="02040503050406030204" pitchFamily="18" charset="0"/>
                            <a:cs typeface="Times New Roman" panose="02020603050405020304" pitchFamily="18" charset="0"/>
                          </a:rPr>
                          <m:t>512∗5</m:t>
                        </m:r>
                        <m:r>
                          <a:rPr lang="en-US" altLang="zh-TW" sz="1400" b="0" i="0" smtClean="0">
                            <a:solidFill>
                              <a:schemeClr val="tx1"/>
                            </a:solidFill>
                            <a:latin typeface="Cambria Math" panose="02040503050406030204" pitchFamily="18" charset="0"/>
                            <a:cs typeface="Times New Roman" panose="02020603050405020304" pitchFamily="18" charset="0"/>
                          </a:rPr>
                          <m:t>12</m:t>
                        </m:r>
                      </m:sub>
                    </m:sSub>
                  </m:oMath>
                </a14:m>
                <a:endParaRPr lang="zh-TW" altLang="en-US" sz="1400" dirty="0"/>
              </a:p>
            </p:txBody>
          </p:sp>
        </mc:Choice>
        <mc:Fallback xmlns="">
          <p:sp>
            <p:nvSpPr>
              <p:cNvPr id="24" name="文字方塊 23">
                <a:extLst>
                  <a:ext uri="{FF2B5EF4-FFF2-40B4-BE49-F238E27FC236}">
                    <a16:creationId xmlns:a16="http://schemas.microsoft.com/office/drawing/2014/main" id="{84BBC5B9-BD97-2F35-EE7E-933EE4988565}"/>
                  </a:ext>
                </a:extLst>
              </p:cNvPr>
              <p:cNvSpPr txBox="1">
                <a:spLocks noRot="1" noChangeAspect="1" noMove="1" noResize="1" noEditPoints="1" noAdjustHandles="1" noChangeArrowheads="1" noChangeShapeType="1" noTextEdit="1"/>
              </p:cNvSpPr>
              <p:nvPr/>
            </p:nvSpPr>
            <p:spPr>
              <a:xfrm>
                <a:off x="3628473" y="900626"/>
                <a:ext cx="2533512" cy="541623"/>
              </a:xfrm>
              <a:prstGeom prst="rect">
                <a:avLst/>
              </a:prstGeom>
              <a:blipFill>
                <a:blip r:embed="rId11"/>
                <a:stretch>
                  <a:fillRect t="-2247" r="-31971" b="-1124"/>
                </a:stretch>
              </a:blipFill>
            </p:spPr>
            <p:txBody>
              <a:bodyPr/>
              <a:lstStyle/>
              <a:p>
                <a:r>
                  <a:rPr lang="zh-TW" altLang="en-US">
                    <a:noFill/>
                  </a:rPr>
                  <a:t> </a:t>
                </a:r>
              </a:p>
            </p:txBody>
          </p:sp>
        </mc:Fallback>
      </mc:AlternateContent>
      <p:pic>
        <p:nvPicPr>
          <p:cNvPr id="26" name="圖片 25">
            <a:extLst>
              <a:ext uri="{FF2B5EF4-FFF2-40B4-BE49-F238E27FC236}">
                <a16:creationId xmlns:a16="http://schemas.microsoft.com/office/drawing/2014/main" id="{AC11B1A6-C6B1-7B21-0FE6-53B765E845A4}"/>
              </a:ext>
            </a:extLst>
          </p:cNvPr>
          <p:cNvPicPr>
            <a:picLocks noChangeAspect="1"/>
          </p:cNvPicPr>
          <p:nvPr/>
        </p:nvPicPr>
        <p:blipFill>
          <a:blip r:embed="rId12"/>
          <a:stretch>
            <a:fillRect/>
          </a:stretch>
        </p:blipFill>
        <p:spPr>
          <a:xfrm>
            <a:off x="450841" y="3721379"/>
            <a:ext cx="1335903" cy="2562999"/>
          </a:xfrm>
          <a:prstGeom prst="rect">
            <a:avLst/>
          </a:prstGeom>
          <a:ln w="12700">
            <a:solidFill>
              <a:srgbClr val="00B050"/>
            </a:solidFill>
            <a:prstDash val="dash"/>
          </a:ln>
        </p:spPr>
      </p:pic>
      <p:sp>
        <p:nvSpPr>
          <p:cNvPr id="2" name="文字方塊 1">
            <a:extLst>
              <a:ext uri="{FF2B5EF4-FFF2-40B4-BE49-F238E27FC236}">
                <a16:creationId xmlns:a16="http://schemas.microsoft.com/office/drawing/2014/main" id="{F549B91B-8563-89D5-5BCD-A3D6FE22C43D}"/>
              </a:ext>
            </a:extLst>
          </p:cNvPr>
          <p:cNvSpPr txBox="1"/>
          <p:nvPr/>
        </p:nvSpPr>
        <p:spPr>
          <a:xfrm>
            <a:off x="8653112" y="46166"/>
            <a:ext cx="415498" cy="369332"/>
          </a:xfrm>
          <a:prstGeom prst="rect">
            <a:avLst/>
          </a:prstGeom>
          <a:noFill/>
        </p:spPr>
        <p:txBody>
          <a:bodyPr wrap="none" rtlCol="0">
            <a:spAutoFit/>
          </a:bodyPr>
          <a:lstStyle/>
          <a:p>
            <a:r>
              <a:rPr lang="zh-TW" altLang="en-US" dirty="0"/>
              <a:t>胡</a:t>
            </a:r>
          </a:p>
        </p:txBody>
      </p:sp>
      <p:sp>
        <p:nvSpPr>
          <p:cNvPr id="10" name="文字方塊 9">
            <a:extLst>
              <a:ext uri="{FF2B5EF4-FFF2-40B4-BE49-F238E27FC236}">
                <a16:creationId xmlns:a16="http://schemas.microsoft.com/office/drawing/2014/main" id="{E8D0A146-3C02-8506-3BF0-574C7C1E25DF}"/>
              </a:ext>
            </a:extLst>
          </p:cNvPr>
          <p:cNvSpPr txBox="1"/>
          <p:nvPr/>
        </p:nvSpPr>
        <p:spPr>
          <a:xfrm>
            <a:off x="6218800" y="4569060"/>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K</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252CAF70-F86D-0FCA-A467-11460466E8FB}"/>
              </a:ext>
            </a:extLst>
          </p:cNvPr>
          <p:cNvSpPr txBox="1"/>
          <p:nvPr/>
        </p:nvSpPr>
        <p:spPr>
          <a:xfrm>
            <a:off x="6522205" y="4576717"/>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V</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66B9438F-6F5A-2E5E-EFAF-79B8FBC4A286}"/>
              </a:ext>
            </a:extLst>
          </p:cNvPr>
          <p:cNvSpPr txBox="1"/>
          <p:nvPr/>
        </p:nvSpPr>
        <p:spPr>
          <a:xfrm>
            <a:off x="5932819" y="4558193"/>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Q</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A254D74-6112-DEB8-08BD-60C1DF2AAE5E}"/>
                  </a:ext>
                </a:extLst>
              </p:cNvPr>
              <p:cNvSpPr txBox="1"/>
              <p:nvPr/>
            </p:nvSpPr>
            <p:spPr>
              <a:xfrm>
                <a:off x="6195250" y="4933729"/>
                <a:ext cx="98022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cs typeface="Times New Roman" panose="02020603050405020304" pitchFamily="18" charset="0"/>
                            </a:rPr>
                          </m:ctrlPr>
                        </m:sSubPr>
                        <m:e>
                          <m:r>
                            <m:rPr>
                              <m:sty m:val="p"/>
                            </m:rPr>
                            <a:rPr lang="en-US" altLang="zh-TW" sz="1200" b="0" i="0" smtClean="0">
                              <a:latin typeface="Cambria Math" panose="02040503050406030204" pitchFamily="18" charset="0"/>
                              <a:cs typeface="Times New Roman" panose="02020603050405020304" pitchFamily="18" charset="0"/>
                            </a:rPr>
                            <m:t>X</m:t>
                          </m:r>
                        </m:e>
                        <m:sub>
                          <m:r>
                            <a:rPr lang="en-US" altLang="zh-TW" sz="1200" b="0" i="0" smtClean="0">
                              <a:latin typeface="Cambria Math" panose="02040503050406030204" pitchFamily="18" charset="0"/>
                              <a:cs typeface="Times New Roman" panose="02020603050405020304" pitchFamily="18" charset="0"/>
                            </a:rPr>
                            <m:t>5∗512</m:t>
                          </m:r>
                        </m:sub>
                      </m:sSub>
                    </m:oMath>
                  </m:oMathPara>
                </a14:m>
                <a:endParaRPr lang="zh-TW" altLang="en-US" sz="1200" dirty="0"/>
              </a:p>
            </p:txBody>
          </p:sp>
        </mc:Choice>
        <mc:Fallback xmlns="">
          <p:sp>
            <p:nvSpPr>
              <p:cNvPr id="28" name="文字方塊 27">
                <a:extLst>
                  <a:ext uri="{FF2B5EF4-FFF2-40B4-BE49-F238E27FC236}">
                    <a16:creationId xmlns:a16="http://schemas.microsoft.com/office/drawing/2014/main" id="{AA254D74-6112-DEB8-08BD-60C1DF2AAE5E}"/>
                  </a:ext>
                </a:extLst>
              </p:cNvPr>
              <p:cNvSpPr txBox="1">
                <a:spLocks noRot="1" noChangeAspect="1" noMove="1" noResize="1" noEditPoints="1" noAdjustHandles="1" noChangeArrowheads="1" noChangeShapeType="1" noTextEdit="1"/>
              </p:cNvSpPr>
              <p:nvPr/>
            </p:nvSpPr>
            <p:spPr>
              <a:xfrm>
                <a:off x="6195250" y="4933729"/>
                <a:ext cx="980224" cy="276999"/>
              </a:xfrm>
              <a:prstGeom prst="rect">
                <a:avLst/>
              </a:prstGeom>
              <a:blipFill>
                <a:blip r:embed="rId13"/>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BBCE6E1C-E688-3770-F3B7-6C0C16555415}"/>
              </a:ext>
            </a:extLst>
          </p:cNvPr>
          <p:cNvSpPr txBox="1"/>
          <p:nvPr/>
        </p:nvSpPr>
        <p:spPr>
          <a:xfrm>
            <a:off x="135695" y="6316420"/>
            <a:ext cx="5417817" cy="523220"/>
          </a:xfrm>
          <a:prstGeom prst="rect">
            <a:avLst/>
          </a:prstGeom>
          <a:noFill/>
        </p:spPr>
        <p:txBody>
          <a:bodyPr wrap="square">
            <a:spAutoFit/>
          </a:bodyPr>
          <a:lstStyle/>
          <a:p>
            <a:r>
              <a:rPr lang="en-US" altLang="zh-TW" sz="1400" dirty="0"/>
              <a:t>Figure 2: (left) Scaled Dot-Product Attention. (right) Multi-Head Attention consists of several attention layers running in parallel.</a:t>
            </a:r>
          </a:p>
        </p:txBody>
      </p:sp>
      <p:sp>
        <p:nvSpPr>
          <p:cNvPr id="32" name="文字方塊 31">
            <a:extLst>
              <a:ext uri="{FF2B5EF4-FFF2-40B4-BE49-F238E27FC236}">
                <a16:creationId xmlns:a16="http://schemas.microsoft.com/office/drawing/2014/main" id="{CA9CFE93-3A88-DAA7-AF73-116B594E86DC}"/>
              </a:ext>
            </a:extLst>
          </p:cNvPr>
          <p:cNvSpPr txBox="1"/>
          <p:nvPr/>
        </p:nvSpPr>
        <p:spPr>
          <a:xfrm>
            <a:off x="5276006" y="6474747"/>
            <a:ext cx="3766414" cy="307777"/>
          </a:xfrm>
          <a:prstGeom prst="rect">
            <a:avLst/>
          </a:prstGeom>
          <a:noFill/>
        </p:spPr>
        <p:txBody>
          <a:bodyPr wrap="square">
            <a:spAutoFit/>
          </a:bodyPr>
          <a:lstStyle/>
          <a:p>
            <a:r>
              <a:rPr lang="en-US" altLang="zh-TW" sz="1400" dirty="0"/>
              <a:t>Figure 1: The Transformer - model architecture.</a:t>
            </a:r>
            <a:endParaRPr lang="zh-TW" altLang="en-US" sz="1400" dirty="0"/>
          </a:p>
        </p:txBody>
      </p:sp>
      <p:sp>
        <p:nvSpPr>
          <p:cNvPr id="34" name="文字方塊 33">
            <a:extLst>
              <a:ext uri="{FF2B5EF4-FFF2-40B4-BE49-F238E27FC236}">
                <a16:creationId xmlns:a16="http://schemas.microsoft.com/office/drawing/2014/main" id="{22F54E49-3720-BE8C-F760-58BCB7A79DC1}"/>
              </a:ext>
            </a:extLst>
          </p:cNvPr>
          <p:cNvSpPr txBox="1"/>
          <p:nvPr/>
        </p:nvSpPr>
        <p:spPr>
          <a:xfrm>
            <a:off x="3942153" y="2591685"/>
            <a:ext cx="473978" cy="307777"/>
          </a:xfrm>
          <a:prstGeom prst="rect">
            <a:avLst/>
          </a:prstGeom>
          <a:noFill/>
        </p:spPr>
        <p:txBody>
          <a:bodyPr wrap="square">
            <a:spAutoFit/>
          </a:bodyPr>
          <a:lstStyle/>
          <a:p>
            <a:r>
              <a:rPr lang="en-US" altLang="zh-TW" sz="1400" dirty="0"/>
              <a:t>(1)</a:t>
            </a:r>
            <a:endParaRPr lang="zh-TW" altLang="en-US" sz="1400" dirty="0"/>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9CC94EBE-6F11-70AA-3F94-7032313F5EFA}"/>
                  </a:ext>
                </a:extLst>
              </p:cNvPr>
              <p:cNvSpPr txBox="1"/>
              <p:nvPr/>
            </p:nvSpPr>
            <p:spPr>
              <a:xfrm>
                <a:off x="710706" y="1915327"/>
                <a:ext cx="2311167" cy="333105"/>
              </a:xfrm>
              <a:prstGeom prst="rect">
                <a:avLst/>
              </a:prstGeom>
              <a:noFill/>
            </p:spPr>
            <p:txBody>
              <a:bodyPr wrap="square">
                <a:spAutoFit/>
              </a:bodyPr>
              <a:lstStyle/>
              <a:p>
                <a14:m>
                  <m:oMath xmlns:m="http://schemas.openxmlformats.org/officeDocument/2006/math">
                    <m:sSub>
                      <m:sSubPr>
                        <m:ctrlPr>
                          <a:rPr lang="en-US" altLang="zh-TW" sz="1400" i="1" smtClean="0">
                            <a:solidFill>
                              <a:srgbClr val="000000"/>
                            </a:solidFill>
                            <a:latin typeface="Cambria Math" panose="02040503050406030204" pitchFamily="18" charset="0"/>
                            <a:ea typeface="Cambria Math" panose="02040503050406030204" pitchFamily="18" charset="0"/>
                          </a:rPr>
                        </m:ctrlPr>
                      </m:sSubPr>
                      <m:e>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a:solidFill>
                                  <a:srgbClr val="000000"/>
                                </a:solidFill>
                                <a:latin typeface="Cambria Math" panose="02040503050406030204" pitchFamily="18" charset="0"/>
                                <a:ea typeface="Cambria Math" panose="02040503050406030204" pitchFamily="18" charset="0"/>
                              </a:rPr>
                              <m:t>𝑊</m:t>
                            </m:r>
                          </m:e>
                          <m:sub>
                            <m:r>
                              <a:rPr lang="en-US" altLang="zh-TW" sz="1400">
                                <a:solidFill>
                                  <a:srgbClr val="000000"/>
                                </a:solidFill>
                                <a:latin typeface="Cambria Math" panose="02040503050406030204" pitchFamily="18" charset="0"/>
                                <a:ea typeface="Cambria Math" panose="02040503050406030204" pitchFamily="18" charset="0"/>
                              </a:rPr>
                              <m:t>𝑞</m:t>
                            </m:r>
                          </m:sub>
                        </m:sSub>
                        <m:r>
                          <a:rPr lang="en-US" altLang="zh-TW" sz="1400">
                            <a:solidFill>
                              <a:srgbClr val="000000"/>
                            </a:solidFill>
                            <a:latin typeface="Cambria Math" panose="02040503050406030204" pitchFamily="18" charset="0"/>
                            <a:ea typeface="Cambria Math" panose="02040503050406030204" pitchFamily="18" charset="0"/>
                          </a:rPr>
                          <m:t>, </m:t>
                        </m:r>
                        <m:r>
                          <a:rPr lang="en-US" altLang="zh-TW" sz="1400">
                            <a:solidFill>
                              <a:srgbClr val="000000"/>
                            </a:solidFill>
                            <a:latin typeface="Cambria Math" panose="02040503050406030204" pitchFamily="18" charset="0"/>
                            <a:ea typeface="Cambria Math" panose="02040503050406030204" pitchFamily="18" charset="0"/>
                          </a:rPr>
                          <m:t>𝑊</m:t>
                        </m:r>
                      </m:e>
                      <m:sub>
                        <m:r>
                          <a:rPr lang="en-US" altLang="zh-TW" sz="1400">
                            <a:solidFill>
                              <a:srgbClr val="000000"/>
                            </a:solidFill>
                            <a:latin typeface="Cambria Math" panose="02040503050406030204" pitchFamily="18" charset="0"/>
                            <a:ea typeface="Cambria Math" panose="02040503050406030204" pitchFamily="18" charset="0"/>
                          </a:rPr>
                          <m:t>𝑘</m:t>
                        </m:r>
                      </m:sub>
                    </m:sSub>
                    <m:r>
                      <a:rPr lang="en-US" altLang="zh-TW" sz="1400">
                        <a:solidFill>
                          <a:srgbClr val="000000"/>
                        </a:solidFill>
                        <a:latin typeface="Cambria Math" panose="02040503050406030204" pitchFamily="18" charset="0"/>
                        <a:ea typeface="Cambria Math" panose="02040503050406030204" pitchFamily="18" charset="0"/>
                      </a:rPr>
                      <m:t>, </m:t>
                    </m:r>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a:solidFill>
                              <a:srgbClr val="000000"/>
                            </a:solidFill>
                            <a:latin typeface="Cambria Math" panose="02040503050406030204" pitchFamily="18" charset="0"/>
                            <a:ea typeface="Cambria Math" panose="02040503050406030204" pitchFamily="18" charset="0"/>
                          </a:rPr>
                          <m:t>𝑊</m:t>
                        </m:r>
                      </m:e>
                      <m:sub>
                        <m:r>
                          <a:rPr lang="en-US" altLang="zh-TW" sz="1400">
                            <a:solidFill>
                              <a:srgbClr val="000000"/>
                            </a:solidFill>
                            <a:latin typeface="Cambria Math" panose="02040503050406030204" pitchFamily="18" charset="0"/>
                            <a:ea typeface="Cambria Math" panose="02040503050406030204" pitchFamily="18" charset="0"/>
                          </a:rPr>
                          <m:t>𝑣</m:t>
                        </m:r>
                      </m:sub>
                    </m:sSub>
                    <m:r>
                      <a:rPr lang="en-US" altLang="zh-TW" sz="1400">
                        <a:solidFill>
                          <a:srgbClr val="000000"/>
                        </a:solidFill>
                        <a:latin typeface="Cambria Math" panose="02040503050406030204" pitchFamily="18" charset="0"/>
                        <a:ea typeface="Cambria Math" panose="02040503050406030204" pitchFamily="18" charset="0"/>
                      </a:rPr>
                      <m:t>∈</m:t>
                    </m:r>
                    <m:sSup>
                      <m:sSupPr>
                        <m:ctrlPr>
                          <a:rPr lang="en-US" altLang="zh-TW" sz="1400" i="1">
                            <a:solidFill>
                              <a:srgbClr val="000000"/>
                            </a:solidFill>
                            <a:latin typeface="Cambria Math" panose="02040503050406030204" pitchFamily="18" charset="0"/>
                            <a:ea typeface="Cambria Math" panose="02040503050406030204" pitchFamily="18" charset="0"/>
                          </a:rPr>
                        </m:ctrlPr>
                      </m:sSupPr>
                      <m:e>
                        <m:r>
                          <a:rPr lang="en-US" altLang="zh-TW" sz="1400">
                            <a:solidFill>
                              <a:srgbClr val="000000"/>
                            </a:solidFill>
                            <a:latin typeface="Cambria Math" panose="02040503050406030204" pitchFamily="18" charset="0"/>
                            <a:ea typeface="Cambria Math" panose="02040503050406030204" pitchFamily="18" charset="0"/>
                          </a:rPr>
                          <m:t>ℝ</m:t>
                        </m:r>
                      </m:e>
                      <m:sup>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a:solidFill>
                                  <a:srgbClr val="000000"/>
                                </a:solidFill>
                                <a:latin typeface="Cambria Math" panose="02040503050406030204" pitchFamily="18" charset="0"/>
                                <a:ea typeface="Cambria Math" panose="02040503050406030204" pitchFamily="18" charset="0"/>
                              </a:rPr>
                              <m:t>𝑑</m:t>
                            </m:r>
                          </m:e>
                          <m:sub>
                            <m:r>
                              <m:rPr>
                                <m:sty m:val="p"/>
                              </m:rPr>
                              <a:rPr lang="en-US" altLang="zh-TW" sz="1400">
                                <a:solidFill>
                                  <a:srgbClr val="000000"/>
                                </a:solidFill>
                                <a:latin typeface="Cambria Math" panose="02040503050406030204" pitchFamily="18" charset="0"/>
                                <a:ea typeface="Cambria Math" panose="02040503050406030204" pitchFamily="18" charset="0"/>
                              </a:rPr>
                              <m:t>mode</m:t>
                            </m:r>
                            <m:r>
                              <m:rPr>
                                <m:sty m:val="p"/>
                              </m:rPr>
                              <a:rPr lang="en-US" altLang="zh-TW" sz="1400" b="0" i="0" smtClean="0">
                                <a:solidFill>
                                  <a:srgbClr val="000000"/>
                                </a:solidFill>
                                <a:latin typeface="Cambria Math" panose="02040503050406030204" pitchFamily="18" charset="0"/>
                                <a:ea typeface="Cambria Math" panose="02040503050406030204" pitchFamily="18" charset="0"/>
                              </a:rPr>
                              <m:t>l</m:t>
                            </m:r>
                          </m:sub>
                        </m:sSub>
                        <m:r>
                          <a:rPr lang="en-US" altLang="zh-TW" sz="1400">
                            <a:solidFill>
                              <a:srgbClr val="000000"/>
                            </a:solidFill>
                            <a:latin typeface="Cambria Math" panose="02040503050406030204" pitchFamily="18" charset="0"/>
                            <a:ea typeface="Cambria Math" panose="02040503050406030204" pitchFamily="18" charset="0"/>
                          </a:rPr>
                          <m:t>×</m:t>
                        </m:r>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a:solidFill>
                                  <a:srgbClr val="000000"/>
                                </a:solidFill>
                                <a:latin typeface="Cambria Math" panose="02040503050406030204" pitchFamily="18" charset="0"/>
                                <a:ea typeface="Cambria Math" panose="02040503050406030204" pitchFamily="18" charset="0"/>
                              </a:rPr>
                              <m:t>𝑑</m:t>
                            </m:r>
                          </m:e>
                          <m:sub>
                            <m:r>
                              <m:rPr>
                                <m:sty m:val="p"/>
                              </m:rPr>
                              <a:rPr lang="en-US" altLang="zh-TW" sz="1400">
                                <a:solidFill>
                                  <a:srgbClr val="000000"/>
                                </a:solidFill>
                                <a:latin typeface="Cambria Math" panose="02040503050406030204" pitchFamily="18" charset="0"/>
                                <a:ea typeface="Cambria Math" panose="02040503050406030204" pitchFamily="18" charset="0"/>
                              </a:rPr>
                              <m:t>model</m:t>
                            </m:r>
                          </m:sub>
                        </m:sSub>
                      </m:sup>
                    </m:sSup>
                  </m:oMath>
                </a14:m>
                <a:r>
                  <a:rPr lang="en-US" altLang="zh-TW" sz="1400" dirty="0">
                    <a:solidFill>
                      <a:srgbClr val="000000"/>
                    </a:solidFill>
                    <a:latin typeface="Roboto" panose="02000000000000000000" pitchFamily="2" charset="0"/>
                    <a:ea typeface="Roboto" panose="02000000000000000000" pitchFamily="2" charset="0"/>
                  </a:rPr>
                  <a:t> </a:t>
                </a:r>
                <a:endParaRPr lang="zh-TW" altLang="en-US" sz="1400" dirty="0"/>
              </a:p>
            </p:txBody>
          </p:sp>
        </mc:Choice>
        <mc:Fallback xmlns="">
          <p:sp>
            <p:nvSpPr>
              <p:cNvPr id="36" name="文字方塊 35">
                <a:extLst>
                  <a:ext uri="{FF2B5EF4-FFF2-40B4-BE49-F238E27FC236}">
                    <a16:creationId xmlns:a16="http://schemas.microsoft.com/office/drawing/2014/main" id="{9CC94EBE-6F11-70AA-3F94-7032313F5EFA}"/>
                  </a:ext>
                </a:extLst>
              </p:cNvPr>
              <p:cNvSpPr txBox="1">
                <a:spLocks noRot="1" noChangeAspect="1" noMove="1" noResize="1" noEditPoints="1" noAdjustHandles="1" noChangeArrowheads="1" noChangeShapeType="1" noTextEdit="1"/>
              </p:cNvSpPr>
              <p:nvPr/>
            </p:nvSpPr>
            <p:spPr>
              <a:xfrm>
                <a:off x="710706" y="1915327"/>
                <a:ext cx="2311167" cy="333105"/>
              </a:xfrm>
              <a:prstGeom prst="rect">
                <a:avLst/>
              </a:prstGeom>
              <a:blipFill>
                <a:blip r:embed="rId14"/>
                <a:stretch>
                  <a:fillRect/>
                </a:stretch>
              </a:blipFill>
            </p:spPr>
            <p:txBody>
              <a:bodyPr/>
              <a:lstStyle/>
              <a:p>
                <a:r>
                  <a:rPr lang="zh-TW" altLang="en-US">
                    <a:noFill/>
                  </a:rPr>
                  <a:t> </a:t>
                </a:r>
              </a:p>
            </p:txBody>
          </p:sp>
        </mc:Fallback>
      </mc:AlternateContent>
      <p:sp>
        <p:nvSpPr>
          <p:cNvPr id="37" name="文字方塊 36">
            <a:extLst>
              <a:ext uri="{FF2B5EF4-FFF2-40B4-BE49-F238E27FC236}">
                <a16:creationId xmlns:a16="http://schemas.microsoft.com/office/drawing/2014/main" id="{B7A96ECD-2B1E-7257-B37F-E048CF995926}"/>
              </a:ext>
            </a:extLst>
          </p:cNvPr>
          <p:cNvSpPr txBox="1"/>
          <p:nvPr/>
        </p:nvSpPr>
        <p:spPr>
          <a:xfrm>
            <a:off x="459035" y="2212203"/>
            <a:ext cx="3793475" cy="307777"/>
          </a:xfrm>
          <a:prstGeom prst="rect">
            <a:avLst/>
          </a:prstGeom>
          <a:noFill/>
        </p:spPr>
        <p:txBody>
          <a:bodyPr wrap="square">
            <a:spAutoFit/>
          </a:bodyPr>
          <a:lstStyle/>
          <a:p>
            <a:r>
              <a:rPr lang="en-US" altLang="zh-TW" sz="1400" dirty="0">
                <a:latin typeface="Times New Roman" panose="02020603050405020304" pitchFamily="18" charset="0"/>
                <a:cs typeface="Times New Roman" panose="02020603050405020304" pitchFamily="18" charset="0"/>
              </a:rPr>
              <a:t>3. Calculate Scaled Dot-product Attention</a:t>
            </a:r>
            <a:endParaRPr lang="zh-TW"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4BA0D0A0-E5D8-EBA7-4D58-21147E2D9BBB}"/>
                  </a:ext>
                </a:extLst>
              </p:cNvPr>
              <p:cNvSpPr txBox="1"/>
              <p:nvPr/>
            </p:nvSpPr>
            <p:spPr>
              <a:xfrm>
                <a:off x="501151" y="2984238"/>
                <a:ext cx="5218233" cy="5363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cs typeface="Times New Roman" panose="02020603050405020304" pitchFamily="18" charset="0"/>
                            </a:rPr>
                          </m:ctrlPr>
                        </m:sSubPr>
                        <m:e>
                          <m:r>
                            <a:rPr lang="en-US" altLang="zh-TW" sz="1200" i="1">
                              <a:solidFill>
                                <a:schemeClr val="tx1"/>
                              </a:solidFill>
                              <a:latin typeface="Cambria Math" panose="02040503050406030204" pitchFamily="18" charset="0"/>
                            </a:rPr>
                            <m:t>𝐴𝑡𝑡𝑒𝑛𝑡𝑖𝑜𝑛</m:t>
                          </m:r>
                          <m:d>
                            <m:dPr>
                              <m:ctrlPr>
                                <a:rPr lang="en-US" altLang="zh-TW" sz="1200" i="1">
                                  <a:solidFill>
                                    <a:schemeClr val="tx1"/>
                                  </a:solidFill>
                                  <a:latin typeface="Cambria Math" panose="02040503050406030204" pitchFamily="18" charset="0"/>
                                </a:rPr>
                              </m:ctrlPr>
                            </m:dPr>
                            <m:e>
                              <m:r>
                                <a:rPr lang="en-US" altLang="zh-TW" sz="1200" i="1">
                                  <a:solidFill>
                                    <a:schemeClr val="tx1"/>
                                  </a:solidFill>
                                  <a:latin typeface="Cambria Math" panose="02040503050406030204" pitchFamily="18" charset="0"/>
                                </a:rPr>
                                <m:t>𝑄</m:t>
                              </m:r>
                              <m:r>
                                <a:rPr lang="en-US" altLang="zh-TW" sz="1200" i="1">
                                  <a:solidFill>
                                    <a:schemeClr val="tx1"/>
                                  </a:solidFill>
                                  <a:latin typeface="Cambria Math" panose="02040503050406030204" pitchFamily="18" charset="0"/>
                                </a:rPr>
                                <m:t>,</m:t>
                              </m:r>
                              <m:r>
                                <a:rPr lang="en-US" altLang="zh-TW" sz="1200" i="1">
                                  <a:solidFill>
                                    <a:schemeClr val="tx1"/>
                                  </a:solidFill>
                                  <a:latin typeface="Cambria Math" panose="02040503050406030204" pitchFamily="18" charset="0"/>
                                </a:rPr>
                                <m:t>𝐾</m:t>
                              </m:r>
                              <m:r>
                                <a:rPr lang="en-US" altLang="zh-TW" sz="1200" i="1">
                                  <a:solidFill>
                                    <a:schemeClr val="tx1"/>
                                  </a:solidFill>
                                  <a:latin typeface="Cambria Math" panose="02040503050406030204" pitchFamily="18" charset="0"/>
                                </a:rPr>
                                <m:t>,</m:t>
                              </m:r>
                              <m:r>
                                <a:rPr lang="en-US" altLang="zh-TW" sz="1200" i="1">
                                  <a:solidFill>
                                    <a:schemeClr val="tx1"/>
                                  </a:solidFill>
                                  <a:latin typeface="Cambria Math" panose="02040503050406030204" pitchFamily="18" charset="0"/>
                                </a:rPr>
                                <m:t>𝑉</m:t>
                              </m:r>
                            </m:e>
                          </m:d>
                        </m:e>
                        <m:sub>
                          <m:r>
                            <a:rPr lang="en-US" altLang="zh-TW" sz="1200">
                              <a:solidFill>
                                <a:schemeClr val="tx1"/>
                              </a:solidFill>
                              <a:latin typeface="Cambria Math" panose="02040503050406030204" pitchFamily="18" charset="0"/>
                              <a:cs typeface="Times New Roman" panose="02020603050405020304" pitchFamily="18" charset="0"/>
                            </a:rPr>
                            <m:t>5∗512</m:t>
                          </m:r>
                        </m:sub>
                      </m:sSub>
                      <m:r>
                        <a:rPr lang="en-US" altLang="zh-TW" sz="1200" i="1">
                          <a:solidFill>
                            <a:srgbClr val="FF0000"/>
                          </a:solidFill>
                          <a:latin typeface="Cambria Math" panose="02040503050406030204" pitchFamily="18" charset="0"/>
                        </a:rPr>
                        <m:t>= </m:t>
                      </m:r>
                      <m:sSub>
                        <m:sSubPr>
                          <m:ctrlPr>
                            <a:rPr lang="en-US" altLang="zh-TW" sz="1200" i="1" smtClean="0">
                              <a:solidFill>
                                <a:schemeClr val="tx1"/>
                              </a:solidFill>
                              <a:latin typeface="Cambria Math" panose="02040503050406030204" pitchFamily="18" charset="0"/>
                              <a:cs typeface="Times New Roman" panose="02020603050405020304" pitchFamily="18" charset="0"/>
                            </a:rPr>
                          </m:ctrlPr>
                        </m:sSubPr>
                        <m:e>
                          <m:r>
                            <a:rPr lang="en-US" altLang="zh-TW" sz="1200" i="1">
                              <a:solidFill>
                                <a:schemeClr val="tx1"/>
                              </a:solidFill>
                              <a:latin typeface="Cambria Math" panose="02040503050406030204" pitchFamily="18" charset="0"/>
                            </a:rPr>
                            <m:t>𝑠𝑜𝑓𝑡𝑚𝑎𝑥</m:t>
                          </m:r>
                          <m:d>
                            <m:dPr>
                              <m:ctrlPr>
                                <a:rPr lang="en-US" altLang="zh-TW" sz="1200" i="1">
                                  <a:solidFill>
                                    <a:schemeClr val="tx1"/>
                                  </a:solidFill>
                                  <a:latin typeface="Cambria Math" panose="02040503050406030204" pitchFamily="18" charset="0"/>
                                </a:rPr>
                              </m:ctrlPr>
                            </m:dPr>
                            <m:e>
                              <m:f>
                                <m:fPr>
                                  <m:ctrlPr>
                                    <a:rPr lang="en-US" altLang="zh-TW" sz="1200" i="1">
                                      <a:solidFill>
                                        <a:schemeClr val="tx1"/>
                                      </a:solidFill>
                                      <a:latin typeface="Cambria Math" panose="02040503050406030204" pitchFamily="18" charset="0"/>
                                    </a:rPr>
                                  </m:ctrlPr>
                                </m:fPr>
                                <m:num>
                                  <m:sSub>
                                    <m:sSubPr>
                                      <m:ctrlPr>
                                        <a:rPr lang="en-US" altLang="zh-TW" sz="1200" i="1" smtClean="0">
                                          <a:solidFill>
                                            <a:srgbClr val="00B050"/>
                                          </a:solidFill>
                                          <a:latin typeface="Cambria Math" panose="02040503050406030204" pitchFamily="18" charset="0"/>
                                          <a:cs typeface="Times New Roman" panose="02020603050405020304" pitchFamily="18" charset="0"/>
                                        </a:rPr>
                                      </m:ctrlPr>
                                    </m:sSubPr>
                                    <m:e>
                                      <m:r>
                                        <a:rPr lang="en-US" altLang="zh-TW" sz="1200" i="1">
                                          <a:solidFill>
                                            <a:srgbClr val="00B050"/>
                                          </a:solidFill>
                                          <a:latin typeface="Cambria Math" panose="02040503050406030204" pitchFamily="18" charset="0"/>
                                          <a:cs typeface="Times New Roman" panose="02020603050405020304" pitchFamily="18" charset="0"/>
                                        </a:rPr>
                                        <m:t>𝑄</m:t>
                                      </m:r>
                                    </m:e>
                                    <m:sub>
                                      <m:r>
                                        <a:rPr lang="en-US" altLang="zh-TW" sz="1200">
                                          <a:solidFill>
                                            <a:srgbClr val="00B050"/>
                                          </a:solidFill>
                                          <a:latin typeface="Cambria Math" panose="02040503050406030204" pitchFamily="18" charset="0"/>
                                          <a:cs typeface="Times New Roman" panose="02020603050405020304" pitchFamily="18" charset="0"/>
                                        </a:rPr>
                                        <m:t>5∗512</m:t>
                                      </m:r>
                                    </m:sub>
                                  </m:sSub>
                                  <m:sSub>
                                    <m:sSubPr>
                                      <m:ctrlPr>
                                        <a:rPr lang="en-US" altLang="zh-TW" sz="1200" i="1" smtClean="0">
                                          <a:solidFill>
                                            <a:srgbClr val="00B0F0"/>
                                          </a:solidFill>
                                          <a:latin typeface="Cambria Math" panose="02040503050406030204" pitchFamily="18" charset="0"/>
                                          <a:cs typeface="Times New Roman" panose="02020603050405020304" pitchFamily="18" charset="0"/>
                                        </a:rPr>
                                      </m:ctrlPr>
                                    </m:sSubPr>
                                    <m:e>
                                      <m:sSup>
                                        <m:sSupPr>
                                          <m:ctrlPr>
                                            <a:rPr lang="en-US" altLang="zh-TW" sz="1200" i="1">
                                              <a:solidFill>
                                                <a:srgbClr val="00B0F0"/>
                                              </a:solidFill>
                                              <a:latin typeface="Cambria Math" panose="02040503050406030204" pitchFamily="18" charset="0"/>
                                            </a:rPr>
                                          </m:ctrlPr>
                                        </m:sSupPr>
                                        <m:e>
                                          <m:r>
                                            <a:rPr lang="en-US" altLang="zh-TW" sz="1200" i="1">
                                              <a:solidFill>
                                                <a:srgbClr val="00B0F0"/>
                                              </a:solidFill>
                                              <a:latin typeface="Cambria Math" panose="02040503050406030204" pitchFamily="18" charset="0"/>
                                              <a:cs typeface="Times New Roman" panose="02020603050405020304" pitchFamily="18" charset="0"/>
                                            </a:rPr>
                                            <m:t> </m:t>
                                          </m:r>
                                          <m:r>
                                            <a:rPr lang="en-US" altLang="zh-TW" sz="1200" i="1">
                                              <a:solidFill>
                                                <a:srgbClr val="00B0F0"/>
                                              </a:solidFill>
                                              <a:latin typeface="Cambria Math" panose="02040503050406030204" pitchFamily="18" charset="0"/>
                                            </a:rPr>
                                            <m:t>(</m:t>
                                          </m:r>
                                          <m:r>
                                            <a:rPr lang="en-US" altLang="zh-TW" sz="1200" i="1">
                                              <a:solidFill>
                                                <a:srgbClr val="00B0F0"/>
                                              </a:solidFill>
                                              <a:latin typeface="Cambria Math" panose="02040503050406030204" pitchFamily="18" charset="0"/>
                                            </a:rPr>
                                            <m:t>𝐾</m:t>
                                          </m:r>
                                        </m:e>
                                        <m:sup>
                                          <m:r>
                                            <a:rPr lang="en-US" altLang="zh-TW" sz="1200" i="1">
                                              <a:solidFill>
                                                <a:srgbClr val="00B0F0"/>
                                              </a:solidFill>
                                              <a:latin typeface="Cambria Math" panose="02040503050406030204" pitchFamily="18" charset="0"/>
                                            </a:rPr>
                                            <m:t>𝑇</m:t>
                                          </m:r>
                                        </m:sup>
                                      </m:sSup>
                                      <m:r>
                                        <a:rPr lang="en-US" altLang="zh-TW" sz="1200" i="1">
                                          <a:solidFill>
                                            <a:srgbClr val="00B0F0"/>
                                          </a:solidFill>
                                          <a:latin typeface="Cambria Math" panose="02040503050406030204" pitchFamily="18" charset="0"/>
                                        </a:rPr>
                                        <m:t>)</m:t>
                                      </m:r>
                                    </m:e>
                                    <m:sub>
                                      <m:r>
                                        <a:rPr lang="en-US" altLang="zh-TW" sz="1200">
                                          <a:solidFill>
                                            <a:srgbClr val="00B0F0"/>
                                          </a:solidFill>
                                          <a:latin typeface="Cambria Math" panose="02040503050406030204" pitchFamily="18" charset="0"/>
                                          <a:cs typeface="Times New Roman" panose="02020603050405020304" pitchFamily="18" charset="0"/>
                                        </a:rPr>
                                        <m:t>512∗5</m:t>
                                      </m:r>
                                    </m:sub>
                                  </m:sSub>
                                </m:num>
                                <m:den>
                                  <m:rad>
                                    <m:radPr>
                                      <m:degHide m:val="on"/>
                                      <m:ctrlPr>
                                        <a:rPr lang="en-US" altLang="zh-TW" sz="1200" i="1">
                                          <a:solidFill>
                                            <a:schemeClr val="tx1"/>
                                          </a:solidFill>
                                          <a:latin typeface="Cambria Math" panose="02040503050406030204" pitchFamily="18" charset="0"/>
                                        </a:rPr>
                                      </m:ctrlPr>
                                    </m:radPr>
                                    <m:deg/>
                                    <m:e>
                                      <m:r>
                                        <a:rPr lang="en-US" altLang="zh-TW" sz="1200" i="1">
                                          <a:solidFill>
                                            <a:schemeClr val="tx1"/>
                                          </a:solidFill>
                                          <a:latin typeface="Cambria Math" panose="02040503050406030204" pitchFamily="18" charset="0"/>
                                        </a:rPr>
                                        <m:t>512</m:t>
                                      </m:r>
                                    </m:e>
                                  </m:rad>
                                </m:den>
                              </m:f>
                            </m:e>
                          </m:d>
                        </m:e>
                        <m:sub>
                          <m:r>
                            <a:rPr lang="en-US" altLang="zh-TW" sz="1200">
                              <a:solidFill>
                                <a:schemeClr val="tx1"/>
                              </a:solidFill>
                              <a:latin typeface="Cambria Math" panose="02040503050406030204" pitchFamily="18" charset="0"/>
                              <a:cs typeface="Times New Roman" panose="02020603050405020304" pitchFamily="18" charset="0"/>
                            </a:rPr>
                            <m:t>5∗</m:t>
                          </m:r>
                          <m:r>
                            <a:rPr lang="en-US" altLang="zh-TW" sz="1200" b="0" i="1" smtClean="0">
                              <a:solidFill>
                                <a:schemeClr val="tx1"/>
                              </a:solidFill>
                              <a:latin typeface="Cambria Math" panose="02040503050406030204" pitchFamily="18" charset="0"/>
                              <a:cs typeface="Times New Roman" panose="02020603050405020304" pitchFamily="18" charset="0"/>
                            </a:rPr>
                            <m:t>5</m:t>
                          </m:r>
                        </m:sub>
                      </m:sSub>
                      <m:r>
                        <a:rPr lang="en-US" altLang="zh-TW" sz="1200" i="1">
                          <a:solidFill>
                            <a:schemeClr val="tx1"/>
                          </a:solidFill>
                          <a:latin typeface="Cambria Math" panose="02040503050406030204" pitchFamily="18" charset="0"/>
                          <a:cs typeface="Times New Roman" panose="02020603050405020304" pitchFamily="18" charset="0"/>
                        </a:rPr>
                        <m:t> </m:t>
                      </m:r>
                      <m:sSub>
                        <m:sSubPr>
                          <m:ctrlPr>
                            <a:rPr lang="en-US" altLang="zh-TW" sz="1200" i="1">
                              <a:solidFill>
                                <a:schemeClr val="tx1"/>
                              </a:solidFill>
                              <a:latin typeface="Cambria Math" panose="02040503050406030204" pitchFamily="18" charset="0"/>
                              <a:cs typeface="Times New Roman" panose="02020603050405020304" pitchFamily="18" charset="0"/>
                            </a:rPr>
                          </m:ctrlPr>
                        </m:sSubPr>
                        <m:e>
                          <m:r>
                            <a:rPr lang="en-US" altLang="zh-TW" sz="1200" i="1">
                              <a:solidFill>
                                <a:schemeClr val="tx1"/>
                              </a:solidFill>
                              <a:latin typeface="Cambria Math" panose="02040503050406030204" pitchFamily="18" charset="0"/>
                              <a:cs typeface="Times New Roman" panose="02020603050405020304" pitchFamily="18" charset="0"/>
                            </a:rPr>
                            <m:t>𝑉</m:t>
                          </m:r>
                        </m:e>
                        <m:sub>
                          <m:r>
                            <a:rPr lang="en-US" altLang="zh-TW" sz="1200">
                              <a:solidFill>
                                <a:schemeClr val="tx1"/>
                              </a:solidFill>
                              <a:latin typeface="Cambria Math" panose="02040503050406030204" pitchFamily="18" charset="0"/>
                              <a:cs typeface="Times New Roman" panose="02020603050405020304" pitchFamily="18" charset="0"/>
                            </a:rPr>
                            <m:t>5∗512</m:t>
                          </m:r>
                        </m:sub>
                      </m:sSub>
                    </m:oMath>
                  </m:oMathPara>
                </a14:m>
                <a:endParaRPr lang="zh-TW" altLang="en-US" sz="1200" dirty="0"/>
              </a:p>
            </p:txBody>
          </p:sp>
        </mc:Choice>
        <mc:Fallback xmlns="">
          <p:sp>
            <p:nvSpPr>
              <p:cNvPr id="39" name="文字方塊 38">
                <a:extLst>
                  <a:ext uri="{FF2B5EF4-FFF2-40B4-BE49-F238E27FC236}">
                    <a16:creationId xmlns:a16="http://schemas.microsoft.com/office/drawing/2014/main" id="{4BA0D0A0-E5D8-EBA7-4D58-21147E2D9BBB}"/>
                  </a:ext>
                </a:extLst>
              </p:cNvPr>
              <p:cNvSpPr txBox="1">
                <a:spLocks noRot="1" noChangeAspect="1" noMove="1" noResize="1" noEditPoints="1" noAdjustHandles="1" noChangeArrowheads="1" noChangeShapeType="1" noTextEdit="1"/>
              </p:cNvSpPr>
              <p:nvPr/>
            </p:nvSpPr>
            <p:spPr>
              <a:xfrm>
                <a:off x="501151" y="2984238"/>
                <a:ext cx="5218233" cy="536301"/>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164B1F85-17CE-F13E-4792-76BE43A06D9D}"/>
                  </a:ext>
                </a:extLst>
              </p:cNvPr>
              <p:cNvSpPr txBox="1"/>
              <p:nvPr/>
            </p:nvSpPr>
            <p:spPr>
              <a:xfrm>
                <a:off x="1873026" y="615495"/>
                <a:ext cx="1185862" cy="276999"/>
              </a:xfrm>
              <a:prstGeom prst="rect">
                <a:avLst/>
              </a:prstGeom>
              <a:noFill/>
            </p:spPr>
            <p:txBody>
              <a:bodyPr wrap="square">
                <a:spAutoFit/>
              </a:bodyPr>
              <a:lstStyle/>
              <a:p>
                <a:r>
                  <a:rPr lang="en-US" altLang="zh-TW" sz="1200" dirty="0">
                    <a:solidFill>
                      <a:schemeClr val="tx1"/>
                    </a:solidFill>
                    <a:cs typeface="Times New Roman" panose="02020603050405020304" pitchFamily="18" charset="0"/>
                  </a:rPr>
                  <a:t>(</a:t>
                </a:r>
                <a14:m>
                  <m:oMath xmlns:m="http://schemas.openxmlformats.org/officeDocument/2006/math">
                    <m:sSub>
                      <m:sSubPr>
                        <m:ctrlPr>
                          <a:rPr lang="en-US" altLang="zh-TW" sz="1200" i="1" smtClean="0">
                            <a:solidFill>
                              <a:schemeClr val="tx1"/>
                            </a:solidFill>
                            <a:latin typeface="Cambria Math" panose="02040503050406030204" pitchFamily="18" charset="0"/>
                            <a:cs typeface="Times New Roman" panose="02020603050405020304" pitchFamily="18" charset="0"/>
                          </a:rPr>
                        </m:ctrlPr>
                      </m:sSubPr>
                      <m:e>
                        <m:r>
                          <a:rPr lang="en-US" altLang="zh-TW" sz="1200" b="0" i="1" smtClean="0">
                            <a:solidFill>
                              <a:schemeClr val="tx1"/>
                            </a:solidFill>
                            <a:latin typeface="Cambria Math" panose="02040503050406030204" pitchFamily="18" charset="0"/>
                            <a:cs typeface="Times New Roman" panose="02020603050405020304" pitchFamily="18" charset="0"/>
                          </a:rPr>
                          <m:t>𝑑</m:t>
                        </m:r>
                      </m:e>
                      <m:sub>
                        <m:r>
                          <a:rPr lang="en-US" altLang="zh-TW" sz="1200" b="0" i="1" smtClean="0">
                            <a:solidFill>
                              <a:schemeClr val="tx1"/>
                            </a:solidFill>
                            <a:latin typeface="Cambria Math" panose="02040503050406030204" pitchFamily="18" charset="0"/>
                            <a:cs typeface="Times New Roman" panose="02020603050405020304" pitchFamily="18" charset="0"/>
                          </a:rPr>
                          <m:t>𝑚𝑜𝑑𝑒𝑙</m:t>
                        </m:r>
                      </m:sub>
                    </m:sSub>
                  </m:oMath>
                </a14:m>
                <a:r>
                  <a:rPr lang="zh-TW" altLang="en-US" sz="1200" dirty="0">
                    <a:solidFill>
                      <a:schemeClr val="tx1"/>
                    </a:solidFill>
                    <a:latin typeface="Times New Roman" panose="02020603050405020304" pitchFamily="18" charset="0"/>
                    <a:cs typeface="Times New Roman" panose="02020603050405020304" pitchFamily="18" charset="0"/>
                  </a:rPr>
                  <a:t> </a:t>
                </a:r>
                <a:r>
                  <a:rPr lang="en-US" altLang="zh-TW" sz="1200" dirty="0">
                    <a:solidFill>
                      <a:schemeClr val="tx1"/>
                    </a:solidFill>
                    <a:latin typeface="Times New Roman" panose="02020603050405020304" pitchFamily="18" charset="0"/>
                    <a:cs typeface="Times New Roman" panose="02020603050405020304" pitchFamily="18" charset="0"/>
                  </a:rPr>
                  <a:t>= 512)</a:t>
                </a:r>
                <a:r>
                  <a:rPr lang="zh-TW" altLang="en-US" sz="1200" dirty="0">
                    <a:solidFill>
                      <a:schemeClr val="tx1"/>
                    </a:solidFill>
                    <a:latin typeface="Times New Roman" panose="02020603050405020304" pitchFamily="18" charset="0"/>
                    <a:cs typeface="Times New Roman" panose="02020603050405020304" pitchFamily="18" charset="0"/>
                  </a:rPr>
                  <a:t> </a:t>
                </a:r>
                <a:endParaRPr lang="zh-TW" altLang="en-US" dirty="0"/>
              </a:p>
            </p:txBody>
          </p:sp>
        </mc:Choice>
        <mc:Fallback xmlns="">
          <p:sp>
            <p:nvSpPr>
              <p:cNvPr id="40" name="文字方塊 39">
                <a:extLst>
                  <a:ext uri="{FF2B5EF4-FFF2-40B4-BE49-F238E27FC236}">
                    <a16:creationId xmlns:a16="http://schemas.microsoft.com/office/drawing/2014/main" id="{164B1F85-17CE-F13E-4792-76BE43A06D9D}"/>
                  </a:ext>
                </a:extLst>
              </p:cNvPr>
              <p:cNvSpPr txBox="1">
                <a:spLocks noRot="1" noChangeAspect="1" noMove="1" noResize="1" noEditPoints="1" noAdjustHandles="1" noChangeArrowheads="1" noChangeShapeType="1" noTextEdit="1"/>
              </p:cNvSpPr>
              <p:nvPr/>
            </p:nvSpPr>
            <p:spPr>
              <a:xfrm>
                <a:off x="1873026" y="615495"/>
                <a:ext cx="1185862" cy="276999"/>
              </a:xfrm>
              <a:prstGeom prst="rect">
                <a:avLst/>
              </a:prstGeom>
              <a:blipFill>
                <a:blip r:embed="rId16"/>
                <a:stretch>
                  <a:fillRect t="-2222" b="-20000"/>
                </a:stretch>
              </a:blipFill>
            </p:spPr>
            <p:txBody>
              <a:bodyPr/>
              <a:lstStyle/>
              <a:p>
                <a:r>
                  <a:rPr lang="zh-TW" altLang="en-US">
                    <a:noFill/>
                  </a:rPr>
                  <a:t> </a:t>
                </a:r>
              </a:p>
            </p:txBody>
          </p:sp>
        </mc:Fallback>
      </mc:AlternateContent>
      <p:sp>
        <p:nvSpPr>
          <p:cNvPr id="41" name="文字方塊 40">
            <a:extLst>
              <a:ext uri="{FF2B5EF4-FFF2-40B4-BE49-F238E27FC236}">
                <a16:creationId xmlns:a16="http://schemas.microsoft.com/office/drawing/2014/main" id="{8D3C71F7-C0F0-E0D1-07BC-EEBEA8864AE7}"/>
              </a:ext>
            </a:extLst>
          </p:cNvPr>
          <p:cNvSpPr txBox="1"/>
          <p:nvPr/>
        </p:nvSpPr>
        <p:spPr>
          <a:xfrm>
            <a:off x="3396267" y="573222"/>
            <a:ext cx="3793475" cy="338554"/>
          </a:xfrm>
          <a:prstGeom prst="rect">
            <a:avLst/>
          </a:prstGeom>
          <a:noFill/>
        </p:spPr>
        <p:txBody>
          <a:bodyPr wrap="square">
            <a:spAutoFit/>
          </a:bodyPr>
          <a:lstStyle/>
          <a:p>
            <a:r>
              <a:rPr lang="en-US" altLang="zh-TW" sz="1600" dirty="0">
                <a:latin typeface="Times New Roman" panose="02020603050405020304" pitchFamily="18" charset="0"/>
                <a:cs typeface="Times New Roman" panose="02020603050405020304" pitchFamily="18" charset="0"/>
              </a:rPr>
              <a:t>4. Calculate Multi-Head Attention</a:t>
            </a:r>
            <a:endParaRPr lang="zh-TW" altLang="en-US" sz="1600" dirty="0">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C73B17D5-C81C-00F8-669C-A36BA835C61A}"/>
              </a:ext>
            </a:extLst>
          </p:cNvPr>
          <p:cNvSpPr txBox="1"/>
          <p:nvPr/>
        </p:nvSpPr>
        <p:spPr>
          <a:xfrm>
            <a:off x="5332062" y="1827634"/>
            <a:ext cx="1030219" cy="246221"/>
          </a:xfrm>
          <a:prstGeom prst="rect">
            <a:avLst/>
          </a:prstGeom>
          <a:noFill/>
        </p:spPr>
        <p:txBody>
          <a:bodyPr wrap="square">
            <a:spAutoFit/>
          </a:bodyPr>
          <a:lstStyle/>
          <a:p>
            <a:r>
              <a:rPr lang="en-US" altLang="zh-TW" sz="1000" dirty="0">
                <a:solidFill>
                  <a:srgbClr val="00B0F0"/>
                </a:solidFill>
              </a:rPr>
              <a:t>(5*512)(512*64) </a:t>
            </a:r>
            <a:endParaRPr lang="zh-TW" altLang="en-US" sz="1000" dirty="0"/>
          </a:p>
        </p:txBody>
      </p:sp>
      <p:cxnSp>
        <p:nvCxnSpPr>
          <p:cNvPr id="9" name="直線接點 8">
            <a:extLst>
              <a:ext uri="{FF2B5EF4-FFF2-40B4-BE49-F238E27FC236}">
                <a16:creationId xmlns:a16="http://schemas.microsoft.com/office/drawing/2014/main" id="{1BD601EA-0FEF-7344-72B7-8A9F625C7C54}"/>
              </a:ext>
            </a:extLst>
          </p:cNvPr>
          <p:cNvCxnSpPr>
            <a:cxnSpLocks/>
          </p:cNvCxnSpPr>
          <p:nvPr/>
        </p:nvCxnSpPr>
        <p:spPr>
          <a:xfrm flipH="1">
            <a:off x="4570586" y="4676274"/>
            <a:ext cx="1509870" cy="162362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0D4D1503-0884-EE11-BBDC-D00634FAF0A2}"/>
              </a:ext>
            </a:extLst>
          </p:cNvPr>
          <p:cNvCxnSpPr>
            <a:cxnSpLocks/>
          </p:cNvCxnSpPr>
          <p:nvPr/>
        </p:nvCxnSpPr>
        <p:spPr>
          <a:xfrm flipH="1" flipV="1">
            <a:off x="4578717" y="3656795"/>
            <a:ext cx="1501739" cy="64248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74C250CB-5880-DBBD-D0E1-C2F2F9135D45}"/>
              </a:ext>
            </a:extLst>
          </p:cNvPr>
          <p:cNvCxnSpPr>
            <a:cxnSpLocks/>
          </p:cNvCxnSpPr>
          <p:nvPr/>
        </p:nvCxnSpPr>
        <p:spPr>
          <a:xfrm>
            <a:off x="1786744" y="3721379"/>
            <a:ext cx="750304" cy="1051147"/>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827D90D-A4A3-111F-CEF8-546D1181BC56}"/>
              </a:ext>
            </a:extLst>
          </p:cNvPr>
          <p:cNvCxnSpPr>
            <a:cxnSpLocks/>
          </p:cNvCxnSpPr>
          <p:nvPr/>
        </p:nvCxnSpPr>
        <p:spPr>
          <a:xfrm flipV="1">
            <a:off x="1794875" y="5125453"/>
            <a:ext cx="742173" cy="1190967"/>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AA36C43C-A385-C2DD-F449-A373EE9C73AC}"/>
              </a:ext>
            </a:extLst>
          </p:cNvPr>
          <p:cNvSpPr txBox="1"/>
          <p:nvPr/>
        </p:nvSpPr>
        <p:spPr>
          <a:xfrm>
            <a:off x="6416080" y="71471"/>
            <a:ext cx="2277079" cy="1015663"/>
          </a:xfrm>
          <a:prstGeom prst="rect">
            <a:avLst/>
          </a:prstGeom>
          <a:noFill/>
        </p:spPr>
        <p:txBody>
          <a:bodyPr wrap="square">
            <a:spAutoFit/>
          </a:bodyPr>
          <a:lstStyle/>
          <a:p>
            <a:r>
              <a:rPr lang="en-US" altLang="zh-TW" sz="1200" dirty="0">
                <a:solidFill>
                  <a:srgbClr val="00B0F0"/>
                </a:solidFill>
              </a:rPr>
              <a:t>Multi-head attention </a:t>
            </a:r>
            <a:r>
              <a:rPr lang="en-US" altLang="zh-TW" sz="1200" dirty="0"/>
              <a:t>allows the model to jointly attend to information from </a:t>
            </a:r>
            <a:r>
              <a:rPr lang="en-US" altLang="zh-TW" sz="1200" dirty="0">
                <a:solidFill>
                  <a:srgbClr val="00B0F0"/>
                </a:solidFill>
              </a:rPr>
              <a:t>different representation subspaces at different positions.</a:t>
            </a:r>
            <a:endParaRPr lang="zh-TW" altLang="en-US" sz="1200" dirty="0">
              <a:solidFill>
                <a:srgbClr val="00B0F0"/>
              </a:solidFill>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589CA1F1-F20C-87D9-6932-D2ACD05DF1F5}"/>
                  </a:ext>
                </a:extLst>
              </p:cNvPr>
              <p:cNvSpPr txBox="1"/>
              <p:nvPr/>
            </p:nvSpPr>
            <p:spPr>
              <a:xfrm>
                <a:off x="37603" y="5125453"/>
                <a:ext cx="549787" cy="4658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ctrlPr>
                        </m:fPr>
                        <m:num>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t>𝑄</m:t>
                          </m:r>
                          <m:sSup>
                            <m:sSup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ctrlPr>
                            </m:sSup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t>𝐾</m:t>
                              </m:r>
                            </m:e>
                            <m: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t>𝑇</m:t>
                              </m:r>
                            </m:sup>
                          </m:sSup>
                        </m:num>
                        <m:den>
                          <m:rad>
                            <m:radPr>
                              <m:degHide m:val="on"/>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ctrlPr>
                            </m:radPr>
                            <m:deg/>
                            <m:e>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t>𝑑</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t>𝑘</m:t>
                                  </m:r>
                                </m:sub>
                              </m:sSub>
                            </m:e>
                          </m:rad>
                        </m:den>
                      </m:f>
                    </m:oMath>
                  </m:oMathPara>
                </a14:m>
                <a:endParaRPr lang="zh-TW" altLang="en-US" sz="1000" dirty="0"/>
              </a:p>
            </p:txBody>
          </p:sp>
        </mc:Choice>
        <mc:Fallback xmlns="">
          <p:sp>
            <p:nvSpPr>
              <p:cNvPr id="14" name="文字方塊 13">
                <a:extLst>
                  <a:ext uri="{FF2B5EF4-FFF2-40B4-BE49-F238E27FC236}">
                    <a16:creationId xmlns:a16="http://schemas.microsoft.com/office/drawing/2014/main" id="{589CA1F1-F20C-87D9-6932-D2ACD05DF1F5}"/>
                  </a:ext>
                </a:extLst>
              </p:cNvPr>
              <p:cNvSpPr txBox="1">
                <a:spLocks noRot="1" noChangeAspect="1" noMove="1" noResize="1" noEditPoints="1" noAdjustHandles="1" noChangeArrowheads="1" noChangeShapeType="1" noTextEdit="1"/>
              </p:cNvSpPr>
              <p:nvPr/>
            </p:nvSpPr>
            <p:spPr>
              <a:xfrm>
                <a:off x="37603" y="5125453"/>
                <a:ext cx="549787" cy="465833"/>
              </a:xfrm>
              <a:prstGeom prst="rect">
                <a:avLst/>
              </a:prstGeom>
              <a:blipFill>
                <a:blip r:embed="rId17"/>
                <a:stretch>
                  <a:fillRect/>
                </a:stretch>
              </a:blipFill>
            </p:spPr>
            <p:txBody>
              <a:bodyPr/>
              <a:lstStyle/>
              <a:p>
                <a:r>
                  <a:rPr lang="zh-TW" altLang="en-US">
                    <a:noFill/>
                  </a:rPr>
                  <a:t> </a:t>
                </a:r>
              </a:p>
            </p:txBody>
          </p:sp>
        </mc:Fallback>
      </mc:AlternateContent>
      <p:cxnSp>
        <p:nvCxnSpPr>
          <p:cNvPr id="29" name="直線單箭頭接點 28">
            <a:extLst>
              <a:ext uri="{FF2B5EF4-FFF2-40B4-BE49-F238E27FC236}">
                <a16:creationId xmlns:a16="http://schemas.microsoft.com/office/drawing/2014/main" id="{296D73C8-32CD-3637-CDB4-83707A13DFA5}"/>
              </a:ext>
            </a:extLst>
          </p:cNvPr>
          <p:cNvCxnSpPr/>
          <p:nvPr/>
        </p:nvCxnSpPr>
        <p:spPr>
          <a:xfrm>
            <a:off x="797069" y="2816856"/>
            <a:ext cx="0" cy="839939"/>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DE63814F-A5F3-E73F-8FD0-59BCFEB333F6}"/>
                  </a:ext>
                </a:extLst>
              </p:cNvPr>
              <p:cNvSpPr txBox="1"/>
              <p:nvPr/>
            </p:nvSpPr>
            <p:spPr>
              <a:xfrm>
                <a:off x="3536795" y="3817203"/>
                <a:ext cx="446079" cy="24667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TW" sz="1000" i="1" smtClean="0">
                              <a:solidFill>
                                <a:schemeClr val="tx1"/>
                              </a:solidFill>
                              <a:latin typeface="Cambria Math" panose="02040503050406030204" pitchFamily="18" charset="0"/>
                            </a:rPr>
                          </m:ctrlPr>
                        </m:sSupPr>
                        <m:e>
                          <m:r>
                            <a:rPr lang="en-US" altLang="zh-TW" sz="1000" i="1">
                              <a:solidFill>
                                <a:schemeClr val="tx1"/>
                              </a:solidFill>
                              <a:latin typeface="Cambria Math" panose="02040503050406030204" pitchFamily="18" charset="0"/>
                              <a:cs typeface="Times New Roman" panose="02020603050405020304" pitchFamily="18" charset="0"/>
                            </a:rPr>
                            <m:t> </m:t>
                          </m:r>
                          <m:r>
                            <a:rPr lang="en-US" altLang="zh-TW" sz="1000" b="0" i="1" smtClean="0">
                              <a:solidFill>
                                <a:schemeClr val="tx1"/>
                              </a:solidFill>
                              <a:latin typeface="Cambria Math" panose="02040503050406030204" pitchFamily="18" charset="0"/>
                            </a:rPr>
                            <m:t>𝑊</m:t>
                          </m:r>
                        </m:e>
                        <m:sup>
                          <m:r>
                            <a:rPr lang="en-US" altLang="zh-TW" sz="1000" b="0" i="1" smtClean="0">
                              <a:solidFill>
                                <a:schemeClr val="tx1"/>
                              </a:solidFill>
                              <a:latin typeface="Cambria Math" panose="02040503050406030204" pitchFamily="18" charset="0"/>
                            </a:rPr>
                            <m:t>𝑂</m:t>
                          </m:r>
                        </m:sup>
                      </m:sSup>
                    </m:oMath>
                  </m:oMathPara>
                </a14:m>
                <a:endParaRPr lang="zh-TW" altLang="en-US" sz="1000" dirty="0"/>
              </a:p>
            </p:txBody>
          </p:sp>
        </mc:Choice>
        <mc:Fallback xmlns="">
          <p:sp>
            <p:nvSpPr>
              <p:cNvPr id="33" name="文字方塊 32">
                <a:extLst>
                  <a:ext uri="{FF2B5EF4-FFF2-40B4-BE49-F238E27FC236}">
                    <a16:creationId xmlns:a16="http://schemas.microsoft.com/office/drawing/2014/main" id="{DE63814F-A5F3-E73F-8FD0-59BCFEB333F6}"/>
                  </a:ext>
                </a:extLst>
              </p:cNvPr>
              <p:cNvSpPr txBox="1">
                <a:spLocks noRot="1" noChangeAspect="1" noMove="1" noResize="1" noEditPoints="1" noAdjustHandles="1" noChangeArrowheads="1" noChangeShapeType="1" noTextEdit="1"/>
              </p:cNvSpPr>
              <p:nvPr/>
            </p:nvSpPr>
            <p:spPr>
              <a:xfrm>
                <a:off x="3536795" y="3817203"/>
                <a:ext cx="446079" cy="246671"/>
              </a:xfrm>
              <a:prstGeom prst="rect">
                <a:avLst/>
              </a:prstGeom>
              <a:blipFill>
                <a:blip r:embed="rId18"/>
                <a:stretch>
                  <a:fillRect/>
                </a:stretch>
              </a:blipFill>
            </p:spPr>
            <p:txBody>
              <a:bodyPr/>
              <a:lstStyle/>
              <a:p>
                <a:r>
                  <a:rPr lang="zh-TW" altLang="en-US">
                    <a:noFill/>
                  </a:rPr>
                  <a:t> </a:t>
                </a:r>
              </a:p>
            </p:txBody>
          </p:sp>
        </mc:Fallback>
      </mc:AlternateContent>
      <p:sp>
        <p:nvSpPr>
          <p:cNvPr id="35" name="文字方塊 34">
            <a:extLst>
              <a:ext uri="{FF2B5EF4-FFF2-40B4-BE49-F238E27FC236}">
                <a16:creationId xmlns:a16="http://schemas.microsoft.com/office/drawing/2014/main" id="{3C25C2B0-23C3-6664-4E55-3054CDE70581}"/>
              </a:ext>
            </a:extLst>
          </p:cNvPr>
          <p:cNvSpPr txBox="1"/>
          <p:nvPr/>
        </p:nvSpPr>
        <p:spPr>
          <a:xfrm>
            <a:off x="5967061" y="1332972"/>
            <a:ext cx="643944" cy="276999"/>
          </a:xfrm>
          <a:prstGeom prst="rect">
            <a:avLst/>
          </a:prstGeom>
          <a:noFill/>
        </p:spPr>
        <p:txBody>
          <a:bodyPr wrap="square" rtlCol="0">
            <a:spAutoFit/>
          </a:bodyPr>
          <a:lstStyle/>
          <a:p>
            <a:r>
              <a:rPr lang="en-US" altLang="zh-TW" sz="1200" dirty="0"/>
              <a:t>linear</a:t>
            </a:r>
            <a:endParaRPr lang="zh-TW" altLang="en-US" sz="1200" dirty="0"/>
          </a:p>
        </p:txBody>
      </p:sp>
    </p:spTree>
    <p:extLst>
      <p:ext uri="{BB962C8B-B14F-4D97-AF65-F5344CB8AC3E}">
        <p14:creationId xmlns:p14="http://schemas.microsoft.com/office/powerpoint/2010/main" val="2108022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827B1CF-417C-D00D-D639-B07D90CF72C8}"/>
              </a:ext>
            </a:extLst>
          </p:cNvPr>
          <p:cNvSpPr>
            <a:spLocks noGrp="1"/>
          </p:cNvSpPr>
          <p:nvPr>
            <p:ph type="sldNum" sz="quarter" idx="12"/>
          </p:nvPr>
        </p:nvSpPr>
        <p:spPr/>
        <p:txBody>
          <a:bodyPr/>
          <a:lstStyle/>
          <a:p>
            <a:fld id="{234B36A1-F704-41D0-BB5A-162B2F270628}" type="slidenum">
              <a:rPr lang="zh-TW" altLang="en-US" smtClean="0"/>
              <a:t>62</a:t>
            </a:fld>
            <a:endParaRPr lang="zh-TW" altLang="en-US"/>
          </a:p>
        </p:txBody>
      </p:sp>
      <p:sp>
        <p:nvSpPr>
          <p:cNvPr id="5" name="標題 1">
            <a:extLst>
              <a:ext uri="{FF2B5EF4-FFF2-40B4-BE49-F238E27FC236}">
                <a16:creationId xmlns:a16="http://schemas.microsoft.com/office/drawing/2014/main" id="{29E4AF94-7B04-5594-222A-33E32965EC42}"/>
              </a:ext>
            </a:extLst>
          </p:cNvPr>
          <p:cNvSpPr txBox="1">
            <a:spLocks/>
          </p:cNvSpPr>
          <p:nvPr/>
        </p:nvSpPr>
        <p:spPr>
          <a:xfrm>
            <a:off x="6421" y="-5557"/>
            <a:ext cx="8167031" cy="623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400" b="1" dirty="0">
                <a:latin typeface="Times New Roman" panose="02020603050405020304" pitchFamily="18" charset="0"/>
                <a:cs typeface="Times New Roman" panose="02020603050405020304" pitchFamily="18" charset="0"/>
              </a:rPr>
              <a:t>3.1 Attention: Masked Attention (2/3)</a:t>
            </a:r>
          </a:p>
        </p:txBody>
      </p:sp>
      <p:pic>
        <p:nvPicPr>
          <p:cNvPr id="7" name="圖片 6">
            <a:extLst>
              <a:ext uri="{FF2B5EF4-FFF2-40B4-BE49-F238E27FC236}">
                <a16:creationId xmlns:a16="http://schemas.microsoft.com/office/drawing/2014/main" id="{87D5EDC9-B39F-3AEE-15B9-35C8A7F18CB9}"/>
              </a:ext>
            </a:extLst>
          </p:cNvPr>
          <p:cNvPicPr>
            <a:picLocks noChangeAspect="1"/>
          </p:cNvPicPr>
          <p:nvPr/>
        </p:nvPicPr>
        <p:blipFill>
          <a:blip r:embed="rId2"/>
          <a:stretch>
            <a:fillRect/>
          </a:stretch>
        </p:blipFill>
        <p:spPr>
          <a:xfrm>
            <a:off x="5241891" y="1087134"/>
            <a:ext cx="3766414" cy="5460478"/>
          </a:xfrm>
          <a:prstGeom prst="rect">
            <a:avLst/>
          </a:prstGeom>
        </p:spPr>
      </p:pic>
      <p:pic>
        <p:nvPicPr>
          <p:cNvPr id="11" name="圖片 10">
            <a:extLst>
              <a:ext uri="{FF2B5EF4-FFF2-40B4-BE49-F238E27FC236}">
                <a16:creationId xmlns:a16="http://schemas.microsoft.com/office/drawing/2014/main" id="{B84E45B7-84BE-A95D-2237-951264F4D41D}"/>
              </a:ext>
            </a:extLst>
          </p:cNvPr>
          <p:cNvPicPr>
            <a:picLocks noChangeAspect="1"/>
          </p:cNvPicPr>
          <p:nvPr/>
        </p:nvPicPr>
        <p:blipFill>
          <a:blip r:embed="rId3"/>
          <a:stretch>
            <a:fillRect/>
          </a:stretch>
        </p:blipFill>
        <p:spPr>
          <a:xfrm>
            <a:off x="2537048" y="3656795"/>
            <a:ext cx="2033538" cy="2643100"/>
          </a:xfrm>
          <a:prstGeom prst="rect">
            <a:avLst/>
          </a:prstGeom>
          <a:ln w="12700">
            <a:solidFill>
              <a:schemeClr val="accent1"/>
            </a:solidFill>
            <a:prstDash val="dash"/>
          </a:ln>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3BB48F1E-BE8C-085A-CAF1-94CD7C1790C3}"/>
                  </a:ext>
                </a:extLst>
              </p:cNvPr>
              <p:cNvSpPr txBox="1"/>
              <p:nvPr/>
            </p:nvSpPr>
            <p:spPr>
              <a:xfrm>
                <a:off x="6208939" y="170314"/>
                <a:ext cx="2565388" cy="786882"/>
              </a:xfrm>
              <a:prstGeom prst="rect">
                <a:avLst/>
              </a:prstGeom>
              <a:noFill/>
            </p:spPr>
            <p:txBody>
              <a:bodyPr wrap="square">
                <a:spAutoFit/>
              </a:bodyPr>
              <a:lstStyle/>
              <a:p>
                <a14:m>
                  <m:oMath xmlns:m="http://schemas.openxmlformats.org/officeDocument/2006/math">
                    <m: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t>𝐴𝑡𝑡𝑒𝑛𝑡𝑖𝑜𝑛</m:t>
                    </m:r>
                    <m:d>
                      <m:dPr>
                        <m:ctrlP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ctrlPr>
                      </m:dPr>
                      <m:e>
                        <m: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t>𝑄</m:t>
                        </m:r>
                        <m: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t>𝐾</m:t>
                        </m:r>
                        <m: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t>𝑉</m:t>
                        </m:r>
                      </m:e>
                    </m:d>
                    <m: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t>𝑠𝑜𝑓𝑡𝑚𝑎𝑥</m:t>
                    </m:r>
                    <m:d>
                      <m:dPr>
                        <m:ctrlP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ctrlPr>
                      </m:dPr>
                      <m:e>
                        <m:r>
                          <a:rPr lang="en-US" altLang="zh-TW" sz="1400" i="1" smtClean="0">
                            <a:solidFill>
                              <a:srgbClr val="FF0000"/>
                            </a:solidFill>
                            <a:latin typeface="Cambria Math" panose="02040503050406030204" pitchFamily="18" charset="0"/>
                          </a:rPr>
                          <m:t>𝑚𝑎𝑠𝑘</m:t>
                        </m:r>
                        <m:d>
                          <m:dPr>
                            <m:ctrlPr>
                              <a:rPr lang="en-US" altLang="zh-TW" sz="1400" i="1">
                                <a:solidFill>
                                  <a:schemeClr val="tx1"/>
                                </a:solidFill>
                                <a:latin typeface="Cambria Math" panose="02040503050406030204" pitchFamily="18" charset="0"/>
                              </a:rPr>
                            </m:ctrlPr>
                          </m:dPr>
                          <m:e>
                            <m:f>
                              <m:fPr>
                                <m:ctrlPr>
                                  <a:rPr lang="en-US" altLang="zh-TW" sz="1400" i="1">
                                    <a:solidFill>
                                      <a:schemeClr val="tx1"/>
                                    </a:solidFill>
                                    <a:latin typeface="Cambria Math" panose="02040503050406030204" pitchFamily="18" charset="0"/>
                                  </a:rPr>
                                </m:ctrlPr>
                              </m:fPr>
                              <m:num>
                                <m:r>
                                  <a:rPr lang="en-US" altLang="zh-TW" sz="1400" i="1">
                                    <a:solidFill>
                                      <a:schemeClr val="tx1"/>
                                    </a:solidFill>
                                    <a:latin typeface="Cambria Math" panose="02040503050406030204" pitchFamily="18" charset="0"/>
                                  </a:rPr>
                                  <m:t>𝑄</m:t>
                                </m:r>
                                <m:sSup>
                                  <m:sSupPr>
                                    <m:ctrlPr>
                                      <a:rPr lang="en-US" altLang="zh-TW" sz="1400" i="1">
                                        <a:solidFill>
                                          <a:schemeClr val="tx1"/>
                                        </a:solidFill>
                                        <a:latin typeface="Cambria Math" panose="02040503050406030204" pitchFamily="18" charset="0"/>
                                      </a:rPr>
                                    </m:ctrlPr>
                                  </m:sSupPr>
                                  <m:e>
                                    <m:r>
                                      <a:rPr lang="en-US" altLang="zh-TW" sz="1400" i="1">
                                        <a:solidFill>
                                          <a:schemeClr val="tx1"/>
                                        </a:solidFill>
                                        <a:latin typeface="Cambria Math" panose="02040503050406030204" pitchFamily="18" charset="0"/>
                                      </a:rPr>
                                      <m:t>𝐾</m:t>
                                    </m:r>
                                  </m:e>
                                  <m:sup>
                                    <m:r>
                                      <a:rPr lang="en-US" altLang="zh-TW" sz="1400" i="1">
                                        <a:solidFill>
                                          <a:schemeClr val="tx1"/>
                                        </a:solidFill>
                                        <a:latin typeface="Cambria Math" panose="02040503050406030204" pitchFamily="18" charset="0"/>
                                      </a:rPr>
                                      <m:t>𝑇</m:t>
                                    </m:r>
                                  </m:sup>
                                </m:sSup>
                              </m:num>
                              <m:den>
                                <m:rad>
                                  <m:radPr>
                                    <m:degHide m:val="on"/>
                                    <m:ctrlPr>
                                      <a:rPr lang="en-US" altLang="zh-TW" sz="1400" i="1">
                                        <a:solidFill>
                                          <a:schemeClr val="tx1"/>
                                        </a:solidFill>
                                        <a:latin typeface="Cambria Math" panose="02040503050406030204" pitchFamily="18" charset="0"/>
                                      </a:rPr>
                                    </m:ctrlPr>
                                  </m:radPr>
                                  <m:deg/>
                                  <m:e>
                                    <m:sSub>
                                      <m:sSubPr>
                                        <m:ctrlPr>
                                          <a:rPr lang="en-US" altLang="zh-TW" sz="1400" i="1">
                                            <a:solidFill>
                                              <a:schemeClr val="tx1"/>
                                            </a:solidFill>
                                            <a:latin typeface="Cambria Math" panose="02040503050406030204" pitchFamily="18" charset="0"/>
                                          </a:rPr>
                                        </m:ctrlPr>
                                      </m:sSubPr>
                                      <m:e>
                                        <m:r>
                                          <a:rPr lang="en-US" altLang="zh-TW" sz="1400" i="1">
                                            <a:solidFill>
                                              <a:schemeClr val="tx1"/>
                                            </a:solidFill>
                                            <a:latin typeface="Cambria Math" panose="02040503050406030204" pitchFamily="18" charset="0"/>
                                          </a:rPr>
                                          <m:t>𝑑</m:t>
                                        </m:r>
                                      </m:e>
                                      <m:sub>
                                        <m:r>
                                          <a:rPr lang="en-US" altLang="zh-TW" sz="1400" i="1">
                                            <a:solidFill>
                                              <a:schemeClr val="tx1"/>
                                            </a:solidFill>
                                            <a:latin typeface="Cambria Math" panose="02040503050406030204" pitchFamily="18" charset="0"/>
                                          </a:rPr>
                                          <m:t>𝑘</m:t>
                                        </m:r>
                                      </m:sub>
                                    </m:sSub>
                                  </m:e>
                                </m:rad>
                              </m:den>
                            </m:f>
                          </m:e>
                        </m:d>
                      </m:e>
                    </m:d>
                    <m: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t>𝑉</m:t>
                    </m:r>
                    <m:r>
                      <a:rPr kumimoji="0" lang="en-US" altLang="zh-TW" sz="1400" b="0" i="1" u="none" strike="noStrike" kern="1200" cap="none" spc="0" normalizeH="0" baseline="0" noProof="0" smtClean="0">
                        <a:ln>
                          <a:noFill/>
                        </a:ln>
                        <a:solidFill>
                          <a:schemeClr val="tx1"/>
                        </a:solidFill>
                        <a:effectLst/>
                        <a:uLnTx/>
                        <a:uFillTx/>
                        <a:latin typeface="Cambria Math" panose="02040503050406030204" pitchFamily="18" charset="0"/>
                      </a:rPr>
                      <m:t> </m:t>
                    </m:r>
                  </m:oMath>
                </a14:m>
                <a:r>
                  <a:rPr kumimoji="0" lang="zh-TW" altLang="en-US" sz="14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rPr>
                  <a:t> </a:t>
                </a:r>
                <a:endParaRPr lang="zh-TW" altLang="en-US" sz="1400" dirty="0">
                  <a:solidFill>
                    <a:schemeClr val="tx1"/>
                  </a:solidFill>
                </a:endParaRPr>
              </a:p>
            </p:txBody>
          </p:sp>
        </mc:Choice>
        <mc:Fallback xmlns="">
          <p:sp>
            <p:nvSpPr>
              <p:cNvPr id="12" name="文字方塊 11">
                <a:extLst>
                  <a:ext uri="{FF2B5EF4-FFF2-40B4-BE49-F238E27FC236}">
                    <a16:creationId xmlns:a16="http://schemas.microsoft.com/office/drawing/2014/main" id="{3BB48F1E-BE8C-085A-CAF1-94CD7C1790C3}"/>
                  </a:ext>
                </a:extLst>
              </p:cNvPr>
              <p:cNvSpPr txBox="1">
                <a:spLocks noRot="1" noChangeAspect="1" noMove="1" noResize="1" noEditPoints="1" noAdjustHandles="1" noChangeArrowheads="1" noChangeShapeType="1" noTextEdit="1"/>
              </p:cNvSpPr>
              <p:nvPr/>
            </p:nvSpPr>
            <p:spPr>
              <a:xfrm>
                <a:off x="6208939" y="170314"/>
                <a:ext cx="2565388" cy="786882"/>
              </a:xfrm>
              <a:prstGeom prst="rect">
                <a:avLst/>
              </a:prstGeom>
              <a:blipFill>
                <a:blip r:embed="rId4"/>
                <a:stretch>
                  <a:fillRect/>
                </a:stretch>
              </a:blipFill>
            </p:spPr>
            <p:txBody>
              <a:bodyPr/>
              <a:lstStyle/>
              <a:p>
                <a:r>
                  <a:rPr lang="zh-TW" altLang="en-US">
                    <a:noFill/>
                  </a:rPr>
                  <a:t> </a:t>
                </a:r>
              </a:p>
            </p:txBody>
          </p:sp>
        </mc:Fallback>
      </mc:AlternateContent>
      <p:pic>
        <p:nvPicPr>
          <p:cNvPr id="26" name="圖片 25">
            <a:extLst>
              <a:ext uri="{FF2B5EF4-FFF2-40B4-BE49-F238E27FC236}">
                <a16:creationId xmlns:a16="http://schemas.microsoft.com/office/drawing/2014/main" id="{AC11B1A6-C6B1-7B21-0FE6-53B765E845A4}"/>
              </a:ext>
            </a:extLst>
          </p:cNvPr>
          <p:cNvPicPr>
            <a:picLocks noChangeAspect="1"/>
          </p:cNvPicPr>
          <p:nvPr/>
        </p:nvPicPr>
        <p:blipFill>
          <a:blip r:embed="rId5"/>
          <a:stretch>
            <a:fillRect/>
          </a:stretch>
        </p:blipFill>
        <p:spPr>
          <a:xfrm>
            <a:off x="450841" y="3721379"/>
            <a:ext cx="1335903" cy="2562999"/>
          </a:xfrm>
          <a:prstGeom prst="rect">
            <a:avLst/>
          </a:prstGeom>
          <a:ln w="12700">
            <a:solidFill>
              <a:srgbClr val="00B050"/>
            </a:solidFill>
            <a:prstDash val="dash"/>
          </a:ln>
        </p:spPr>
      </p:pic>
      <p:sp>
        <p:nvSpPr>
          <p:cNvPr id="2" name="文字方塊 1">
            <a:extLst>
              <a:ext uri="{FF2B5EF4-FFF2-40B4-BE49-F238E27FC236}">
                <a16:creationId xmlns:a16="http://schemas.microsoft.com/office/drawing/2014/main" id="{F549B91B-8563-89D5-5BCD-A3D6FE22C43D}"/>
              </a:ext>
            </a:extLst>
          </p:cNvPr>
          <p:cNvSpPr txBox="1"/>
          <p:nvPr/>
        </p:nvSpPr>
        <p:spPr>
          <a:xfrm>
            <a:off x="8653112" y="46166"/>
            <a:ext cx="415498" cy="369332"/>
          </a:xfrm>
          <a:prstGeom prst="rect">
            <a:avLst/>
          </a:prstGeom>
          <a:noFill/>
        </p:spPr>
        <p:txBody>
          <a:bodyPr wrap="none" rtlCol="0">
            <a:spAutoFit/>
          </a:bodyPr>
          <a:lstStyle/>
          <a:p>
            <a:r>
              <a:rPr lang="zh-TW" altLang="en-US" dirty="0"/>
              <a:t>胡</a:t>
            </a:r>
          </a:p>
        </p:txBody>
      </p:sp>
      <p:sp>
        <p:nvSpPr>
          <p:cNvPr id="10" name="文字方塊 9">
            <a:extLst>
              <a:ext uri="{FF2B5EF4-FFF2-40B4-BE49-F238E27FC236}">
                <a16:creationId xmlns:a16="http://schemas.microsoft.com/office/drawing/2014/main" id="{E8D0A146-3C02-8506-3BF0-574C7C1E25DF}"/>
              </a:ext>
            </a:extLst>
          </p:cNvPr>
          <p:cNvSpPr txBox="1"/>
          <p:nvPr/>
        </p:nvSpPr>
        <p:spPr>
          <a:xfrm>
            <a:off x="6218800" y="4569060"/>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K</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252CAF70-F86D-0FCA-A467-11460466E8FB}"/>
              </a:ext>
            </a:extLst>
          </p:cNvPr>
          <p:cNvSpPr txBox="1"/>
          <p:nvPr/>
        </p:nvSpPr>
        <p:spPr>
          <a:xfrm>
            <a:off x="6522205" y="4576717"/>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V</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66B9438F-6F5A-2E5E-EFAF-79B8FBC4A286}"/>
              </a:ext>
            </a:extLst>
          </p:cNvPr>
          <p:cNvSpPr txBox="1"/>
          <p:nvPr/>
        </p:nvSpPr>
        <p:spPr>
          <a:xfrm>
            <a:off x="5932819" y="4558193"/>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Q</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A254D74-6112-DEB8-08BD-60C1DF2AAE5E}"/>
                  </a:ext>
                </a:extLst>
              </p:cNvPr>
              <p:cNvSpPr txBox="1"/>
              <p:nvPr/>
            </p:nvSpPr>
            <p:spPr>
              <a:xfrm>
                <a:off x="6195250" y="4933729"/>
                <a:ext cx="98022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cs typeface="Times New Roman" panose="02020603050405020304" pitchFamily="18" charset="0"/>
                            </a:rPr>
                          </m:ctrlPr>
                        </m:sSubPr>
                        <m:e>
                          <m:r>
                            <m:rPr>
                              <m:sty m:val="p"/>
                            </m:rPr>
                            <a:rPr lang="en-US" altLang="zh-TW" sz="1200" b="0" i="0" smtClean="0">
                              <a:latin typeface="Cambria Math" panose="02040503050406030204" pitchFamily="18" charset="0"/>
                              <a:cs typeface="Times New Roman" panose="02020603050405020304" pitchFamily="18" charset="0"/>
                            </a:rPr>
                            <m:t>X</m:t>
                          </m:r>
                        </m:e>
                        <m:sub>
                          <m:r>
                            <a:rPr lang="en-US" altLang="zh-TW" sz="1200" b="0" i="0" smtClean="0">
                              <a:latin typeface="Cambria Math" panose="02040503050406030204" pitchFamily="18" charset="0"/>
                              <a:cs typeface="Times New Roman" panose="02020603050405020304" pitchFamily="18" charset="0"/>
                            </a:rPr>
                            <m:t>5∗512</m:t>
                          </m:r>
                        </m:sub>
                      </m:sSub>
                    </m:oMath>
                  </m:oMathPara>
                </a14:m>
                <a:endParaRPr lang="zh-TW" altLang="en-US" sz="1200" dirty="0"/>
              </a:p>
            </p:txBody>
          </p:sp>
        </mc:Choice>
        <mc:Fallback xmlns="">
          <p:sp>
            <p:nvSpPr>
              <p:cNvPr id="28" name="文字方塊 27">
                <a:extLst>
                  <a:ext uri="{FF2B5EF4-FFF2-40B4-BE49-F238E27FC236}">
                    <a16:creationId xmlns:a16="http://schemas.microsoft.com/office/drawing/2014/main" id="{AA254D74-6112-DEB8-08BD-60C1DF2AAE5E}"/>
                  </a:ext>
                </a:extLst>
              </p:cNvPr>
              <p:cNvSpPr txBox="1">
                <a:spLocks noRot="1" noChangeAspect="1" noMove="1" noResize="1" noEditPoints="1" noAdjustHandles="1" noChangeArrowheads="1" noChangeShapeType="1" noTextEdit="1"/>
              </p:cNvSpPr>
              <p:nvPr/>
            </p:nvSpPr>
            <p:spPr>
              <a:xfrm>
                <a:off x="6195250" y="4933729"/>
                <a:ext cx="980224" cy="276999"/>
              </a:xfrm>
              <a:prstGeom prst="rect">
                <a:avLst/>
              </a:prstGeom>
              <a:blipFill>
                <a:blip r:embed="rId12"/>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BBCE6E1C-E688-3770-F3B7-6C0C16555415}"/>
              </a:ext>
            </a:extLst>
          </p:cNvPr>
          <p:cNvSpPr txBox="1"/>
          <p:nvPr/>
        </p:nvSpPr>
        <p:spPr>
          <a:xfrm>
            <a:off x="135695" y="6316420"/>
            <a:ext cx="5417817" cy="523220"/>
          </a:xfrm>
          <a:prstGeom prst="rect">
            <a:avLst/>
          </a:prstGeom>
          <a:noFill/>
        </p:spPr>
        <p:txBody>
          <a:bodyPr wrap="square">
            <a:spAutoFit/>
          </a:bodyPr>
          <a:lstStyle/>
          <a:p>
            <a:r>
              <a:rPr lang="en-US" altLang="zh-TW" sz="1400" dirty="0"/>
              <a:t>Figure 2: (left) Scaled Dot-Product Attention. (right) Multi-Head Attention consists of several attention layers running in parallel.</a:t>
            </a:r>
          </a:p>
        </p:txBody>
      </p:sp>
      <p:sp>
        <p:nvSpPr>
          <p:cNvPr id="32" name="文字方塊 31">
            <a:extLst>
              <a:ext uri="{FF2B5EF4-FFF2-40B4-BE49-F238E27FC236}">
                <a16:creationId xmlns:a16="http://schemas.microsoft.com/office/drawing/2014/main" id="{CA9CFE93-3A88-DAA7-AF73-116B594E86DC}"/>
              </a:ext>
            </a:extLst>
          </p:cNvPr>
          <p:cNvSpPr txBox="1"/>
          <p:nvPr/>
        </p:nvSpPr>
        <p:spPr>
          <a:xfrm>
            <a:off x="5276006" y="6474747"/>
            <a:ext cx="3766414" cy="307777"/>
          </a:xfrm>
          <a:prstGeom prst="rect">
            <a:avLst/>
          </a:prstGeom>
          <a:noFill/>
        </p:spPr>
        <p:txBody>
          <a:bodyPr wrap="square">
            <a:spAutoFit/>
          </a:bodyPr>
          <a:lstStyle/>
          <a:p>
            <a:r>
              <a:rPr lang="en-US" altLang="zh-TW" sz="1400" dirty="0"/>
              <a:t>Figure 1: The Transformer - model architecture.</a:t>
            </a:r>
            <a:endParaRPr lang="zh-TW" altLang="en-US" sz="1400" dirty="0"/>
          </a:p>
        </p:txBody>
      </p:sp>
      <p:cxnSp>
        <p:nvCxnSpPr>
          <p:cNvPr id="9" name="直線接點 8">
            <a:extLst>
              <a:ext uri="{FF2B5EF4-FFF2-40B4-BE49-F238E27FC236}">
                <a16:creationId xmlns:a16="http://schemas.microsoft.com/office/drawing/2014/main" id="{1BD601EA-0FEF-7344-72B7-8A9F625C7C54}"/>
              </a:ext>
            </a:extLst>
          </p:cNvPr>
          <p:cNvCxnSpPr>
            <a:cxnSpLocks/>
          </p:cNvCxnSpPr>
          <p:nvPr/>
        </p:nvCxnSpPr>
        <p:spPr>
          <a:xfrm flipH="1">
            <a:off x="4570586" y="4639112"/>
            <a:ext cx="2778539" cy="166078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0D4D1503-0884-EE11-BBDC-D00634FAF0A2}"/>
              </a:ext>
            </a:extLst>
          </p:cNvPr>
          <p:cNvCxnSpPr>
            <a:cxnSpLocks/>
          </p:cNvCxnSpPr>
          <p:nvPr/>
        </p:nvCxnSpPr>
        <p:spPr>
          <a:xfrm flipH="1" flipV="1">
            <a:off x="4578717" y="3656795"/>
            <a:ext cx="2770408" cy="5377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74C250CB-5880-DBBD-D0E1-C2F2F9135D45}"/>
              </a:ext>
            </a:extLst>
          </p:cNvPr>
          <p:cNvCxnSpPr>
            <a:cxnSpLocks/>
          </p:cNvCxnSpPr>
          <p:nvPr/>
        </p:nvCxnSpPr>
        <p:spPr>
          <a:xfrm>
            <a:off x="1786744" y="3721379"/>
            <a:ext cx="750304" cy="1051147"/>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827D90D-A4A3-111F-CEF8-546D1181BC56}"/>
              </a:ext>
            </a:extLst>
          </p:cNvPr>
          <p:cNvCxnSpPr>
            <a:cxnSpLocks/>
          </p:cNvCxnSpPr>
          <p:nvPr/>
        </p:nvCxnSpPr>
        <p:spPr>
          <a:xfrm flipV="1">
            <a:off x="1794875" y="5125453"/>
            <a:ext cx="742173" cy="1190967"/>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1" name="圖片 20">
            <a:extLst>
              <a:ext uri="{FF2B5EF4-FFF2-40B4-BE49-F238E27FC236}">
                <a16:creationId xmlns:a16="http://schemas.microsoft.com/office/drawing/2014/main" id="{BEE8F412-4A28-4698-3C19-69CB4E998964}"/>
              </a:ext>
            </a:extLst>
          </p:cNvPr>
          <p:cNvPicPr>
            <a:picLocks noChangeAspect="1"/>
          </p:cNvPicPr>
          <p:nvPr/>
        </p:nvPicPr>
        <p:blipFill>
          <a:blip r:embed="rId13"/>
          <a:stretch>
            <a:fillRect/>
          </a:stretch>
        </p:blipFill>
        <p:spPr>
          <a:xfrm>
            <a:off x="3624354" y="680681"/>
            <a:ext cx="2464327" cy="1394192"/>
          </a:xfrm>
          <a:prstGeom prst="rect">
            <a:avLst/>
          </a:prstGeom>
        </p:spPr>
      </p:pic>
      <p:sp>
        <p:nvSpPr>
          <p:cNvPr id="43" name="文字方塊 42">
            <a:extLst>
              <a:ext uri="{FF2B5EF4-FFF2-40B4-BE49-F238E27FC236}">
                <a16:creationId xmlns:a16="http://schemas.microsoft.com/office/drawing/2014/main" id="{4FDCFE6A-A214-720E-5C23-C137A803F172}"/>
              </a:ext>
            </a:extLst>
          </p:cNvPr>
          <p:cNvSpPr txBox="1"/>
          <p:nvPr/>
        </p:nvSpPr>
        <p:spPr>
          <a:xfrm>
            <a:off x="369673" y="2247353"/>
            <a:ext cx="5417818" cy="1200329"/>
          </a:xfrm>
          <a:prstGeom prst="rect">
            <a:avLst/>
          </a:prstGeom>
          <a:noFill/>
        </p:spPr>
        <p:txBody>
          <a:bodyPr wrap="square">
            <a:spAutoFit/>
          </a:bodyPr>
          <a:lstStyle/>
          <a:p>
            <a:r>
              <a:rPr lang="en-US" altLang="zh-TW" sz="1200" dirty="0"/>
              <a:t>- Self-attention layers in the decoder allow each position in the decoder to attend to all positions in the decoder up to and including that position. </a:t>
            </a:r>
          </a:p>
          <a:p>
            <a:r>
              <a:rPr lang="en-US" altLang="zh-TW" sz="1200" dirty="0"/>
              <a:t>- We need to </a:t>
            </a:r>
            <a:r>
              <a:rPr lang="en-US" altLang="zh-TW" sz="1200" dirty="0">
                <a:solidFill>
                  <a:srgbClr val="FF0000"/>
                </a:solidFill>
              </a:rPr>
              <a:t>prevent leftward (backward) information flow in the decoder </a:t>
            </a:r>
            <a:r>
              <a:rPr lang="en-US" altLang="zh-TW" sz="1200" dirty="0"/>
              <a:t>to preserve the auto-regressive property. </a:t>
            </a:r>
          </a:p>
          <a:p>
            <a:r>
              <a:rPr lang="en-US" altLang="zh-TW" sz="1200" dirty="0"/>
              <a:t>- We implement this inside of scaled dot-product attention by masking out (setting to −∞) all values in the input of the </a:t>
            </a:r>
            <a:r>
              <a:rPr lang="en-US" altLang="zh-TW" sz="1200" dirty="0" err="1"/>
              <a:t>softmax</a:t>
            </a:r>
            <a:r>
              <a:rPr lang="en-US" altLang="zh-TW" sz="1200" dirty="0"/>
              <a:t> which correspond to illegal connections.</a:t>
            </a:r>
            <a:endParaRPr lang="zh-TW" altLang="en-US" sz="1200" dirty="0"/>
          </a:p>
        </p:txBody>
      </p:sp>
      <p:pic>
        <p:nvPicPr>
          <p:cNvPr id="8" name="圖片 7">
            <a:extLst>
              <a:ext uri="{FF2B5EF4-FFF2-40B4-BE49-F238E27FC236}">
                <a16:creationId xmlns:a16="http://schemas.microsoft.com/office/drawing/2014/main" id="{901CE6CF-45D8-A81E-6DD8-32DAC3E710B7}"/>
              </a:ext>
            </a:extLst>
          </p:cNvPr>
          <p:cNvPicPr>
            <a:picLocks noChangeAspect="1"/>
          </p:cNvPicPr>
          <p:nvPr/>
        </p:nvPicPr>
        <p:blipFill>
          <a:blip r:embed="rId14"/>
          <a:stretch>
            <a:fillRect/>
          </a:stretch>
        </p:blipFill>
        <p:spPr>
          <a:xfrm>
            <a:off x="369673" y="619554"/>
            <a:ext cx="2850403" cy="1603352"/>
          </a:xfrm>
          <a:prstGeom prst="rect">
            <a:avLst/>
          </a:prstGeom>
        </p:spPr>
      </p:pic>
      <p:sp>
        <p:nvSpPr>
          <p:cNvPr id="3" name="文字方塊 2">
            <a:extLst>
              <a:ext uri="{FF2B5EF4-FFF2-40B4-BE49-F238E27FC236}">
                <a16:creationId xmlns:a16="http://schemas.microsoft.com/office/drawing/2014/main" id="{C40AC737-8149-D126-1668-754AFE2ECB20}"/>
              </a:ext>
            </a:extLst>
          </p:cNvPr>
          <p:cNvSpPr txBox="1"/>
          <p:nvPr/>
        </p:nvSpPr>
        <p:spPr>
          <a:xfrm>
            <a:off x="8147693" y="6001129"/>
            <a:ext cx="931955" cy="461665"/>
          </a:xfrm>
          <a:prstGeom prst="rect">
            <a:avLst/>
          </a:prstGeom>
          <a:noFill/>
        </p:spPr>
        <p:txBody>
          <a:bodyPr wrap="square" rtlCol="0">
            <a:spAutoFit/>
          </a:bodyPr>
          <a:lstStyle/>
          <a:p>
            <a:r>
              <a:rPr lang="en-US" altLang="zh-TW" sz="1200" dirty="0"/>
              <a:t>4token x</a:t>
            </a:r>
          </a:p>
          <a:p>
            <a:r>
              <a:rPr lang="en-US" altLang="zh-TW" sz="1200" dirty="0"/>
              <a:t>512-dim</a:t>
            </a:r>
            <a:endParaRPr lang="zh-TW" altLang="en-US" sz="1200" dirty="0"/>
          </a:p>
        </p:txBody>
      </p:sp>
      <p:sp>
        <p:nvSpPr>
          <p:cNvPr id="6" name="文字方塊 5">
            <a:extLst>
              <a:ext uri="{FF2B5EF4-FFF2-40B4-BE49-F238E27FC236}">
                <a16:creationId xmlns:a16="http://schemas.microsoft.com/office/drawing/2014/main" id="{9C88C785-BB66-9F81-8D27-603A0B094B87}"/>
              </a:ext>
            </a:extLst>
          </p:cNvPr>
          <p:cNvSpPr txBox="1"/>
          <p:nvPr/>
        </p:nvSpPr>
        <p:spPr>
          <a:xfrm>
            <a:off x="-34605" y="530623"/>
            <a:ext cx="1539069" cy="461665"/>
          </a:xfrm>
          <a:prstGeom prst="rect">
            <a:avLst/>
          </a:prstGeom>
          <a:noFill/>
        </p:spPr>
        <p:txBody>
          <a:bodyPr wrap="square" rtlCol="0">
            <a:spAutoFit/>
          </a:bodyPr>
          <a:lstStyle/>
          <a:p>
            <a:r>
              <a:rPr lang="en-US" altLang="zh-TW" sz="1200" dirty="0"/>
              <a:t>(4x512-dim)x(512x4)</a:t>
            </a:r>
          </a:p>
          <a:p>
            <a:r>
              <a:rPr lang="en-US" altLang="zh-TW" sz="1200" dirty="0"/>
              <a:t>=4x4</a:t>
            </a:r>
            <a:endParaRPr lang="zh-TW" altLang="en-US" sz="1200" dirty="0"/>
          </a:p>
        </p:txBody>
      </p:sp>
      <p:sp>
        <p:nvSpPr>
          <p:cNvPr id="13" name="文字方塊 12">
            <a:extLst>
              <a:ext uri="{FF2B5EF4-FFF2-40B4-BE49-F238E27FC236}">
                <a16:creationId xmlns:a16="http://schemas.microsoft.com/office/drawing/2014/main" id="{D509AD3B-CEFC-E3D3-BD7C-0BD5243613A4}"/>
              </a:ext>
            </a:extLst>
          </p:cNvPr>
          <p:cNvSpPr txBox="1"/>
          <p:nvPr/>
        </p:nvSpPr>
        <p:spPr>
          <a:xfrm>
            <a:off x="4973510" y="148731"/>
            <a:ext cx="1106946" cy="369332"/>
          </a:xfrm>
          <a:prstGeom prst="rect">
            <a:avLst/>
          </a:prstGeom>
          <a:noFill/>
        </p:spPr>
        <p:txBody>
          <a:bodyPr wrap="square" rtlCol="0">
            <a:spAutoFit/>
          </a:bodyPr>
          <a:lstStyle/>
          <a:p>
            <a:r>
              <a:rPr lang="en-US" altLang="zh-TW" dirty="0">
                <a:solidFill>
                  <a:srgbClr val="00B0F0"/>
                </a:solidFill>
              </a:rPr>
              <a:t>Vs. HMM: </a:t>
            </a:r>
            <a:endParaRPr lang="zh-TW" altLang="en-US" dirty="0">
              <a:solidFill>
                <a:srgbClr val="00B0F0"/>
              </a:solidFill>
            </a:endParaRPr>
          </a:p>
        </p:txBody>
      </p:sp>
      <p:sp>
        <p:nvSpPr>
          <p:cNvPr id="14" name="文字方塊 13">
            <a:extLst>
              <a:ext uri="{FF2B5EF4-FFF2-40B4-BE49-F238E27FC236}">
                <a16:creationId xmlns:a16="http://schemas.microsoft.com/office/drawing/2014/main" id="{104AA43A-86B8-454C-57EE-F8C2B13DA307}"/>
              </a:ext>
            </a:extLst>
          </p:cNvPr>
          <p:cNvSpPr txBox="1"/>
          <p:nvPr/>
        </p:nvSpPr>
        <p:spPr>
          <a:xfrm>
            <a:off x="1525386" y="411560"/>
            <a:ext cx="3045199" cy="246221"/>
          </a:xfrm>
          <a:prstGeom prst="rect">
            <a:avLst/>
          </a:prstGeom>
          <a:noFill/>
        </p:spPr>
        <p:txBody>
          <a:bodyPr wrap="square" rtlCol="0">
            <a:spAutoFit/>
          </a:bodyPr>
          <a:lstStyle/>
          <a:p>
            <a:r>
              <a:rPr lang="en-US" altLang="zh-TW" sz="1000" dirty="0">
                <a:solidFill>
                  <a:srgbClr val="00B0F0"/>
                </a:solidFill>
              </a:rPr>
              <a:t>Only forward 1-&gt;1 ~ 1-&gt;4, w/o backward 2-&gt;1 ~ 4-&gt;1</a:t>
            </a:r>
            <a:endParaRPr lang="zh-TW" altLang="en-US" sz="1000" dirty="0">
              <a:solidFill>
                <a:srgbClr val="00B0F0"/>
              </a:solidFill>
            </a:endParaRPr>
          </a:p>
        </p:txBody>
      </p:sp>
      <p:cxnSp>
        <p:nvCxnSpPr>
          <p:cNvPr id="16" name="直線單箭頭接點 15">
            <a:extLst>
              <a:ext uri="{FF2B5EF4-FFF2-40B4-BE49-F238E27FC236}">
                <a16:creationId xmlns:a16="http://schemas.microsoft.com/office/drawing/2014/main" id="{EB5B7961-3BB5-68E1-5675-28F0B6F9676B}"/>
              </a:ext>
            </a:extLst>
          </p:cNvPr>
          <p:cNvCxnSpPr/>
          <p:nvPr/>
        </p:nvCxnSpPr>
        <p:spPr>
          <a:xfrm>
            <a:off x="1305289" y="871619"/>
            <a:ext cx="17732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8849F826-A1D6-EAFA-4204-1C5784E49D09}"/>
              </a:ext>
            </a:extLst>
          </p:cNvPr>
          <p:cNvCxnSpPr>
            <a:cxnSpLocks/>
          </p:cNvCxnSpPr>
          <p:nvPr/>
        </p:nvCxnSpPr>
        <p:spPr>
          <a:xfrm>
            <a:off x="1179646" y="957196"/>
            <a:ext cx="0" cy="111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9D3E7897-77D9-8CA9-B0BD-B7213A2A1753}"/>
                  </a:ext>
                </a:extLst>
              </p:cNvPr>
              <p:cNvSpPr txBox="1"/>
              <p:nvPr/>
            </p:nvSpPr>
            <p:spPr>
              <a:xfrm>
                <a:off x="37603" y="5125453"/>
                <a:ext cx="549787" cy="4658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ctrlPr>
                        </m:fPr>
                        <m:num>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t>𝑄</m:t>
                          </m:r>
                          <m:sSup>
                            <m:sSup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ctrlPr>
                            </m:sSup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t>𝐾</m:t>
                              </m:r>
                            </m:e>
                            <m: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t>𝑇</m:t>
                              </m:r>
                            </m:sup>
                          </m:sSup>
                        </m:num>
                        <m:den>
                          <m:rad>
                            <m:radPr>
                              <m:degHide m:val="on"/>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ctrlPr>
                            </m:radPr>
                            <m:deg/>
                            <m:e>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t>𝑑</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rPr>
                                    <m:t>𝑘</m:t>
                                  </m:r>
                                </m:sub>
                              </m:sSub>
                            </m:e>
                          </m:rad>
                        </m:den>
                      </m:f>
                    </m:oMath>
                  </m:oMathPara>
                </a14:m>
                <a:endParaRPr lang="zh-TW" altLang="en-US" sz="1000" dirty="0"/>
              </a:p>
            </p:txBody>
          </p:sp>
        </mc:Choice>
        <mc:Fallback xmlns="">
          <p:sp>
            <p:nvSpPr>
              <p:cNvPr id="22" name="文字方塊 21">
                <a:extLst>
                  <a:ext uri="{FF2B5EF4-FFF2-40B4-BE49-F238E27FC236}">
                    <a16:creationId xmlns:a16="http://schemas.microsoft.com/office/drawing/2014/main" id="{9D3E7897-77D9-8CA9-B0BD-B7213A2A1753}"/>
                  </a:ext>
                </a:extLst>
              </p:cNvPr>
              <p:cNvSpPr txBox="1">
                <a:spLocks noRot="1" noChangeAspect="1" noMove="1" noResize="1" noEditPoints="1" noAdjustHandles="1" noChangeArrowheads="1" noChangeShapeType="1" noTextEdit="1"/>
              </p:cNvSpPr>
              <p:nvPr/>
            </p:nvSpPr>
            <p:spPr>
              <a:xfrm>
                <a:off x="37603" y="5125453"/>
                <a:ext cx="549787" cy="465833"/>
              </a:xfrm>
              <a:prstGeom prst="rect">
                <a:avLst/>
              </a:prstGeom>
              <a:blipFill>
                <a:blip r:embed="rId15"/>
                <a:stretch>
                  <a:fillRect/>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B9B5D688-610B-0B11-CDAA-8D3005332125}"/>
              </a:ext>
            </a:extLst>
          </p:cNvPr>
          <p:cNvSpPr txBox="1"/>
          <p:nvPr/>
        </p:nvSpPr>
        <p:spPr>
          <a:xfrm>
            <a:off x="-73874" y="4602768"/>
            <a:ext cx="728037" cy="400110"/>
          </a:xfrm>
          <a:prstGeom prst="rect">
            <a:avLst/>
          </a:prstGeom>
          <a:noFill/>
        </p:spPr>
        <p:txBody>
          <a:bodyPr wrap="square" rtlCol="0">
            <a:spAutoFit/>
          </a:bodyPr>
          <a:lstStyle/>
          <a:p>
            <a:r>
              <a:rPr lang="en-US" altLang="zh-TW" sz="1000" dirty="0">
                <a:solidFill>
                  <a:srgbClr val="00B0F0"/>
                </a:solidFill>
              </a:rPr>
              <a:t>Forward only</a:t>
            </a:r>
            <a:endParaRPr lang="zh-TW" altLang="en-US" sz="1000" dirty="0">
              <a:solidFill>
                <a:srgbClr val="00B0F0"/>
              </a:solidFill>
            </a:endParaRPr>
          </a:p>
        </p:txBody>
      </p:sp>
      <p:sp>
        <p:nvSpPr>
          <p:cNvPr id="24" name="文字方塊 23">
            <a:extLst>
              <a:ext uri="{FF2B5EF4-FFF2-40B4-BE49-F238E27FC236}">
                <a16:creationId xmlns:a16="http://schemas.microsoft.com/office/drawing/2014/main" id="{4CB6B17C-BD99-2F98-7796-760E88326C75}"/>
              </a:ext>
            </a:extLst>
          </p:cNvPr>
          <p:cNvSpPr txBox="1"/>
          <p:nvPr/>
        </p:nvSpPr>
        <p:spPr>
          <a:xfrm>
            <a:off x="7663221" y="4933729"/>
            <a:ext cx="824645"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(n*512)</a:t>
            </a:r>
            <a:endParaRPr lang="zh-TW" altLang="en-US" sz="1200" dirty="0"/>
          </a:p>
        </p:txBody>
      </p:sp>
      <p:sp>
        <p:nvSpPr>
          <p:cNvPr id="29" name="文字方塊 28">
            <a:extLst>
              <a:ext uri="{FF2B5EF4-FFF2-40B4-BE49-F238E27FC236}">
                <a16:creationId xmlns:a16="http://schemas.microsoft.com/office/drawing/2014/main" id="{D3C99229-704C-147D-D3D5-2321BCB521D2}"/>
              </a:ext>
            </a:extLst>
          </p:cNvPr>
          <p:cNvSpPr txBox="1"/>
          <p:nvPr/>
        </p:nvSpPr>
        <p:spPr>
          <a:xfrm>
            <a:off x="-13664" y="380782"/>
            <a:ext cx="824645"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(n*512)</a:t>
            </a:r>
            <a:endParaRPr lang="zh-TW" altLang="en-US" sz="1200" dirty="0"/>
          </a:p>
        </p:txBody>
      </p:sp>
    </p:spTree>
    <p:extLst>
      <p:ext uri="{BB962C8B-B14F-4D97-AF65-F5344CB8AC3E}">
        <p14:creationId xmlns:p14="http://schemas.microsoft.com/office/powerpoint/2010/main" val="1899953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827B1CF-417C-D00D-D639-B07D90CF72C8}"/>
              </a:ext>
            </a:extLst>
          </p:cNvPr>
          <p:cNvSpPr>
            <a:spLocks noGrp="1"/>
          </p:cNvSpPr>
          <p:nvPr>
            <p:ph type="sldNum" sz="quarter" idx="12"/>
          </p:nvPr>
        </p:nvSpPr>
        <p:spPr/>
        <p:txBody>
          <a:bodyPr/>
          <a:lstStyle/>
          <a:p>
            <a:fld id="{234B36A1-F704-41D0-BB5A-162B2F270628}" type="slidenum">
              <a:rPr lang="zh-TW" altLang="en-US" smtClean="0"/>
              <a:t>63</a:t>
            </a:fld>
            <a:endParaRPr lang="zh-TW" altLang="en-US"/>
          </a:p>
        </p:txBody>
      </p:sp>
      <p:sp>
        <p:nvSpPr>
          <p:cNvPr id="5" name="標題 1">
            <a:extLst>
              <a:ext uri="{FF2B5EF4-FFF2-40B4-BE49-F238E27FC236}">
                <a16:creationId xmlns:a16="http://schemas.microsoft.com/office/drawing/2014/main" id="{29E4AF94-7B04-5594-222A-33E32965EC42}"/>
              </a:ext>
            </a:extLst>
          </p:cNvPr>
          <p:cNvSpPr txBox="1">
            <a:spLocks/>
          </p:cNvSpPr>
          <p:nvPr/>
        </p:nvSpPr>
        <p:spPr>
          <a:xfrm>
            <a:off x="6421" y="-5557"/>
            <a:ext cx="8167031" cy="623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400" b="1" dirty="0">
                <a:latin typeface="Times New Roman" panose="02020603050405020304" pitchFamily="18" charset="0"/>
                <a:cs typeface="Times New Roman" panose="02020603050405020304" pitchFamily="18" charset="0"/>
              </a:rPr>
              <a:t>3.1 Attention: Cross Attention (3/3)</a:t>
            </a:r>
          </a:p>
        </p:txBody>
      </p:sp>
      <p:pic>
        <p:nvPicPr>
          <p:cNvPr id="7" name="圖片 6">
            <a:extLst>
              <a:ext uri="{FF2B5EF4-FFF2-40B4-BE49-F238E27FC236}">
                <a16:creationId xmlns:a16="http://schemas.microsoft.com/office/drawing/2014/main" id="{87D5EDC9-B39F-3AEE-15B9-35C8A7F18CB9}"/>
              </a:ext>
            </a:extLst>
          </p:cNvPr>
          <p:cNvPicPr>
            <a:picLocks noChangeAspect="1"/>
          </p:cNvPicPr>
          <p:nvPr/>
        </p:nvPicPr>
        <p:blipFill>
          <a:blip r:embed="rId3"/>
          <a:stretch>
            <a:fillRect/>
          </a:stretch>
        </p:blipFill>
        <p:spPr>
          <a:xfrm>
            <a:off x="5241891" y="1087134"/>
            <a:ext cx="3766414" cy="5460478"/>
          </a:xfrm>
          <a:prstGeom prst="rect">
            <a:avLst/>
          </a:prstGeom>
        </p:spPr>
      </p:pic>
      <p:pic>
        <p:nvPicPr>
          <p:cNvPr id="11" name="圖片 10">
            <a:extLst>
              <a:ext uri="{FF2B5EF4-FFF2-40B4-BE49-F238E27FC236}">
                <a16:creationId xmlns:a16="http://schemas.microsoft.com/office/drawing/2014/main" id="{B84E45B7-84BE-A95D-2237-951264F4D41D}"/>
              </a:ext>
            </a:extLst>
          </p:cNvPr>
          <p:cNvPicPr>
            <a:picLocks noChangeAspect="1"/>
          </p:cNvPicPr>
          <p:nvPr/>
        </p:nvPicPr>
        <p:blipFill>
          <a:blip r:embed="rId4"/>
          <a:stretch>
            <a:fillRect/>
          </a:stretch>
        </p:blipFill>
        <p:spPr>
          <a:xfrm>
            <a:off x="2537048" y="3656795"/>
            <a:ext cx="2033538" cy="2643100"/>
          </a:xfrm>
          <a:prstGeom prst="rect">
            <a:avLst/>
          </a:prstGeom>
          <a:ln w="12700">
            <a:solidFill>
              <a:schemeClr val="accent1"/>
            </a:solidFill>
            <a:prstDash val="dash"/>
          </a:ln>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3BB48F1E-BE8C-085A-CAF1-94CD7C1790C3}"/>
                  </a:ext>
                </a:extLst>
              </p:cNvPr>
              <p:cNvSpPr txBox="1"/>
              <p:nvPr/>
            </p:nvSpPr>
            <p:spPr>
              <a:xfrm>
                <a:off x="710706" y="2499060"/>
                <a:ext cx="3733492" cy="484684"/>
              </a:xfrm>
              <a:prstGeom prst="rect">
                <a:avLst/>
              </a:prstGeom>
              <a:noFill/>
            </p:spPr>
            <p:txBody>
              <a:bodyPr wrap="square">
                <a:spAutoFit/>
              </a:bodyPr>
              <a:lstStyle/>
              <a:p>
                <a14:m>
                  <m:oMath xmlns:m="http://schemas.openxmlformats.org/officeDocument/2006/math">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𝐴𝑡𝑡𝑒𝑛𝑡𝑖𝑜𝑛</m:t>
                    </m:r>
                    <m:d>
                      <m:d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d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𝑄</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𝐾</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𝑉</m:t>
                        </m:r>
                      </m:e>
                    </m:d>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𝑠𝑜𝑓𝑡𝑚𝑎𝑥</m:t>
                    </m:r>
                    <m:d>
                      <m:d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dPr>
                      <m:e>
                        <m:f>
                          <m:f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fPr>
                          <m:num>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𝑄</m:t>
                            </m:r>
                            <m:sSup>
                              <m:s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sSup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𝐾</m:t>
                                </m:r>
                              </m:e>
                              <m:sup>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𝑇</m:t>
                                </m:r>
                              </m:sup>
                            </m:sSup>
                          </m:num>
                          <m:den>
                            <m:rad>
                              <m:radPr>
                                <m:degHide m:val="on"/>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radPr>
                              <m:deg/>
                              <m:e>
                                <m:sSub>
                                  <m:sSub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ctrlPr>
                                  </m:sSub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𝑑</m:t>
                                    </m:r>
                                  </m:e>
                                  <m:sub>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𝑘</m:t>
                                    </m:r>
                                  </m:sub>
                                </m:sSub>
                              </m:e>
                            </m:rad>
                          </m:den>
                        </m:f>
                      </m:e>
                    </m:d>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𝑉</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rPr>
                      <m:t> </m:t>
                    </m:r>
                  </m:oMath>
                </a14:m>
                <a:r>
                  <a:rPr kumimoji="0" lang="zh-TW" altLang="en-US" sz="1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rPr>
                  <a:t> </a:t>
                </a:r>
                <a:endParaRPr lang="zh-TW" altLang="en-US" sz="1400" dirty="0">
                  <a:solidFill>
                    <a:srgbClr val="FF0000"/>
                  </a:solidFill>
                </a:endParaRPr>
              </a:p>
            </p:txBody>
          </p:sp>
        </mc:Choice>
        <mc:Fallback xmlns="">
          <p:sp>
            <p:nvSpPr>
              <p:cNvPr id="12" name="文字方塊 11">
                <a:extLst>
                  <a:ext uri="{FF2B5EF4-FFF2-40B4-BE49-F238E27FC236}">
                    <a16:creationId xmlns:a16="http://schemas.microsoft.com/office/drawing/2014/main" id="{3BB48F1E-BE8C-085A-CAF1-94CD7C1790C3}"/>
                  </a:ext>
                </a:extLst>
              </p:cNvPr>
              <p:cNvSpPr txBox="1">
                <a:spLocks noRot="1" noChangeAspect="1" noMove="1" noResize="1" noEditPoints="1" noAdjustHandles="1" noChangeArrowheads="1" noChangeShapeType="1" noTextEdit="1"/>
              </p:cNvSpPr>
              <p:nvPr/>
            </p:nvSpPr>
            <p:spPr>
              <a:xfrm>
                <a:off x="710706" y="2499060"/>
                <a:ext cx="3733492" cy="48468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6109E30-C5CF-A8D8-FC54-D8171FF8D432}"/>
                  </a:ext>
                </a:extLst>
              </p:cNvPr>
              <p:cNvSpPr txBox="1"/>
              <p:nvPr/>
            </p:nvSpPr>
            <p:spPr>
              <a:xfrm>
                <a:off x="5627944" y="2105897"/>
                <a:ext cx="1802118" cy="755848"/>
              </a:xfrm>
              <a:prstGeom prst="rect">
                <a:avLst/>
              </a:prstGeom>
              <a:noFill/>
            </p:spPr>
            <p:txBody>
              <a:bodyPr wrap="square">
                <a:spAutoFit/>
              </a:bodyPr>
              <a:lstStyle/>
              <a:p>
                <a:pPr indent="265113"/>
                <a14:m>
                  <m:oMath xmlns:m="http://schemas.openxmlformats.org/officeDocument/2006/math">
                    <m:sSubSup>
                      <m:sSubSupPr>
                        <m:ctrlPr>
                          <a:rPr lang="en-US" altLang="zh-TW" sz="1000" i="1" smtClean="0">
                            <a:latin typeface="Cambria Math" panose="02040503050406030204" pitchFamily="18" charset="0"/>
                            <a:cs typeface="Times New Roman" panose="02020603050405020304" pitchFamily="18" charset="0"/>
                          </a:rPr>
                        </m:ctrlPr>
                      </m:sSubSupPr>
                      <m:e>
                        <m:r>
                          <a:rPr lang="en-US" altLang="zh-TW" sz="1000" b="0" i="1" smtClean="0">
                            <a:latin typeface="Cambria Math" panose="02040503050406030204" pitchFamily="18" charset="0"/>
                            <a:cs typeface="Times New Roman" panose="02020603050405020304" pitchFamily="18" charset="0"/>
                          </a:rPr>
                          <m:t>𝑊</m:t>
                        </m:r>
                      </m:e>
                      <m:sub>
                        <m:r>
                          <a:rPr lang="en-US" altLang="zh-TW" sz="1000" b="0" i="1" smtClean="0">
                            <a:latin typeface="Cambria Math" panose="02040503050406030204" pitchFamily="18" charset="0"/>
                            <a:cs typeface="Times New Roman" panose="02020603050405020304" pitchFamily="18" charset="0"/>
                          </a:rPr>
                          <m:t>𝑖</m:t>
                        </m:r>
                      </m:sub>
                      <m:sup>
                        <m:r>
                          <a:rPr lang="en-US" altLang="zh-TW" sz="1000" b="0" i="1" smtClean="0">
                            <a:latin typeface="Cambria Math" panose="02040503050406030204" pitchFamily="18" charset="0"/>
                            <a:cs typeface="Times New Roman" panose="02020603050405020304" pitchFamily="18" charset="0"/>
                          </a:rPr>
                          <m:t>𝑄</m:t>
                        </m:r>
                      </m:sup>
                    </m:sSubSup>
                  </m:oMath>
                </a14:m>
                <a:r>
                  <a:rPr lang="en-US" altLang="zh-TW" sz="1000" dirty="0">
                    <a:latin typeface="Times New Roman" panose="02020603050405020304" pitchFamily="18" charset="0"/>
                    <a:cs typeface="Times New Roman" panose="02020603050405020304" pitchFamily="18" charset="0"/>
                  </a:rPr>
                  <a:t> ∈ R</a:t>
                </a:r>
                <a:r>
                  <a:rPr lang="en-US" altLang="zh-TW" sz="1000" baseline="30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000" i="1" baseline="30000" smtClean="0">
                            <a:latin typeface="Cambria Math" panose="02040503050406030204" pitchFamily="18" charset="0"/>
                            <a:cs typeface="Times New Roman" panose="02020603050405020304" pitchFamily="18" charset="0"/>
                          </a:rPr>
                        </m:ctrlPr>
                      </m:sSubPr>
                      <m:e>
                        <m:r>
                          <a:rPr lang="en-US" altLang="zh-TW" sz="1000" b="0" i="1" baseline="30000" smtClean="0">
                            <a:latin typeface="Cambria Math" panose="02040503050406030204" pitchFamily="18" charset="0"/>
                            <a:cs typeface="Times New Roman" panose="02020603050405020304" pitchFamily="18" charset="0"/>
                          </a:rPr>
                          <m:t>𝑑</m:t>
                        </m:r>
                      </m:e>
                      <m:sub>
                        <m:r>
                          <a:rPr lang="en-US" altLang="zh-TW" sz="1000" b="0" i="1" baseline="30000" smtClean="0">
                            <a:latin typeface="Cambria Math" panose="02040503050406030204" pitchFamily="18" charset="0"/>
                            <a:cs typeface="Times New Roman" panose="02020603050405020304" pitchFamily="18" charset="0"/>
                          </a:rPr>
                          <m:t>𝑚𝑜𝑑𝑒𝑙</m:t>
                        </m:r>
                      </m:sub>
                    </m:sSub>
                  </m:oMath>
                </a14:m>
                <a:r>
                  <a:rPr lang="en-US" altLang="zh-TW" sz="1000" baseline="30000" dirty="0">
                    <a:cs typeface="Times New Roman" panose="02020603050405020304" pitchFamily="18" charset="0"/>
                  </a:rPr>
                  <a:t> </a:t>
                </a:r>
                <a14:m>
                  <m:oMath xmlns:m="http://schemas.openxmlformats.org/officeDocument/2006/math">
                    <m:r>
                      <a:rPr lang="en-US" altLang="zh-TW" sz="1000" i="1" baseline="3000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b="0" i="1" baseline="30000" smtClean="0">
                            <a:latin typeface="Cambria Math" panose="02040503050406030204" pitchFamily="18" charset="0"/>
                            <a:cs typeface="Times New Roman" panose="02020603050405020304" pitchFamily="18" charset="0"/>
                          </a:rPr>
                          <m:t>𝑘</m:t>
                        </m:r>
                      </m:sub>
                    </m:sSub>
                  </m:oMath>
                </a14:m>
                <a:endParaRPr lang="en-US" altLang="zh-TW" sz="1000" dirty="0">
                  <a:latin typeface="Times New Roman" panose="02020603050405020304" pitchFamily="18" charset="0"/>
                  <a:cs typeface="Times New Roman" panose="02020603050405020304" pitchFamily="18" charset="0"/>
                </a:endParaRPr>
              </a:p>
              <a:p>
                <a:pPr indent="265113"/>
                <a14:m>
                  <m:oMath xmlns:m="http://schemas.openxmlformats.org/officeDocument/2006/math">
                    <m:sSubSup>
                      <m:sSubSupPr>
                        <m:ctrlPr>
                          <a:rPr lang="en-US" altLang="zh-TW" sz="1000" i="1" smtClean="0">
                            <a:latin typeface="Cambria Math" panose="02040503050406030204" pitchFamily="18" charset="0"/>
                            <a:cs typeface="Times New Roman" panose="02020603050405020304" pitchFamily="18" charset="0"/>
                          </a:rPr>
                        </m:ctrlPr>
                      </m:sSubSupPr>
                      <m:e>
                        <m:r>
                          <a:rPr lang="en-US" altLang="zh-TW" sz="1000" b="0" i="1" smtClean="0">
                            <a:latin typeface="Cambria Math" panose="02040503050406030204" pitchFamily="18" charset="0"/>
                            <a:cs typeface="Times New Roman" panose="02020603050405020304" pitchFamily="18" charset="0"/>
                          </a:rPr>
                          <m:t>𝑊</m:t>
                        </m:r>
                      </m:e>
                      <m:sub>
                        <m:r>
                          <a:rPr lang="en-US" altLang="zh-TW" sz="1000" b="0" i="1" smtClean="0">
                            <a:latin typeface="Cambria Math" panose="02040503050406030204" pitchFamily="18" charset="0"/>
                            <a:cs typeface="Times New Roman" panose="02020603050405020304" pitchFamily="18" charset="0"/>
                          </a:rPr>
                          <m:t>𝑖</m:t>
                        </m:r>
                      </m:sub>
                      <m:sup>
                        <m:r>
                          <a:rPr lang="en-US" altLang="zh-TW" sz="1000" b="0" i="1" smtClean="0">
                            <a:latin typeface="Cambria Math" panose="02040503050406030204" pitchFamily="18" charset="0"/>
                            <a:cs typeface="Times New Roman" panose="02020603050405020304" pitchFamily="18" charset="0"/>
                          </a:rPr>
                          <m:t>𝐾</m:t>
                        </m:r>
                      </m:sup>
                    </m:sSubSup>
                  </m:oMath>
                </a14:m>
                <a:r>
                  <a:rPr lang="en-US" altLang="zh-TW" sz="1000" dirty="0">
                    <a:latin typeface="Times New Roman" panose="02020603050405020304" pitchFamily="18" charset="0"/>
                    <a:cs typeface="Times New Roman" panose="02020603050405020304" pitchFamily="18" charset="0"/>
                  </a:rPr>
                  <a:t> ∈ R</a:t>
                </a:r>
                <a:r>
                  <a:rPr lang="en-US" altLang="zh-TW" sz="1000" baseline="30000" dirty="0">
                    <a:cs typeface="Times New Roman" panose="02020603050405020304" pitchFamily="18" charset="0"/>
                  </a:rPr>
                  <a:t> </a:t>
                </a:r>
                <a14:m>
                  <m:oMath xmlns:m="http://schemas.openxmlformats.org/officeDocument/2006/math">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i="1" baseline="30000">
                            <a:latin typeface="Cambria Math" panose="02040503050406030204" pitchFamily="18" charset="0"/>
                            <a:cs typeface="Times New Roman" panose="02020603050405020304" pitchFamily="18" charset="0"/>
                          </a:rPr>
                          <m:t>𝑚𝑜𝑑𝑒𝑙</m:t>
                        </m:r>
                      </m:sub>
                    </m:sSub>
                    <m:r>
                      <a:rPr lang="en-US" altLang="zh-TW" sz="1000" i="1" baseline="3000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i="1" baseline="30000">
                            <a:latin typeface="Cambria Math" panose="02040503050406030204" pitchFamily="18" charset="0"/>
                            <a:cs typeface="Times New Roman" panose="02020603050405020304" pitchFamily="18" charset="0"/>
                          </a:rPr>
                          <m:t>𝑘</m:t>
                        </m:r>
                      </m:sub>
                    </m:sSub>
                  </m:oMath>
                </a14:m>
                <a:endParaRPr lang="en-US" altLang="zh-TW" sz="1000" dirty="0">
                  <a:latin typeface="Times New Roman" panose="02020603050405020304" pitchFamily="18" charset="0"/>
                  <a:cs typeface="Times New Roman" panose="02020603050405020304" pitchFamily="18" charset="0"/>
                </a:endParaRPr>
              </a:p>
              <a:p>
                <a:pPr indent="265113"/>
                <a14:m>
                  <m:oMath xmlns:m="http://schemas.openxmlformats.org/officeDocument/2006/math">
                    <m:sSubSup>
                      <m:sSubSupPr>
                        <m:ctrlPr>
                          <a:rPr lang="en-US" altLang="zh-TW" sz="1000" i="1" smtClean="0">
                            <a:latin typeface="Cambria Math" panose="02040503050406030204" pitchFamily="18" charset="0"/>
                            <a:cs typeface="Times New Roman" panose="02020603050405020304" pitchFamily="18" charset="0"/>
                          </a:rPr>
                        </m:ctrlPr>
                      </m:sSubSupPr>
                      <m:e>
                        <m:r>
                          <a:rPr lang="en-US" altLang="zh-TW" sz="1000" b="0" i="1" smtClean="0">
                            <a:latin typeface="Cambria Math" panose="02040503050406030204" pitchFamily="18" charset="0"/>
                            <a:cs typeface="Times New Roman" panose="02020603050405020304" pitchFamily="18" charset="0"/>
                          </a:rPr>
                          <m:t>𝑊</m:t>
                        </m:r>
                      </m:e>
                      <m:sub>
                        <m:r>
                          <a:rPr lang="en-US" altLang="zh-TW" sz="1000" b="0" i="1" smtClean="0">
                            <a:latin typeface="Cambria Math" panose="02040503050406030204" pitchFamily="18" charset="0"/>
                            <a:cs typeface="Times New Roman" panose="02020603050405020304" pitchFamily="18" charset="0"/>
                          </a:rPr>
                          <m:t>𝑖</m:t>
                        </m:r>
                      </m:sub>
                      <m:sup>
                        <m:r>
                          <a:rPr lang="en-US" altLang="zh-TW" sz="1000" b="0" i="1" smtClean="0">
                            <a:latin typeface="Cambria Math" panose="02040503050406030204" pitchFamily="18" charset="0"/>
                            <a:cs typeface="Times New Roman" panose="02020603050405020304" pitchFamily="18" charset="0"/>
                          </a:rPr>
                          <m:t>𝑉</m:t>
                        </m:r>
                      </m:sup>
                    </m:sSubSup>
                  </m:oMath>
                </a14:m>
                <a:r>
                  <a:rPr lang="en-US" altLang="zh-TW" sz="1000" dirty="0">
                    <a:latin typeface="Times New Roman" panose="02020603050405020304" pitchFamily="18" charset="0"/>
                    <a:cs typeface="Times New Roman" panose="02020603050405020304" pitchFamily="18" charset="0"/>
                  </a:rPr>
                  <a:t> ∈ R</a:t>
                </a:r>
                <a:r>
                  <a:rPr lang="en-US" altLang="zh-TW" sz="1000" baseline="30000" dirty="0">
                    <a:cs typeface="Times New Roman" panose="02020603050405020304" pitchFamily="18" charset="0"/>
                  </a:rPr>
                  <a:t> </a:t>
                </a:r>
                <a14:m>
                  <m:oMath xmlns:m="http://schemas.openxmlformats.org/officeDocument/2006/math">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i="1" baseline="30000">
                            <a:latin typeface="Cambria Math" panose="02040503050406030204" pitchFamily="18" charset="0"/>
                            <a:cs typeface="Times New Roman" panose="02020603050405020304" pitchFamily="18" charset="0"/>
                          </a:rPr>
                          <m:t>𝑚𝑜𝑑𝑒𝑙</m:t>
                        </m:r>
                      </m:sub>
                    </m:sSub>
                    <m:r>
                      <a:rPr lang="en-US" altLang="zh-TW" sz="1000" i="1" baseline="3000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b="0" i="1" baseline="30000" smtClean="0">
                            <a:latin typeface="Cambria Math" panose="02040503050406030204" pitchFamily="18" charset="0"/>
                            <a:cs typeface="Times New Roman" panose="02020603050405020304" pitchFamily="18" charset="0"/>
                          </a:rPr>
                          <m:t>𝑣</m:t>
                        </m:r>
                      </m:sub>
                    </m:sSub>
                  </m:oMath>
                </a14:m>
                <a:r>
                  <a:rPr lang="en-US" altLang="zh-TW" sz="1000" dirty="0">
                    <a:latin typeface="Times New Roman" panose="02020603050405020304" pitchFamily="18" charset="0"/>
                    <a:cs typeface="Times New Roman" panose="02020603050405020304" pitchFamily="18" charset="0"/>
                  </a:rPr>
                  <a:t> </a:t>
                </a:r>
              </a:p>
              <a:p>
                <a:pPr indent="265113"/>
                <a:r>
                  <a:rPr lang="en-US" altLang="zh-TW" sz="1000" dirty="0">
                    <a:latin typeface="Times New Roman" panose="02020603050405020304" pitchFamily="18" charset="0"/>
                    <a:cs typeface="Times New Roman" panose="02020603050405020304" pitchFamily="18" charset="0"/>
                  </a:rPr>
                  <a:t>W</a:t>
                </a:r>
                <a:r>
                  <a:rPr lang="en-US" altLang="zh-TW" sz="1000" baseline="30000" dirty="0">
                    <a:latin typeface="Times New Roman" panose="02020603050405020304" pitchFamily="18" charset="0"/>
                    <a:cs typeface="Times New Roman" panose="02020603050405020304" pitchFamily="18" charset="0"/>
                  </a:rPr>
                  <a:t>O</a:t>
                </a:r>
                <a:r>
                  <a:rPr lang="en-US" altLang="zh-TW" sz="1000" dirty="0">
                    <a:latin typeface="Times New Roman" panose="02020603050405020304" pitchFamily="18" charset="0"/>
                    <a:cs typeface="Times New Roman" panose="02020603050405020304" pitchFamily="18" charset="0"/>
                  </a:rPr>
                  <a:t> ∈ R</a:t>
                </a:r>
                <a14:m>
                  <m:oMath xmlns:m="http://schemas.openxmlformats.org/officeDocument/2006/math">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b="0" i="1" baseline="30000" smtClean="0">
                            <a:latin typeface="Cambria Math" panose="02040503050406030204" pitchFamily="18" charset="0"/>
                            <a:cs typeface="Times New Roman" panose="02020603050405020304" pitchFamily="18" charset="0"/>
                          </a:rPr>
                          <m:t>h</m:t>
                        </m:r>
                        <m:r>
                          <a:rPr lang="en-US" altLang="zh-TW" sz="1000" i="1" baseline="30000">
                            <a:latin typeface="Cambria Math" panose="02040503050406030204" pitchFamily="18" charset="0"/>
                            <a:cs typeface="Times New Roman" panose="02020603050405020304" pitchFamily="18" charset="0"/>
                          </a:rPr>
                          <m:t>𝑑</m:t>
                        </m:r>
                      </m:e>
                      <m:sub>
                        <m:r>
                          <a:rPr lang="en-US" altLang="zh-TW" sz="1000" b="0" i="1" baseline="30000" smtClean="0">
                            <a:latin typeface="Cambria Math" panose="02040503050406030204" pitchFamily="18" charset="0"/>
                            <a:cs typeface="Times New Roman" panose="02020603050405020304" pitchFamily="18" charset="0"/>
                          </a:rPr>
                          <m:t>𝑣</m:t>
                        </m:r>
                      </m:sub>
                    </m:sSub>
                    <m:r>
                      <a:rPr lang="en-US" altLang="zh-TW" sz="1000" i="1" baseline="3000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000" i="1" baseline="30000">
                            <a:latin typeface="Cambria Math" panose="02040503050406030204" pitchFamily="18" charset="0"/>
                            <a:cs typeface="Times New Roman" panose="02020603050405020304" pitchFamily="18" charset="0"/>
                          </a:rPr>
                        </m:ctrlPr>
                      </m:sSubPr>
                      <m:e>
                        <m:r>
                          <a:rPr lang="en-US" altLang="zh-TW" sz="1000" i="1" baseline="30000">
                            <a:latin typeface="Cambria Math" panose="02040503050406030204" pitchFamily="18" charset="0"/>
                            <a:cs typeface="Times New Roman" panose="02020603050405020304" pitchFamily="18" charset="0"/>
                          </a:rPr>
                          <m:t>𝑑</m:t>
                        </m:r>
                      </m:e>
                      <m:sub>
                        <m:r>
                          <a:rPr lang="en-US" altLang="zh-TW" sz="1000" i="1" baseline="30000">
                            <a:latin typeface="Cambria Math" panose="02040503050406030204" pitchFamily="18" charset="0"/>
                            <a:cs typeface="Times New Roman" panose="02020603050405020304" pitchFamily="18" charset="0"/>
                          </a:rPr>
                          <m:t>𝑚𝑜𝑑𝑒𝑙</m:t>
                        </m:r>
                      </m:sub>
                    </m:sSub>
                  </m:oMath>
                </a14:m>
                <a:endParaRPr lang="zh-TW" altLang="en-US" sz="1000" baseline="30000" dirty="0">
                  <a:latin typeface="Times New Roman" panose="02020603050405020304" pitchFamily="18" charset="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E6109E30-C5CF-A8D8-FC54-D8171FF8D432}"/>
                  </a:ext>
                </a:extLst>
              </p:cNvPr>
              <p:cNvSpPr txBox="1">
                <a:spLocks noRot="1" noChangeAspect="1" noMove="1" noResize="1" noEditPoints="1" noAdjustHandles="1" noChangeArrowheads="1" noChangeShapeType="1" noTextEdit="1"/>
              </p:cNvSpPr>
              <p:nvPr/>
            </p:nvSpPr>
            <p:spPr>
              <a:xfrm>
                <a:off x="5627944" y="2105897"/>
                <a:ext cx="1802118" cy="755848"/>
              </a:xfrm>
              <a:prstGeom prst="rect">
                <a:avLst/>
              </a:prstGeom>
              <a:blipFill>
                <a:blip r:embed="rId6"/>
                <a:stretch>
                  <a:fillRect b="-4032"/>
                </a:stretch>
              </a:blipFill>
            </p:spPr>
            <p:txBody>
              <a:bodyPr/>
              <a:lstStyle/>
              <a:p>
                <a:r>
                  <a:rPr lang="zh-TW" altLang="en-US">
                    <a:noFill/>
                  </a:rPr>
                  <a:t> </a:t>
                </a:r>
              </a:p>
            </p:txBody>
          </p:sp>
        </mc:Fallback>
      </mc:AlternateContent>
      <p:pic>
        <p:nvPicPr>
          <p:cNvPr id="15" name="圖片 14">
            <a:extLst>
              <a:ext uri="{FF2B5EF4-FFF2-40B4-BE49-F238E27FC236}">
                <a16:creationId xmlns:a16="http://schemas.microsoft.com/office/drawing/2014/main" id="{0AB9BF56-BE90-70A8-9A0C-88C681ED1E88}"/>
              </a:ext>
            </a:extLst>
          </p:cNvPr>
          <p:cNvPicPr>
            <a:picLocks noChangeAspect="1"/>
          </p:cNvPicPr>
          <p:nvPr/>
        </p:nvPicPr>
        <p:blipFill>
          <a:blip r:embed="rId7"/>
          <a:stretch>
            <a:fillRect/>
          </a:stretch>
        </p:blipFill>
        <p:spPr>
          <a:xfrm>
            <a:off x="3811939" y="1627515"/>
            <a:ext cx="3435065" cy="264236"/>
          </a:xfrm>
          <a:prstGeom prst="rect">
            <a:avLst/>
          </a:prstGeom>
        </p:spPr>
      </p:pic>
      <p:sp>
        <p:nvSpPr>
          <p:cNvPr id="16" name="文字方塊 15">
            <a:extLst>
              <a:ext uri="{FF2B5EF4-FFF2-40B4-BE49-F238E27FC236}">
                <a16:creationId xmlns:a16="http://schemas.microsoft.com/office/drawing/2014/main" id="{D49876AF-02A7-405B-B701-3329DE1DB4CE}"/>
              </a:ext>
            </a:extLst>
          </p:cNvPr>
          <p:cNvSpPr txBox="1"/>
          <p:nvPr/>
        </p:nvSpPr>
        <p:spPr>
          <a:xfrm>
            <a:off x="4030078" y="2096202"/>
            <a:ext cx="2355395" cy="246221"/>
          </a:xfrm>
          <a:prstGeom prst="rect">
            <a:avLst/>
          </a:prstGeom>
          <a:noFill/>
        </p:spPr>
        <p:txBody>
          <a:bodyPr wrap="square">
            <a:spAutoFit/>
          </a:bodyPr>
          <a:lstStyle/>
          <a:p>
            <a:r>
              <a:rPr lang="en-US" altLang="zh-TW" sz="1000" dirty="0">
                <a:latin typeface="Times New Roman" panose="02020603050405020304" pitchFamily="18" charset="0"/>
                <a:cs typeface="Times New Roman" panose="02020603050405020304" pitchFamily="18" charset="0"/>
              </a:rPr>
              <a:t>d</a:t>
            </a:r>
            <a:r>
              <a:rPr lang="en-US" altLang="zh-TW" sz="1000" baseline="-25000" dirty="0">
                <a:latin typeface="Times New Roman" panose="02020603050405020304" pitchFamily="18" charset="0"/>
                <a:cs typeface="Times New Roman" panose="02020603050405020304" pitchFamily="18" charset="0"/>
              </a:rPr>
              <a:t>k </a:t>
            </a:r>
            <a:r>
              <a:rPr lang="en-US" altLang="zh-TW" sz="1000" dirty="0">
                <a:latin typeface="Times New Roman" panose="02020603050405020304" pitchFamily="18" charset="0"/>
                <a:cs typeface="Times New Roman" panose="02020603050405020304" pitchFamily="18" charset="0"/>
              </a:rPr>
              <a:t>= d</a:t>
            </a:r>
            <a:r>
              <a:rPr lang="en-US" altLang="zh-TW" sz="1000" baseline="-25000" dirty="0">
                <a:latin typeface="Times New Roman" panose="02020603050405020304" pitchFamily="18" charset="0"/>
                <a:cs typeface="Times New Roman" panose="02020603050405020304" pitchFamily="18" charset="0"/>
              </a:rPr>
              <a:t>v</a:t>
            </a:r>
            <a:r>
              <a:rPr lang="en-US" altLang="zh-TW" sz="1000" dirty="0">
                <a:latin typeface="Times New Roman" panose="02020603050405020304" pitchFamily="18" charset="0"/>
                <a:cs typeface="Times New Roman" panose="02020603050405020304" pitchFamily="18" charset="0"/>
              </a:rPr>
              <a:t> = </a:t>
            </a:r>
            <a:r>
              <a:rPr lang="en-US" altLang="zh-TW" sz="1000" dirty="0" err="1">
                <a:latin typeface="Times New Roman" panose="02020603050405020304" pitchFamily="18" charset="0"/>
                <a:cs typeface="Times New Roman" panose="02020603050405020304" pitchFamily="18" charset="0"/>
              </a:rPr>
              <a:t>d</a:t>
            </a:r>
            <a:r>
              <a:rPr lang="en-US" altLang="zh-TW" sz="1000" baseline="-25000" dirty="0" err="1">
                <a:latin typeface="Times New Roman" panose="02020603050405020304" pitchFamily="18" charset="0"/>
                <a:cs typeface="Times New Roman" panose="02020603050405020304" pitchFamily="18" charset="0"/>
              </a:rPr>
              <a:t>model</a:t>
            </a:r>
            <a:r>
              <a:rPr lang="en-US" altLang="zh-TW" sz="1000" dirty="0">
                <a:latin typeface="Times New Roman" panose="02020603050405020304" pitchFamily="18" charset="0"/>
                <a:cs typeface="Times New Roman" panose="02020603050405020304" pitchFamily="18" charset="0"/>
              </a:rPr>
              <a:t>/h = 512/8 = 64</a:t>
            </a:r>
            <a:endParaRPr lang="zh-TW" altLang="en-US" sz="1000" dirty="0"/>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87A31ED3-2656-ED5A-695B-F2D9CE7E959E}"/>
                  </a:ext>
                </a:extLst>
              </p:cNvPr>
              <p:cNvSpPr txBox="1"/>
              <p:nvPr/>
            </p:nvSpPr>
            <p:spPr>
              <a:xfrm>
                <a:off x="458261" y="583136"/>
                <a:ext cx="1778256" cy="307777"/>
              </a:xfrm>
              <a:prstGeom prst="rect">
                <a:avLst/>
              </a:prstGeom>
              <a:noFill/>
            </p:spPr>
            <p:txBody>
              <a:bodyPr wrap="square">
                <a:spAutoFit/>
              </a:bodyPr>
              <a:lstStyle/>
              <a:p>
                <a:r>
                  <a:rPr lang="en-US" altLang="zh-TW" sz="1400" dirty="0">
                    <a:latin typeface="Times New Roman" panose="02020603050405020304" pitchFamily="18" charset="0"/>
                    <a:cs typeface="Times New Roman" panose="02020603050405020304" pitchFamily="18" charset="0"/>
                  </a:rPr>
                  <a:t>1. </a:t>
                </a:r>
                <a:r>
                  <a:rPr lang="en-US" altLang="zh-TW" sz="1400" dirty="0">
                    <a:solidFill>
                      <a:schemeClr val="tx1"/>
                    </a:solidFill>
                    <a:latin typeface="Times New Roman" panose="02020603050405020304" pitchFamily="18" charset="0"/>
                    <a:cs typeface="Times New Roman" panose="02020603050405020304" pitchFamily="18" charset="0"/>
                  </a:rPr>
                  <a:t>Input </a:t>
                </a:r>
                <a14:m>
                  <m:oMath xmlns:m="http://schemas.openxmlformats.org/officeDocument/2006/math">
                    <m:sSub>
                      <m:sSubPr>
                        <m:ctrlPr>
                          <a:rPr lang="en-US" altLang="zh-TW" sz="1400"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400" b="0" i="0" smtClean="0">
                            <a:solidFill>
                              <a:schemeClr val="tx1"/>
                            </a:solidFill>
                            <a:latin typeface="Cambria Math" panose="02040503050406030204" pitchFamily="18" charset="0"/>
                            <a:cs typeface="Times New Roman" panose="02020603050405020304" pitchFamily="18" charset="0"/>
                          </a:rPr>
                          <m:t>Z</m:t>
                        </m:r>
                      </m:e>
                      <m:sub>
                        <m:r>
                          <a:rPr lang="en-US" altLang="zh-TW" sz="1400" b="0" i="0" smtClean="0">
                            <a:solidFill>
                              <a:schemeClr val="tx1"/>
                            </a:solidFill>
                            <a:latin typeface="Cambria Math" panose="02040503050406030204" pitchFamily="18" charset="0"/>
                            <a:cs typeface="Times New Roman" panose="02020603050405020304" pitchFamily="18" charset="0"/>
                          </a:rPr>
                          <m:t>5∗512</m:t>
                        </m:r>
                      </m:sub>
                    </m:sSub>
                    <m:r>
                      <a:rPr lang="en-US" altLang="zh-TW" sz="1400" b="0" i="1" smtClean="0">
                        <a:solidFill>
                          <a:schemeClr val="tx1"/>
                        </a:solidFill>
                        <a:latin typeface="Cambria Math" panose="02040503050406030204" pitchFamily="18" charset="0"/>
                        <a:cs typeface="Times New Roman" panose="02020603050405020304" pitchFamily="18" charset="0"/>
                      </a:rPr>
                      <m:t>,</m:t>
                    </m:r>
                    <m:sSub>
                      <m:sSubPr>
                        <m:ctrlPr>
                          <a:rPr lang="en-US" altLang="zh-TW" sz="1400" i="1">
                            <a:solidFill>
                              <a:schemeClr val="tx1"/>
                            </a:solidFill>
                            <a:latin typeface="Cambria Math" panose="02040503050406030204" pitchFamily="18" charset="0"/>
                            <a:cs typeface="Times New Roman" panose="02020603050405020304" pitchFamily="18" charset="0"/>
                          </a:rPr>
                        </m:ctrlPr>
                      </m:sSubPr>
                      <m:e>
                        <m:r>
                          <m:rPr>
                            <m:sty m:val="p"/>
                          </m:rPr>
                          <a:rPr lang="en-US" altLang="zh-TW" sz="1400">
                            <a:solidFill>
                              <a:schemeClr val="tx1"/>
                            </a:solidFill>
                            <a:latin typeface="Cambria Math" panose="02040503050406030204" pitchFamily="18" charset="0"/>
                            <a:cs typeface="Times New Roman" panose="02020603050405020304" pitchFamily="18" charset="0"/>
                          </a:rPr>
                          <m:t>I</m:t>
                        </m:r>
                      </m:e>
                      <m:sub>
                        <m:r>
                          <a:rPr lang="en-US" altLang="zh-TW" sz="1400">
                            <a:solidFill>
                              <a:schemeClr val="tx1"/>
                            </a:solidFill>
                            <a:latin typeface="Cambria Math" panose="02040503050406030204" pitchFamily="18" charset="0"/>
                            <a:cs typeface="Times New Roman" panose="02020603050405020304" pitchFamily="18" charset="0"/>
                          </a:rPr>
                          <m:t>1∗512</m:t>
                        </m:r>
                      </m:sub>
                    </m:sSub>
                  </m:oMath>
                </a14:m>
                <a:endParaRPr lang="en-US" altLang="zh-TW" sz="1400" dirty="0">
                  <a:latin typeface="Times New Roman" panose="02020603050405020304" pitchFamily="18" charset="0"/>
                  <a:cs typeface="Times New Roman" panose="02020603050405020304" pitchFamily="18" charset="0"/>
                </a:endParaRPr>
              </a:p>
            </p:txBody>
          </p:sp>
        </mc:Choice>
        <mc:Fallback xmlns="">
          <p:sp>
            <p:nvSpPr>
              <p:cNvPr id="18" name="文字方塊 17">
                <a:extLst>
                  <a:ext uri="{FF2B5EF4-FFF2-40B4-BE49-F238E27FC236}">
                    <a16:creationId xmlns:a16="http://schemas.microsoft.com/office/drawing/2014/main" id="{87A31ED3-2656-ED5A-695B-F2D9CE7E959E}"/>
                  </a:ext>
                </a:extLst>
              </p:cNvPr>
              <p:cNvSpPr txBox="1">
                <a:spLocks noRot="1" noChangeAspect="1" noMove="1" noResize="1" noEditPoints="1" noAdjustHandles="1" noChangeArrowheads="1" noChangeShapeType="1" noTextEdit="1"/>
              </p:cNvSpPr>
              <p:nvPr/>
            </p:nvSpPr>
            <p:spPr>
              <a:xfrm>
                <a:off x="458261" y="583136"/>
                <a:ext cx="1778256" cy="307777"/>
              </a:xfrm>
              <a:prstGeom prst="rect">
                <a:avLst/>
              </a:prstGeom>
              <a:blipFill>
                <a:blip r:embed="rId8"/>
                <a:stretch>
                  <a:fillRect l="-1027" t="-4000" b="-20000"/>
                </a:stretch>
              </a:blipFill>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17DC581D-F61D-69CD-2036-CA7C58CB8650}"/>
              </a:ext>
            </a:extLst>
          </p:cNvPr>
          <p:cNvSpPr txBox="1"/>
          <p:nvPr/>
        </p:nvSpPr>
        <p:spPr>
          <a:xfrm>
            <a:off x="450841" y="867062"/>
            <a:ext cx="2144971" cy="307777"/>
          </a:xfrm>
          <a:prstGeom prst="rect">
            <a:avLst/>
          </a:prstGeom>
          <a:noFill/>
        </p:spPr>
        <p:txBody>
          <a:bodyPr wrap="square">
            <a:spAutoFit/>
          </a:bodyPr>
          <a:lstStyle/>
          <a:p>
            <a:r>
              <a:rPr lang="en-US" altLang="zh-TW" sz="1400" dirty="0">
                <a:latin typeface="Times New Roman" panose="02020603050405020304" pitchFamily="18" charset="0"/>
                <a:cs typeface="Times New Roman" panose="02020603050405020304" pitchFamily="18" charset="0"/>
              </a:rPr>
              <a:t>2. Generate Q, K, V</a:t>
            </a:r>
            <a:endParaRPr lang="zh-TW"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8043B5B3-C3E9-5547-1CAF-8FD7ACDC5605}"/>
                  </a:ext>
                </a:extLst>
              </p:cNvPr>
              <p:cNvSpPr txBox="1"/>
              <p:nvPr/>
            </p:nvSpPr>
            <p:spPr>
              <a:xfrm>
                <a:off x="4216650" y="1827633"/>
                <a:ext cx="1030218" cy="246221"/>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zh-TW" sz="1000" b="0" i="1" smtClean="0">
                          <a:solidFill>
                            <a:srgbClr val="00B0F0"/>
                          </a:solidFill>
                          <a:latin typeface="Cambria Math" panose="02040503050406030204" pitchFamily="18" charset="0"/>
                        </a:rPr>
                        <m:t>𝑖</m:t>
                      </m:r>
                      <m:r>
                        <a:rPr lang="en-US" altLang="zh-TW" sz="1000" b="0" i="1" smtClean="0">
                          <a:solidFill>
                            <a:srgbClr val="00B0F0"/>
                          </a:solidFill>
                          <a:latin typeface="Cambria Math" panose="02040503050406030204" pitchFamily="18" charset="0"/>
                        </a:rPr>
                        <m:t>=1 ~ </m:t>
                      </m:r>
                      <m:r>
                        <a:rPr lang="en-US" altLang="zh-TW" sz="1000" b="0" i="1" smtClean="0">
                          <a:solidFill>
                            <a:srgbClr val="00B0F0"/>
                          </a:solidFill>
                          <a:latin typeface="Cambria Math" panose="02040503050406030204" pitchFamily="18" charset="0"/>
                        </a:rPr>
                        <m:t>h</m:t>
                      </m:r>
                      <m:r>
                        <a:rPr lang="en-US" altLang="zh-TW" sz="1000" b="0" i="1" smtClean="0">
                          <a:solidFill>
                            <a:srgbClr val="00B0F0"/>
                          </a:solidFill>
                          <a:latin typeface="Cambria Math" panose="02040503050406030204" pitchFamily="18" charset="0"/>
                        </a:rPr>
                        <m:t>(=8)</m:t>
                      </m:r>
                    </m:oMath>
                  </m:oMathPara>
                </a14:m>
                <a:endParaRPr lang="zh-TW" altLang="en-US" sz="1000" dirty="0">
                  <a:solidFill>
                    <a:srgbClr val="00B0F0"/>
                  </a:solidFill>
                </a:endParaRPr>
              </a:p>
            </p:txBody>
          </p:sp>
        </mc:Choice>
        <mc:Fallback xmlns="">
          <p:sp>
            <p:nvSpPr>
              <p:cNvPr id="22" name="文字方塊 21">
                <a:extLst>
                  <a:ext uri="{FF2B5EF4-FFF2-40B4-BE49-F238E27FC236}">
                    <a16:creationId xmlns:a16="http://schemas.microsoft.com/office/drawing/2014/main" id="{8043B5B3-C3E9-5547-1CAF-8FD7ACDC5605}"/>
                  </a:ext>
                </a:extLst>
              </p:cNvPr>
              <p:cNvSpPr txBox="1">
                <a:spLocks noRot="1" noChangeAspect="1" noMove="1" noResize="1" noEditPoints="1" noAdjustHandles="1" noChangeArrowheads="1" noChangeShapeType="1" noTextEdit="1"/>
              </p:cNvSpPr>
              <p:nvPr/>
            </p:nvSpPr>
            <p:spPr>
              <a:xfrm>
                <a:off x="4216650" y="1827633"/>
                <a:ext cx="1030218" cy="246221"/>
              </a:xfrm>
              <a:prstGeom prst="rect">
                <a:avLst/>
              </a:prstGeom>
              <a:blipFill>
                <a:blip r:embed="rId9"/>
                <a:stretch>
                  <a:fillRect b="-7500"/>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7498F759-DF73-DCE3-3A75-FF9A0D4AB38C}"/>
              </a:ext>
            </a:extLst>
          </p:cNvPr>
          <p:cNvSpPr txBox="1"/>
          <p:nvPr/>
        </p:nvSpPr>
        <p:spPr>
          <a:xfrm>
            <a:off x="3796065" y="1459146"/>
            <a:ext cx="1549041" cy="261610"/>
          </a:xfrm>
          <a:prstGeom prst="rect">
            <a:avLst/>
          </a:prstGeom>
          <a:noFill/>
        </p:spPr>
        <p:txBody>
          <a:bodyPr wrap="square">
            <a:spAutoFit/>
          </a:bodyPr>
          <a:lstStyle/>
          <a:p>
            <a:pPr algn="r"/>
            <a:r>
              <a:rPr lang="en-US" altLang="zh-TW" sz="1100" dirty="0">
                <a:solidFill>
                  <a:srgbClr val="00B0F0"/>
                </a:solidFill>
              </a:rPr>
              <a:t>(5*64) for each head</a:t>
            </a:r>
            <a:endParaRPr lang="zh-TW" altLang="en-US" sz="1100" dirty="0">
              <a:solidFill>
                <a:srgbClr val="00B0F0"/>
              </a:solidFill>
            </a:endParaRPr>
          </a:p>
        </p:txBody>
      </p: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84BBC5B9-BD97-2F35-EE7E-933EE4988565}"/>
                  </a:ext>
                </a:extLst>
              </p:cNvPr>
              <p:cNvSpPr txBox="1"/>
              <p:nvPr/>
            </p:nvSpPr>
            <p:spPr>
              <a:xfrm>
                <a:off x="3628473" y="900626"/>
                <a:ext cx="2533512" cy="541623"/>
              </a:xfrm>
              <a:prstGeom prst="rect">
                <a:avLst/>
              </a:prstGeom>
              <a:noFill/>
            </p:spPr>
            <p:txBody>
              <a:bodyPr wrap="square">
                <a:spAutoFit/>
              </a:bodyPr>
              <a:lstStyle/>
              <a:p>
                <a:pPr algn="r"/>
                <a:r>
                  <a:rPr lang="en-US" altLang="zh-TW" sz="1400" i="1" dirty="0"/>
                  <a:t>H</a:t>
                </a:r>
                <a:r>
                  <a:rPr lang="zh-TW" altLang="en-US" sz="1400" dirty="0"/>
                  <a:t> </a:t>
                </a:r>
                <a:r>
                  <a:rPr lang="en-US" altLang="zh-TW" sz="1400" dirty="0"/>
                  <a:t>=</a:t>
                </a:r>
                <a:r>
                  <a:rPr lang="zh-TW" altLang="en-US" sz="1400" dirty="0"/>
                  <a:t> </a:t>
                </a:r>
                <a14:m>
                  <m:oMath xmlns:m="http://schemas.openxmlformats.org/officeDocument/2006/math">
                    <m:sSub>
                      <m:sSubPr>
                        <m:ctrlPr>
                          <a:rPr lang="en-US" altLang="zh-TW" sz="1400"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400" i="1">
                            <a:solidFill>
                              <a:schemeClr val="tx1"/>
                            </a:solidFill>
                            <a:latin typeface="Cambria Math" panose="02040503050406030204" pitchFamily="18" charset="0"/>
                            <a:cs typeface="Times New Roman" panose="02020603050405020304" pitchFamily="18" charset="0"/>
                          </a:rPr>
                          <m:t>M</m:t>
                        </m:r>
                        <m:r>
                          <m:rPr>
                            <m:sty m:val="p"/>
                          </m:rPr>
                          <a:rPr lang="en-US" altLang="zh-TW" sz="1400" b="0" i="0" smtClean="0">
                            <a:solidFill>
                              <a:schemeClr val="tx1"/>
                            </a:solidFill>
                            <a:latin typeface="Cambria Math" panose="02040503050406030204" pitchFamily="18" charset="0"/>
                            <a:cs typeface="Times New Roman" panose="02020603050405020304" pitchFamily="18" charset="0"/>
                          </a:rPr>
                          <m:t>ultiHead</m:t>
                        </m:r>
                        <m:d>
                          <m:dPr>
                            <m:ctrlPr>
                              <a:rPr lang="en-US" altLang="zh-TW" sz="1400" i="1">
                                <a:solidFill>
                                  <a:schemeClr val="tx1"/>
                                </a:solidFill>
                                <a:latin typeface="Cambria Math" panose="02040503050406030204" pitchFamily="18" charset="0"/>
                              </a:rPr>
                            </m:ctrlPr>
                          </m:dPr>
                          <m:e>
                            <m:r>
                              <a:rPr lang="en-US" altLang="zh-TW" sz="1400" i="1">
                                <a:solidFill>
                                  <a:schemeClr val="tx1"/>
                                </a:solidFill>
                                <a:latin typeface="Cambria Math" panose="02040503050406030204" pitchFamily="18" charset="0"/>
                              </a:rPr>
                              <m:t>𝑄</m:t>
                            </m:r>
                            <m:r>
                              <a:rPr lang="en-US" altLang="zh-TW" sz="1400" i="1">
                                <a:solidFill>
                                  <a:schemeClr val="tx1"/>
                                </a:solidFill>
                                <a:latin typeface="Cambria Math" panose="02040503050406030204" pitchFamily="18" charset="0"/>
                              </a:rPr>
                              <m:t>,</m:t>
                            </m:r>
                            <m:r>
                              <a:rPr lang="en-US" altLang="zh-TW" sz="1400" i="1">
                                <a:solidFill>
                                  <a:schemeClr val="tx1"/>
                                </a:solidFill>
                                <a:latin typeface="Cambria Math" panose="02040503050406030204" pitchFamily="18" charset="0"/>
                              </a:rPr>
                              <m:t>𝐾</m:t>
                            </m:r>
                            <m:r>
                              <a:rPr lang="en-US" altLang="zh-TW" sz="1400" i="1">
                                <a:solidFill>
                                  <a:schemeClr val="tx1"/>
                                </a:solidFill>
                                <a:latin typeface="Cambria Math" panose="02040503050406030204" pitchFamily="18" charset="0"/>
                              </a:rPr>
                              <m:t>,</m:t>
                            </m:r>
                            <m:r>
                              <a:rPr lang="en-US" altLang="zh-TW" sz="1400" i="1">
                                <a:solidFill>
                                  <a:schemeClr val="tx1"/>
                                </a:solidFill>
                                <a:latin typeface="Cambria Math" panose="02040503050406030204" pitchFamily="18" charset="0"/>
                              </a:rPr>
                              <m:t>𝑉</m:t>
                            </m:r>
                          </m:e>
                        </m:d>
                      </m:e>
                      <m:sub>
                        <m:r>
                          <a:rPr lang="en-US" altLang="zh-TW" sz="1400" b="0" i="0" smtClean="0">
                            <a:solidFill>
                              <a:schemeClr val="tx1"/>
                            </a:solidFill>
                            <a:latin typeface="Cambria Math" panose="02040503050406030204" pitchFamily="18" charset="0"/>
                          </a:rPr>
                          <m:t>1</m:t>
                        </m:r>
                        <m:r>
                          <a:rPr lang="en-US" altLang="zh-TW" sz="1400">
                            <a:solidFill>
                              <a:schemeClr val="tx1"/>
                            </a:solidFill>
                            <a:latin typeface="Cambria Math" panose="02040503050406030204" pitchFamily="18" charset="0"/>
                            <a:cs typeface="Times New Roman" panose="02020603050405020304" pitchFamily="18" charset="0"/>
                          </a:rPr>
                          <m:t>∗512</m:t>
                        </m:r>
                      </m:sub>
                    </m:sSub>
                    <m:r>
                      <a:rPr lang="en-US" altLang="zh-TW" sz="1400" i="1" smtClean="0">
                        <a:solidFill>
                          <a:schemeClr val="tx1"/>
                        </a:solidFill>
                        <a:latin typeface="Cambria Math" panose="02040503050406030204" pitchFamily="18" charset="0"/>
                      </a:rPr>
                      <m:t>=</m:t>
                    </m:r>
                    <m:sSub>
                      <m:sSubPr>
                        <m:ctrlPr>
                          <a:rPr lang="en-US" altLang="zh-TW" sz="1400" i="1">
                            <a:solidFill>
                              <a:schemeClr val="tx1"/>
                            </a:solidFill>
                            <a:latin typeface="Cambria Math" panose="02040503050406030204" pitchFamily="18" charset="0"/>
                            <a:cs typeface="Times New Roman" panose="02020603050405020304" pitchFamily="18" charset="0"/>
                          </a:rPr>
                        </m:ctrlPr>
                      </m:sSubPr>
                      <m:e>
                        <m:r>
                          <m:rPr>
                            <m:sty m:val="p"/>
                          </m:rPr>
                          <a:rPr lang="en-US" altLang="zh-TW" sz="1400" b="0" i="0" smtClean="0">
                            <a:solidFill>
                              <a:schemeClr val="tx1"/>
                            </a:solidFill>
                            <a:latin typeface="Cambria Math" panose="02040503050406030204" pitchFamily="18" charset="0"/>
                            <a:cs typeface="Times New Roman" panose="02020603050405020304" pitchFamily="18" charset="0"/>
                          </a:rPr>
                          <m:t>Concat</m:t>
                        </m:r>
                        <m:d>
                          <m:dPr>
                            <m:ctrlPr>
                              <a:rPr lang="en-US" altLang="zh-TW" sz="1400" i="1">
                                <a:solidFill>
                                  <a:schemeClr val="tx1"/>
                                </a:solidFill>
                                <a:latin typeface="Cambria Math" panose="02040503050406030204" pitchFamily="18" charset="0"/>
                              </a:rPr>
                            </m:ctrlPr>
                          </m:dPr>
                          <m:e>
                            <m:sSub>
                              <m:sSubPr>
                                <m:ctrlPr>
                                  <a:rPr lang="en-US" altLang="zh-TW" sz="1400" i="1">
                                    <a:solidFill>
                                      <a:schemeClr val="tx1"/>
                                    </a:solidFill>
                                    <a:latin typeface="Cambria Math" panose="02040503050406030204" pitchFamily="18" charset="0"/>
                                    <a:cs typeface="Times New Roman" panose="02020603050405020304" pitchFamily="18" charset="0"/>
                                  </a:rPr>
                                </m:ctrlPr>
                              </m:sSubPr>
                              <m:e>
                                <m:r>
                                  <m:rPr>
                                    <m:sty m:val="p"/>
                                  </m:rPr>
                                  <a:rPr lang="en-US" altLang="zh-TW" sz="1400" b="0" i="0" smtClean="0">
                                    <a:solidFill>
                                      <a:schemeClr val="tx1"/>
                                    </a:solidFill>
                                    <a:latin typeface="Cambria Math" panose="02040503050406030204" pitchFamily="18" charset="0"/>
                                    <a:cs typeface="Times New Roman" panose="02020603050405020304" pitchFamily="18" charset="0"/>
                                  </a:rPr>
                                  <m:t>head</m:t>
                                </m:r>
                              </m:e>
                              <m:sub>
                                <m:r>
                                  <a:rPr lang="en-US" altLang="zh-TW" sz="1400" b="0" i="0" smtClean="0">
                                    <a:solidFill>
                                      <a:schemeClr val="tx1"/>
                                    </a:solidFill>
                                    <a:latin typeface="Cambria Math" panose="02040503050406030204" pitchFamily="18" charset="0"/>
                                    <a:cs typeface="Times New Roman" panose="02020603050405020304" pitchFamily="18" charset="0"/>
                                  </a:rPr>
                                  <m:t>1</m:t>
                                </m:r>
                              </m:sub>
                            </m:sSub>
                            <m:r>
                              <a:rPr lang="en-US" altLang="zh-TW" sz="1400" i="0">
                                <a:solidFill>
                                  <a:schemeClr val="tx1"/>
                                </a:solidFill>
                                <a:latin typeface="Cambria Math" panose="02040503050406030204" pitchFamily="18" charset="0"/>
                              </a:rPr>
                              <m:t>,</m:t>
                            </m:r>
                            <m:r>
                              <a:rPr lang="en-US" altLang="zh-TW" sz="1400" b="0" i="0" smtClean="0">
                                <a:solidFill>
                                  <a:schemeClr val="tx1"/>
                                </a:solidFill>
                                <a:latin typeface="Cambria Math" panose="02040503050406030204" pitchFamily="18" charset="0"/>
                              </a:rPr>
                              <m:t>…</m:t>
                            </m:r>
                            <m:r>
                              <a:rPr lang="en-US" altLang="zh-TW" sz="1400" i="0">
                                <a:solidFill>
                                  <a:schemeClr val="tx1"/>
                                </a:solidFill>
                                <a:latin typeface="Cambria Math" panose="02040503050406030204" pitchFamily="18" charset="0"/>
                              </a:rPr>
                              <m:t>,</m:t>
                            </m:r>
                            <m:sSub>
                              <m:sSubPr>
                                <m:ctrlPr>
                                  <a:rPr lang="en-US" altLang="zh-TW" sz="1400" i="1">
                                    <a:solidFill>
                                      <a:schemeClr val="tx1"/>
                                    </a:solidFill>
                                    <a:latin typeface="Cambria Math" panose="02040503050406030204" pitchFamily="18" charset="0"/>
                                    <a:cs typeface="Times New Roman" panose="02020603050405020304" pitchFamily="18" charset="0"/>
                                  </a:rPr>
                                </m:ctrlPr>
                              </m:sSubPr>
                              <m:e>
                                <m:r>
                                  <m:rPr>
                                    <m:sty m:val="p"/>
                                  </m:rPr>
                                  <a:rPr lang="en-US" altLang="zh-TW" sz="1400" i="0">
                                    <a:solidFill>
                                      <a:schemeClr val="tx1"/>
                                    </a:solidFill>
                                    <a:latin typeface="Cambria Math" panose="02040503050406030204" pitchFamily="18" charset="0"/>
                                    <a:cs typeface="Times New Roman" panose="02020603050405020304" pitchFamily="18" charset="0"/>
                                  </a:rPr>
                                  <m:t>head</m:t>
                                </m:r>
                              </m:e>
                              <m:sub>
                                <m:r>
                                  <m:rPr>
                                    <m:sty m:val="p"/>
                                  </m:rPr>
                                  <a:rPr lang="en-US" altLang="zh-TW" sz="1400" b="0" i="0" smtClean="0">
                                    <a:solidFill>
                                      <a:schemeClr val="tx1"/>
                                    </a:solidFill>
                                    <a:latin typeface="Cambria Math" panose="02040503050406030204" pitchFamily="18" charset="0"/>
                                    <a:cs typeface="Times New Roman" panose="02020603050405020304" pitchFamily="18" charset="0"/>
                                  </a:rPr>
                                  <m:t>h</m:t>
                                </m:r>
                              </m:sub>
                            </m:sSub>
                          </m:e>
                        </m:d>
                      </m:e>
                      <m:sub>
                        <m:r>
                          <a:rPr lang="en-US" altLang="zh-TW" sz="1400" b="0" i="0" smtClean="0">
                            <a:solidFill>
                              <a:schemeClr val="tx1"/>
                            </a:solidFill>
                            <a:latin typeface="Cambria Math" panose="02040503050406030204" pitchFamily="18" charset="0"/>
                            <a:cs typeface="Times New Roman" panose="02020603050405020304" pitchFamily="18" charset="0"/>
                          </a:rPr>
                          <m:t>1</m:t>
                        </m:r>
                        <m:r>
                          <a:rPr lang="en-US" altLang="zh-TW" sz="1400">
                            <a:solidFill>
                              <a:schemeClr val="tx1"/>
                            </a:solidFill>
                            <a:latin typeface="Cambria Math" panose="02040503050406030204" pitchFamily="18" charset="0"/>
                            <a:cs typeface="Times New Roman" panose="02020603050405020304" pitchFamily="18" charset="0"/>
                          </a:rPr>
                          <m:t>∗512</m:t>
                        </m:r>
                      </m:sub>
                    </m:sSub>
                    <m:sSub>
                      <m:sSubPr>
                        <m:ctrlPr>
                          <a:rPr lang="en-US" altLang="zh-TW" sz="1400" i="1">
                            <a:solidFill>
                              <a:schemeClr val="tx1"/>
                            </a:solidFill>
                            <a:latin typeface="Cambria Math" panose="02040503050406030204" pitchFamily="18" charset="0"/>
                            <a:cs typeface="Times New Roman" panose="02020603050405020304" pitchFamily="18" charset="0"/>
                          </a:rPr>
                        </m:ctrlPr>
                      </m:sSubPr>
                      <m:e>
                        <m:sSup>
                          <m:sSupPr>
                            <m:ctrlPr>
                              <a:rPr lang="en-US" altLang="zh-TW" sz="1400" i="1">
                                <a:solidFill>
                                  <a:schemeClr val="tx1"/>
                                </a:solidFill>
                                <a:latin typeface="Cambria Math" panose="02040503050406030204" pitchFamily="18" charset="0"/>
                              </a:rPr>
                            </m:ctrlPr>
                          </m:sSupPr>
                          <m:e>
                            <m:r>
                              <a:rPr lang="en-US" altLang="zh-TW" sz="1400" i="1">
                                <a:solidFill>
                                  <a:schemeClr val="tx1"/>
                                </a:solidFill>
                                <a:latin typeface="Cambria Math" panose="02040503050406030204" pitchFamily="18" charset="0"/>
                                <a:cs typeface="Times New Roman" panose="02020603050405020304" pitchFamily="18" charset="0"/>
                              </a:rPr>
                              <m:t> </m:t>
                            </m:r>
                            <m:r>
                              <a:rPr lang="en-US" altLang="zh-TW" sz="1400" i="1">
                                <a:solidFill>
                                  <a:schemeClr val="tx1"/>
                                </a:solidFill>
                                <a:latin typeface="Cambria Math" panose="02040503050406030204" pitchFamily="18" charset="0"/>
                              </a:rPr>
                              <m:t>(</m:t>
                            </m:r>
                            <m:r>
                              <a:rPr lang="en-US" altLang="zh-TW" sz="1400" b="0" i="1" smtClean="0">
                                <a:solidFill>
                                  <a:schemeClr val="tx1"/>
                                </a:solidFill>
                                <a:latin typeface="Cambria Math" panose="02040503050406030204" pitchFamily="18" charset="0"/>
                              </a:rPr>
                              <m:t>𝑊</m:t>
                            </m:r>
                          </m:e>
                          <m:sup>
                            <m:r>
                              <a:rPr lang="en-US" altLang="zh-TW" sz="1400" b="0" i="1" smtClean="0">
                                <a:solidFill>
                                  <a:schemeClr val="tx1"/>
                                </a:solidFill>
                                <a:latin typeface="Cambria Math" panose="02040503050406030204" pitchFamily="18" charset="0"/>
                              </a:rPr>
                              <m:t>𝑂</m:t>
                            </m:r>
                          </m:sup>
                        </m:sSup>
                        <m:r>
                          <a:rPr lang="en-US" altLang="zh-TW" sz="1400" i="1">
                            <a:solidFill>
                              <a:schemeClr val="tx1"/>
                            </a:solidFill>
                            <a:latin typeface="Cambria Math" panose="02040503050406030204" pitchFamily="18" charset="0"/>
                          </a:rPr>
                          <m:t>)</m:t>
                        </m:r>
                      </m:e>
                      <m:sub>
                        <m:r>
                          <a:rPr lang="en-US" altLang="zh-TW" sz="1400">
                            <a:solidFill>
                              <a:schemeClr val="tx1"/>
                            </a:solidFill>
                            <a:latin typeface="Cambria Math" panose="02040503050406030204" pitchFamily="18" charset="0"/>
                            <a:cs typeface="Times New Roman" panose="02020603050405020304" pitchFamily="18" charset="0"/>
                          </a:rPr>
                          <m:t>512∗5</m:t>
                        </m:r>
                        <m:r>
                          <a:rPr lang="en-US" altLang="zh-TW" sz="1400" b="0" i="0" smtClean="0">
                            <a:solidFill>
                              <a:schemeClr val="tx1"/>
                            </a:solidFill>
                            <a:latin typeface="Cambria Math" panose="02040503050406030204" pitchFamily="18" charset="0"/>
                            <a:cs typeface="Times New Roman" panose="02020603050405020304" pitchFamily="18" charset="0"/>
                          </a:rPr>
                          <m:t>12</m:t>
                        </m:r>
                      </m:sub>
                    </m:sSub>
                  </m:oMath>
                </a14:m>
                <a:endParaRPr lang="zh-TW" altLang="en-US" sz="1400" dirty="0"/>
              </a:p>
            </p:txBody>
          </p:sp>
        </mc:Choice>
        <mc:Fallback xmlns="">
          <p:sp>
            <p:nvSpPr>
              <p:cNvPr id="24" name="文字方塊 23">
                <a:extLst>
                  <a:ext uri="{FF2B5EF4-FFF2-40B4-BE49-F238E27FC236}">
                    <a16:creationId xmlns:a16="http://schemas.microsoft.com/office/drawing/2014/main" id="{84BBC5B9-BD97-2F35-EE7E-933EE4988565}"/>
                  </a:ext>
                </a:extLst>
              </p:cNvPr>
              <p:cNvSpPr txBox="1">
                <a:spLocks noRot="1" noChangeAspect="1" noMove="1" noResize="1" noEditPoints="1" noAdjustHandles="1" noChangeArrowheads="1" noChangeShapeType="1" noTextEdit="1"/>
              </p:cNvSpPr>
              <p:nvPr/>
            </p:nvSpPr>
            <p:spPr>
              <a:xfrm>
                <a:off x="3628473" y="900626"/>
                <a:ext cx="2533512" cy="541623"/>
              </a:xfrm>
              <a:prstGeom prst="rect">
                <a:avLst/>
              </a:prstGeom>
              <a:blipFill>
                <a:blip r:embed="rId10"/>
                <a:stretch>
                  <a:fillRect t="-2247" r="-31731" b="-1124"/>
                </a:stretch>
              </a:blipFill>
            </p:spPr>
            <p:txBody>
              <a:bodyPr/>
              <a:lstStyle/>
              <a:p>
                <a:r>
                  <a:rPr lang="zh-TW" altLang="en-US">
                    <a:noFill/>
                  </a:rPr>
                  <a:t> </a:t>
                </a:r>
              </a:p>
            </p:txBody>
          </p:sp>
        </mc:Fallback>
      </mc:AlternateContent>
      <p:pic>
        <p:nvPicPr>
          <p:cNvPr id="26" name="圖片 25">
            <a:extLst>
              <a:ext uri="{FF2B5EF4-FFF2-40B4-BE49-F238E27FC236}">
                <a16:creationId xmlns:a16="http://schemas.microsoft.com/office/drawing/2014/main" id="{AC11B1A6-C6B1-7B21-0FE6-53B765E845A4}"/>
              </a:ext>
            </a:extLst>
          </p:cNvPr>
          <p:cNvPicPr>
            <a:picLocks noChangeAspect="1"/>
          </p:cNvPicPr>
          <p:nvPr/>
        </p:nvPicPr>
        <p:blipFill>
          <a:blip r:embed="rId11"/>
          <a:stretch>
            <a:fillRect/>
          </a:stretch>
        </p:blipFill>
        <p:spPr>
          <a:xfrm>
            <a:off x="450841" y="3721379"/>
            <a:ext cx="1335903" cy="2562999"/>
          </a:xfrm>
          <a:prstGeom prst="rect">
            <a:avLst/>
          </a:prstGeom>
          <a:ln w="12700">
            <a:solidFill>
              <a:srgbClr val="00B050"/>
            </a:solidFill>
            <a:prstDash val="dash"/>
          </a:ln>
        </p:spPr>
      </p:pic>
      <p:sp>
        <p:nvSpPr>
          <p:cNvPr id="2" name="文字方塊 1">
            <a:extLst>
              <a:ext uri="{FF2B5EF4-FFF2-40B4-BE49-F238E27FC236}">
                <a16:creationId xmlns:a16="http://schemas.microsoft.com/office/drawing/2014/main" id="{F549B91B-8563-89D5-5BCD-A3D6FE22C43D}"/>
              </a:ext>
            </a:extLst>
          </p:cNvPr>
          <p:cNvSpPr txBox="1"/>
          <p:nvPr/>
        </p:nvSpPr>
        <p:spPr>
          <a:xfrm>
            <a:off x="8653112" y="46166"/>
            <a:ext cx="415498" cy="369332"/>
          </a:xfrm>
          <a:prstGeom prst="rect">
            <a:avLst/>
          </a:prstGeom>
          <a:noFill/>
        </p:spPr>
        <p:txBody>
          <a:bodyPr wrap="none" rtlCol="0">
            <a:spAutoFit/>
          </a:bodyPr>
          <a:lstStyle/>
          <a:p>
            <a:r>
              <a:rPr lang="zh-TW" altLang="en-US" dirty="0"/>
              <a:t>胡</a:t>
            </a:r>
          </a:p>
        </p:txBody>
      </p:sp>
      <p:sp>
        <p:nvSpPr>
          <p:cNvPr id="10" name="文字方塊 9">
            <a:extLst>
              <a:ext uri="{FF2B5EF4-FFF2-40B4-BE49-F238E27FC236}">
                <a16:creationId xmlns:a16="http://schemas.microsoft.com/office/drawing/2014/main" id="{E8D0A146-3C02-8506-3BF0-574C7C1E25DF}"/>
              </a:ext>
            </a:extLst>
          </p:cNvPr>
          <p:cNvSpPr txBox="1"/>
          <p:nvPr/>
        </p:nvSpPr>
        <p:spPr>
          <a:xfrm>
            <a:off x="6218800" y="4569060"/>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K</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252CAF70-F86D-0FCA-A467-11460466E8FB}"/>
              </a:ext>
            </a:extLst>
          </p:cNvPr>
          <p:cNvSpPr txBox="1"/>
          <p:nvPr/>
        </p:nvSpPr>
        <p:spPr>
          <a:xfrm>
            <a:off x="6522205" y="4576717"/>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V</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66B9438F-6F5A-2E5E-EFAF-79B8FBC4A286}"/>
              </a:ext>
            </a:extLst>
          </p:cNvPr>
          <p:cNvSpPr txBox="1"/>
          <p:nvPr/>
        </p:nvSpPr>
        <p:spPr>
          <a:xfrm>
            <a:off x="5932819" y="4558193"/>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Q</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A254D74-6112-DEB8-08BD-60C1DF2AAE5E}"/>
                  </a:ext>
                </a:extLst>
              </p:cNvPr>
              <p:cNvSpPr txBox="1"/>
              <p:nvPr/>
            </p:nvSpPr>
            <p:spPr>
              <a:xfrm>
                <a:off x="6195250" y="4933729"/>
                <a:ext cx="98022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cs typeface="Times New Roman" panose="02020603050405020304" pitchFamily="18" charset="0"/>
                            </a:rPr>
                          </m:ctrlPr>
                        </m:sSubPr>
                        <m:e>
                          <m:r>
                            <m:rPr>
                              <m:sty m:val="p"/>
                            </m:rPr>
                            <a:rPr lang="en-US" altLang="zh-TW" sz="1200" b="0" i="0" smtClean="0">
                              <a:latin typeface="Cambria Math" panose="02040503050406030204" pitchFamily="18" charset="0"/>
                              <a:cs typeface="Times New Roman" panose="02020603050405020304" pitchFamily="18" charset="0"/>
                            </a:rPr>
                            <m:t>X</m:t>
                          </m:r>
                        </m:e>
                        <m:sub>
                          <m:r>
                            <a:rPr lang="en-US" altLang="zh-TW" sz="1200" b="0" i="0" smtClean="0">
                              <a:latin typeface="Cambria Math" panose="02040503050406030204" pitchFamily="18" charset="0"/>
                              <a:cs typeface="Times New Roman" panose="02020603050405020304" pitchFamily="18" charset="0"/>
                            </a:rPr>
                            <m:t>5∗512</m:t>
                          </m:r>
                        </m:sub>
                      </m:sSub>
                    </m:oMath>
                  </m:oMathPara>
                </a14:m>
                <a:endParaRPr lang="zh-TW" altLang="en-US" sz="1200" dirty="0"/>
              </a:p>
            </p:txBody>
          </p:sp>
        </mc:Choice>
        <mc:Fallback xmlns="">
          <p:sp>
            <p:nvSpPr>
              <p:cNvPr id="28" name="文字方塊 27">
                <a:extLst>
                  <a:ext uri="{FF2B5EF4-FFF2-40B4-BE49-F238E27FC236}">
                    <a16:creationId xmlns:a16="http://schemas.microsoft.com/office/drawing/2014/main" id="{AA254D74-6112-DEB8-08BD-60C1DF2AAE5E}"/>
                  </a:ext>
                </a:extLst>
              </p:cNvPr>
              <p:cNvSpPr txBox="1">
                <a:spLocks noRot="1" noChangeAspect="1" noMove="1" noResize="1" noEditPoints="1" noAdjustHandles="1" noChangeArrowheads="1" noChangeShapeType="1" noTextEdit="1"/>
              </p:cNvSpPr>
              <p:nvPr/>
            </p:nvSpPr>
            <p:spPr>
              <a:xfrm>
                <a:off x="6195250" y="4933729"/>
                <a:ext cx="980224" cy="276999"/>
              </a:xfrm>
              <a:prstGeom prst="rect">
                <a:avLst/>
              </a:prstGeom>
              <a:blipFill>
                <a:blip r:embed="rId12"/>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BBCE6E1C-E688-3770-F3B7-6C0C16555415}"/>
              </a:ext>
            </a:extLst>
          </p:cNvPr>
          <p:cNvSpPr txBox="1"/>
          <p:nvPr/>
        </p:nvSpPr>
        <p:spPr>
          <a:xfrm>
            <a:off x="135695" y="6316420"/>
            <a:ext cx="5417817" cy="523220"/>
          </a:xfrm>
          <a:prstGeom prst="rect">
            <a:avLst/>
          </a:prstGeom>
          <a:noFill/>
        </p:spPr>
        <p:txBody>
          <a:bodyPr wrap="square">
            <a:spAutoFit/>
          </a:bodyPr>
          <a:lstStyle/>
          <a:p>
            <a:r>
              <a:rPr lang="en-US" altLang="zh-TW" sz="1400" dirty="0"/>
              <a:t>Figure 2: (left) Scaled Dot-Product Attention. (right) Multi-Head Attention consists of several attention layers running in parallel.</a:t>
            </a:r>
          </a:p>
        </p:txBody>
      </p:sp>
      <p:sp>
        <p:nvSpPr>
          <p:cNvPr id="32" name="文字方塊 31">
            <a:extLst>
              <a:ext uri="{FF2B5EF4-FFF2-40B4-BE49-F238E27FC236}">
                <a16:creationId xmlns:a16="http://schemas.microsoft.com/office/drawing/2014/main" id="{CA9CFE93-3A88-DAA7-AF73-116B594E86DC}"/>
              </a:ext>
            </a:extLst>
          </p:cNvPr>
          <p:cNvSpPr txBox="1"/>
          <p:nvPr/>
        </p:nvSpPr>
        <p:spPr>
          <a:xfrm>
            <a:off x="5276006" y="6474747"/>
            <a:ext cx="3766414" cy="307777"/>
          </a:xfrm>
          <a:prstGeom prst="rect">
            <a:avLst/>
          </a:prstGeom>
          <a:noFill/>
        </p:spPr>
        <p:txBody>
          <a:bodyPr wrap="square">
            <a:spAutoFit/>
          </a:bodyPr>
          <a:lstStyle/>
          <a:p>
            <a:r>
              <a:rPr lang="en-US" altLang="zh-TW" sz="1400" dirty="0"/>
              <a:t>Figure 1: The Transformer - model architecture.</a:t>
            </a:r>
            <a:endParaRPr lang="zh-TW" altLang="en-US" sz="1400" dirty="0"/>
          </a:p>
        </p:txBody>
      </p:sp>
      <p:sp>
        <p:nvSpPr>
          <p:cNvPr id="34" name="文字方塊 33">
            <a:extLst>
              <a:ext uri="{FF2B5EF4-FFF2-40B4-BE49-F238E27FC236}">
                <a16:creationId xmlns:a16="http://schemas.microsoft.com/office/drawing/2014/main" id="{22F54E49-3720-BE8C-F760-58BCB7A79DC1}"/>
              </a:ext>
            </a:extLst>
          </p:cNvPr>
          <p:cNvSpPr txBox="1"/>
          <p:nvPr/>
        </p:nvSpPr>
        <p:spPr>
          <a:xfrm>
            <a:off x="3942153" y="2591685"/>
            <a:ext cx="473978" cy="307777"/>
          </a:xfrm>
          <a:prstGeom prst="rect">
            <a:avLst/>
          </a:prstGeom>
          <a:noFill/>
        </p:spPr>
        <p:txBody>
          <a:bodyPr wrap="square">
            <a:spAutoFit/>
          </a:bodyPr>
          <a:lstStyle/>
          <a:p>
            <a:r>
              <a:rPr lang="en-US" altLang="zh-TW" sz="1400" dirty="0"/>
              <a:t>(1)</a:t>
            </a:r>
            <a:endParaRPr lang="zh-TW" altLang="en-US" sz="1400" dirty="0"/>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9CC94EBE-6F11-70AA-3F94-7032313F5EFA}"/>
                  </a:ext>
                </a:extLst>
              </p:cNvPr>
              <p:cNvSpPr txBox="1"/>
              <p:nvPr/>
            </p:nvSpPr>
            <p:spPr>
              <a:xfrm>
                <a:off x="710706" y="1915327"/>
                <a:ext cx="2311167" cy="333105"/>
              </a:xfrm>
              <a:prstGeom prst="rect">
                <a:avLst/>
              </a:prstGeom>
              <a:noFill/>
            </p:spPr>
            <p:txBody>
              <a:bodyPr wrap="square">
                <a:spAutoFit/>
              </a:bodyPr>
              <a:lstStyle/>
              <a:p>
                <a14:m>
                  <m:oMath xmlns:m="http://schemas.openxmlformats.org/officeDocument/2006/math">
                    <m:sSub>
                      <m:sSubPr>
                        <m:ctrlPr>
                          <a:rPr lang="en-US" altLang="zh-TW" sz="1400" i="1" smtClean="0">
                            <a:solidFill>
                              <a:srgbClr val="000000"/>
                            </a:solidFill>
                            <a:latin typeface="Cambria Math" panose="02040503050406030204" pitchFamily="18" charset="0"/>
                            <a:ea typeface="Cambria Math" panose="02040503050406030204" pitchFamily="18" charset="0"/>
                          </a:rPr>
                        </m:ctrlPr>
                      </m:sSubPr>
                      <m:e>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a:solidFill>
                                  <a:srgbClr val="000000"/>
                                </a:solidFill>
                                <a:latin typeface="Cambria Math" panose="02040503050406030204" pitchFamily="18" charset="0"/>
                                <a:ea typeface="Cambria Math" panose="02040503050406030204" pitchFamily="18" charset="0"/>
                              </a:rPr>
                              <m:t>𝑊</m:t>
                            </m:r>
                          </m:e>
                          <m:sub>
                            <m:r>
                              <a:rPr lang="en-US" altLang="zh-TW" sz="1400">
                                <a:solidFill>
                                  <a:srgbClr val="000000"/>
                                </a:solidFill>
                                <a:latin typeface="Cambria Math" panose="02040503050406030204" pitchFamily="18" charset="0"/>
                                <a:ea typeface="Cambria Math" panose="02040503050406030204" pitchFamily="18" charset="0"/>
                              </a:rPr>
                              <m:t>𝑞</m:t>
                            </m:r>
                          </m:sub>
                        </m:sSub>
                        <m:r>
                          <a:rPr lang="en-US" altLang="zh-TW" sz="1400">
                            <a:solidFill>
                              <a:srgbClr val="000000"/>
                            </a:solidFill>
                            <a:latin typeface="Cambria Math" panose="02040503050406030204" pitchFamily="18" charset="0"/>
                            <a:ea typeface="Cambria Math" panose="02040503050406030204" pitchFamily="18" charset="0"/>
                          </a:rPr>
                          <m:t>, </m:t>
                        </m:r>
                        <m:r>
                          <a:rPr lang="en-US" altLang="zh-TW" sz="1400">
                            <a:solidFill>
                              <a:srgbClr val="000000"/>
                            </a:solidFill>
                            <a:latin typeface="Cambria Math" panose="02040503050406030204" pitchFamily="18" charset="0"/>
                            <a:ea typeface="Cambria Math" panose="02040503050406030204" pitchFamily="18" charset="0"/>
                          </a:rPr>
                          <m:t>𝑊</m:t>
                        </m:r>
                      </m:e>
                      <m:sub>
                        <m:r>
                          <a:rPr lang="en-US" altLang="zh-TW" sz="1400">
                            <a:solidFill>
                              <a:srgbClr val="000000"/>
                            </a:solidFill>
                            <a:latin typeface="Cambria Math" panose="02040503050406030204" pitchFamily="18" charset="0"/>
                            <a:ea typeface="Cambria Math" panose="02040503050406030204" pitchFamily="18" charset="0"/>
                          </a:rPr>
                          <m:t>𝑘</m:t>
                        </m:r>
                      </m:sub>
                    </m:sSub>
                    <m:r>
                      <a:rPr lang="en-US" altLang="zh-TW" sz="1400">
                        <a:solidFill>
                          <a:srgbClr val="000000"/>
                        </a:solidFill>
                        <a:latin typeface="Cambria Math" panose="02040503050406030204" pitchFamily="18" charset="0"/>
                        <a:ea typeface="Cambria Math" panose="02040503050406030204" pitchFamily="18" charset="0"/>
                      </a:rPr>
                      <m:t>, </m:t>
                    </m:r>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a:solidFill>
                              <a:srgbClr val="000000"/>
                            </a:solidFill>
                            <a:latin typeface="Cambria Math" panose="02040503050406030204" pitchFamily="18" charset="0"/>
                            <a:ea typeface="Cambria Math" panose="02040503050406030204" pitchFamily="18" charset="0"/>
                          </a:rPr>
                          <m:t>𝑊</m:t>
                        </m:r>
                      </m:e>
                      <m:sub>
                        <m:r>
                          <a:rPr lang="en-US" altLang="zh-TW" sz="1400">
                            <a:solidFill>
                              <a:srgbClr val="000000"/>
                            </a:solidFill>
                            <a:latin typeface="Cambria Math" panose="02040503050406030204" pitchFamily="18" charset="0"/>
                            <a:ea typeface="Cambria Math" panose="02040503050406030204" pitchFamily="18" charset="0"/>
                          </a:rPr>
                          <m:t>𝑣</m:t>
                        </m:r>
                      </m:sub>
                    </m:sSub>
                    <m:r>
                      <a:rPr lang="en-US" altLang="zh-TW" sz="1400">
                        <a:solidFill>
                          <a:srgbClr val="000000"/>
                        </a:solidFill>
                        <a:latin typeface="Cambria Math" panose="02040503050406030204" pitchFamily="18" charset="0"/>
                        <a:ea typeface="Cambria Math" panose="02040503050406030204" pitchFamily="18" charset="0"/>
                      </a:rPr>
                      <m:t>∈</m:t>
                    </m:r>
                    <m:sSup>
                      <m:sSupPr>
                        <m:ctrlPr>
                          <a:rPr lang="en-US" altLang="zh-TW" sz="1400" i="1">
                            <a:solidFill>
                              <a:srgbClr val="000000"/>
                            </a:solidFill>
                            <a:latin typeface="Cambria Math" panose="02040503050406030204" pitchFamily="18" charset="0"/>
                            <a:ea typeface="Cambria Math" panose="02040503050406030204" pitchFamily="18" charset="0"/>
                          </a:rPr>
                        </m:ctrlPr>
                      </m:sSupPr>
                      <m:e>
                        <m:r>
                          <a:rPr lang="en-US" altLang="zh-TW" sz="1400">
                            <a:solidFill>
                              <a:srgbClr val="000000"/>
                            </a:solidFill>
                            <a:latin typeface="Cambria Math" panose="02040503050406030204" pitchFamily="18" charset="0"/>
                            <a:ea typeface="Cambria Math" panose="02040503050406030204" pitchFamily="18" charset="0"/>
                          </a:rPr>
                          <m:t>ℝ</m:t>
                        </m:r>
                      </m:e>
                      <m:sup>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a:solidFill>
                                  <a:srgbClr val="000000"/>
                                </a:solidFill>
                                <a:latin typeface="Cambria Math" panose="02040503050406030204" pitchFamily="18" charset="0"/>
                                <a:ea typeface="Cambria Math" panose="02040503050406030204" pitchFamily="18" charset="0"/>
                              </a:rPr>
                              <m:t>𝑑</m:t>
                            </m:r>
                          </m:e>
                          <m:sub>
                            <m:r>
                              <m:rPr>
                                <m:sty m:val="p"/>
                              </m:rPr>
                              <a:rPr lang="en-US" altLang="zh-TW" sz="1400">
                                <a:solidFill>
                                  <a:srgbClr val="000000"/>
                                </a:solidFill>
                                <a:latin typeface="Cambria Math" panose="02040503050406030204" pitchFamily="18" charset="0"/>
                                <a:ea typeface="Cambria Math" panose="02040503050406030204" pitchFamily="18" charset="0"/>
                              </a:rPr>
                              <m:t>mode</m:t>
                            </m:r>
                            <m:r>
                              <m:rPr>
                                <m:sty m:val="p"/>
                              </m:rPr>
                              <a:rPr lang="en-US" altLang="zh-TW" sz="1400" b="0" i="0" smtClean="0">
                                <a:solidFill>
                                  <a:srgbClr val="000000"/>
                                </a:solidFill>
                                <a:latin typeface="Cambria Math" panose="02040503050406030204" pitchFamily="18" charset="0"/>
                                <a:ea typeface="Cambria Math" panose="02040503050406030204" pitchFamily="18" charset="0"/>
                              </a:rPr>
                              <m:t>l</m:t>
                            </m:r>
                          </m:sub>
                        </m:sSub>
                        <m:r>
                          <a:rPr lang="en-US" altLang="zh-TW" sz="1400">
                            <a:solidFill>
                              <a:srgbClr val="000000"/>
                            </a:solidFill>
                            <a:latin typeface="Cambria Math" panose="02040503050406030204" pitchFamily="18" charset="0"/>
                            <a:ea typeface="Cambria Math" panose="02040503050406030204" pitchFamily="18" charset="0"/>
                          </a:rPr>
                          <m:t>×</m:t>
                        </m:r>
                        <m:sSub>
                          <m:sSubPr>
                            <m:ctrlPr>
                              <a:rPr lang="en-US" altLang="zh-TW" sz="1400" i="1">
                                <a:solidFill>
                                  <a:srgbClr val="000000"/>
                                </a:solidFill>
                                <a:latin typeface="Cambria Math" panose="02040503050406030204" pitchFamily="18" charset="0"/>
                                <a:ea typeface="Cambria Math" panose="02040503050406030204" pitchFamily="18" charset="0"/>
                              </a:rPr>
                            </m:ctrlPr>
                          </m:sSubPr>
                          <m:e>
                            <m:r>
                              <a:rPr lang="en-US" altLang="zh-TW" sz="1400">
                                <a:solidFill>
                                  <a:srgbClr val="000000"/>
                                </a:solidFill>
                                <a:latin typeface="Cambria Math" panose="02040503050406030204" pitchFamily="18" charset="0"/>
                                <a:ea typeface="Cambria Math" panose="02040503050406030204" pitchFamily="18" charset="0"/>
                              </a:rPr>
                              <m:t>𝑑</m:t>
                            </m:r>
                          </m:e>
                          <m:sub>
                            <m:r>
                              <m:rPr>
                                <m:sty m:val="p"/>
                              </m:rPr>
                              <a:rPr lang="en-US" altLang="zh-TW" sz="1400">
                                <a:solidFill>
                                  <a:srgbClr val="000000"/>
                                </a:solidFill>
                                <a:latin typeface="Cambria Math" panose="02040503050406030204" pitchFamily="18" charset="0"/>
                                <a:ea typeface="Cambria Math" panose="02040503050406030204" pitchFamily="18" charset="0"/>
                              </a:rPr>
                              <m:t>model</m:t>
                            </m:r>
                          </m:sub>
                        </m:sSub>
                      </m:sup>
                    </m:sSup>
                  </m:oMath>
                </a14:m>
                <a:r>
                  <a:rPr lang="en-US" altLang="zh-TW" sz="1400" dirty="0">
                    <a:solidFill>
                      <a:srgbClr val="000000"/>
                    </a:solidFill>
                    <a:latin typeface="Roboto" panose="02000000000000000000" pitchFamily="2" charset="0"/>
                    <a:ea typeface="Roboto" panose="02000000000000000000" pitchFamily="2" charset="0"/>
                  </a:rPr>
                  <a:t> </a:t>
                </a:r>
                <a:endParaRPr lang="zh-TW" altLang="en-US" sz="1400" dirty="0"/>
              </a:p>
            </p:txBody>
          </p:sp>
        </mc:Choice>
        <mc:Fallback xmlns="">
          <p:sp>
            <p:nvSpPr>
              <p:cNvPr id="36" name="文字方塊 35">
                <a:extLst>
                  <a:ext uri="{FF2B5EF4-FFF2-40B4-BE49-F238E27FC236}">
                    <a16:creationId xmlns:a16="http://schemas.microsoft.com/office/drawing/2014/main" id="{9CC94EBE-6F11-70AA-3F94-7032313F5EFA}"/>
                  </a:ext>
                </a:extLst>
              </p:cNvPr>
              <p:cNvSpPr txBox="1">
                <a:spLocks noRot="1" noChangeAspect="1" noMove="1" noResize="1" noEditPoints="1" noAdjustHandles="1" noChangeArrowheads="1" noChangeShapeType="1" noTextEdit="1"/>
              </p:cNvSpPr>
              <p:nvPr/>
            </p:nvSpPr>
            <p:spPr>
              <a:xfrm>
                <a:off x="710706" y="1915327"/>
                <a:ext cx="2311167" cy="333105"/>
              </a:xfrm>
              <a:prstGeom prst="rect">
                <a:avLst/>
              </a:prstGeom>
              <a:blipFill>
                <a:blip r:embed="rId13"/>
                <a:stretch>
                  <a:fillRect/>
                </a:stretch>
              </a:blipFill>
            </p:spPr>
            <p:txBody>
              <a:bodyPr/>
              <a:lstStyle/>
              <a:p>
                <a:r>
                  <a:rPr lang="zh-TW" altLang="en-US">
                    <a:noFill/>
                  </a:rPr>
                  <a:t> </a:t>
                </a:r>
              </a:p>
            </p:txBody>
          </p:sp>
        </mc:Fallback>
      </mc:AlternateContent>
      <p:sp>
        <p:nvSpPr>
          <p:cNvPr id="37" name="文字方塊 36">
            <a:extLst>
              <a:ext uri="{FF2B5EF4-FFF2-40B4-BE49-F238E27FC236}">
                <a16:creationId xmlns:a16="http://schemas.microsoft.com/office/drawing/2014/main" id="{B7A96ECD-2B1E-7257-B37F-E048CF995926}"/>
              </a:ext>
            </a:extLst>
          </p:cNvPr>
          <p:cNvSpPr txBox="1"/>
          <p:nvPr/>
        </p:nvSpPr>
        <p:spPr>
          <a:xfrm>
            <a:off x="459035" y="2212203"/>
            <a:ext cx="3793475" cy="307777"/>
          </a:xfrm>
          <a:prstGeom prst="rect">
            <a:avLst/>
          </a:prstGeom>
          <a:noFill/>
        </p:spPr>
        <p:txBody>
          <a:bodyPr wrap="square">
            <a:spAutoFit/>
          </a:bodyPr>
          <a:lstStyle/>
          <a:p>
            <a:r>
              <a:rPr lang="en-US" altLang="zh-TW" sz="1400" dirty="0">
                <a:latin typeface="Times New Roman" panose="02020603050405020304" pitchFamily="18" charset="0"/>
                <a:cs typeface="Times New Roman" panose="02020603050405020304" pitchFamily="18" charset="0"/>
              </a:rPr>
              <a:t>3. Calculate Scaled Dot-product Attention</a:t>
            </a:r>
            <a:endParaRPr lang="zh-TW"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4BA0D0A0-E5D8-EBA7-4D58-21147E2D9BBB}"/>
                  </a:ext>
                </a:extLst>
              </p:cNvPr>
              <p:cNvSpPr txBox="1"/>
              <p:nvPr/>
            </p:nvSpPr>
            <p:spPr>
              <a:xfrm>
                <a:off x="501151" y="2984238"/>
                <a:ext cx="5218233" cy="5363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cs typeface="Times New Roman" panose="02020603050405020304" pitchFamily="18" charset="0"/>
                            </a:rPr>
                          </m:ctrlPr>
                        </m:sSubPr>
                        <m:e>
                          <m:r>
                            <a:rPr lang="en-US" altLang="zh-TW" sz="1200" i="1">
                              <a:solidFill>
                                <a:schemeClr val="tx1"/>
                              </a:solidFill>
                              <a:latin typeface="Cambria Math" panose="02040503050406030204" pitchFamily="18" charset="0"/>
                            </a:rPr>
                            <m:t>𝐴𝑡𝑡𝑒𝑛𝑡𝑖𝑜𝑛</m:t>
                          </m:r>
                          <m:d>
                            <m:dPr>
                              <m:ctrlPr>
                                <a:rPr lang="en-US" altLang="zh-TW" sz="1200" i="1">
                                  <a:solidFill>
                                    <a:schemeClr val="tx1"/>
                                  </a:solidFill>
                                  <a:latin typeface="Cambria Math" panose="02040503050406030204" pitchFamily="18" charset="0"/>
                                </a:rPr>
                              </m:ctrlPr>
                            </m:dPr>
                            <m:e>
                              <m:r>
                                <a:rPr lang="en-US" altLang="zh-TW" sz="1200" i="1">
                                  <a:solidFill>
                                    <a:schemeClr val="tx1"/>
                                  </a:solidFill>
                                  <a:latin typeface="Cambria Math" panose="02040503050406030204" pitchFamily="18" charset="0"/>
                                </a:rPr>
                                <m:t>𝑄</m:t>
                              </m:r>
                              <m:r>
                                <a:rPr lang="en-US" altLang="zh-TW" sz="1200" i="1">
                                  <a:solidFill>
                                    <a:schemeClr val="tx1"/>
                                  </a:solidFill>
                                  <a:latin typeface="Cambria Math" panose="02040503050406030204" pitchFamily="18" charset="0"/>
                                </a:rPr>
                                <m:t>,</m:t>
                              </m:r>
                              <m:r>
                                <a:rPr lang="en-US" altLang="zh-TW" sz="1200" i="1">
                                  <a:solidFill>
                                    <a:schemeClr val="tx1"/>
                                  </a:solidFill>
                                  <a:latin typeface="Cambria Math" panose="02040503050406030204" pitchFamily="18" charset="0"/>
                                </a:rPr>
                                <m:t>𝐾</m:t>
                              </m:r>
                              <m:r>
                                <a:rPr lang="en-US" altLang="zh-TW" sz="1200" i="1">
                                  <a:solidFill>
                                    <a:schemeClr val="tx1"/>
                                  </a:solidFill>
                                  <a:latin typeface="Cambria Math" panose="02040503050406030204" pitchFamily="18" charset="0"/>
                                </a:rPr>
                                <m:t>,</m:t>
                              </m:r>
                              <m:r>
                                <a:rPr lang="en-US" altLang="zh-TW" sz="1200" i="1">
                                  <a:solidFill>
                                    <a:schemeClr val="tx1"/>
                                  </a:solidFill>
                                  <a:latin typeface="Cambria Math" panose="02040503050406030204" pitchFamily="18" charset="0"/>
                                </a:rPr>
                                <m:t>𝑉</m:t>
                              </m:r>
                            </m:e>
                          </m:d>
                        </m:e>
                        <m:sub>
                          <m:r>
                            <a:rPr lang="en-US" altLang="zh-TW" sz="1200" b="0" i="0" smtClean="0">
                              <a:solidFill>
                                <a:schemeClr val="tx1"/>
                              </a:solidFill>
                              <a:latin typeface="Cambria Math" panose="02040503050406030204" pitchFamily="18" charset="0"/>
                            </a:rPr>
                            <m:t>1</m:t>
                          </m:r>
                          <m:r>
                            <a:rPr lang="en-US" altLang="zh-TW" sz="1200">
                              <a:solidFill>
                                <a:schemeClr val="tx1"/>
                              </a:solidFill>
                              <a:latin typeface="Cambria Math" panose="02040503050406030204" pitchFamily="18" charset="0"/>
                              <a:cs typeface="Times New Roman" panose="02020603050405020304" pitchFamily="18" charset="0"/>
                            </a:rPr>
                            <m:t>∗512</m:t>
                          </m:r>
                        </m:sub>
                      </m:sSub>
                      <m:r>
                        <a:rPr lang="en-US" altLang="zh-TW" sz="1200" i="1">
                          <a:solidFill>
                            <a:srgbClr val="FF0000"/>
                          </a:solidFill>
                          <a:latin typeface="Cambria Math" panose="02040503050406030204" pitchFamily="18" charset="0"/>
                        </a:rPr>
                        <m:t>= </m:t>
                      </m:r>
                      <m:sSub>
                        <m:sSubPr>
                          <m:ctrlPr>
                            <a:rPr lang="en-US" altLang="zh-TW" sz="1200" i="1" smtClean="0">
                              <a:solidFill>
                                <a:schemeClr val="tx1"/>
                              </a:solidFill>
                              <a:latin typeface="Cambria Math" panose="02040503050406030204" pitchFamily="18" charset="0"/>
                              <a:cs typeface="Times New Roman" panose="02020603050405020304" pitchFamily="18" charset="0"/>
                            </a:rPr>
                          </m:ctrlPr>
                        </m:sSubPr>
                        <m:e>
                          <m:r>
                            <a:rPr lang="en-US" altLang="zh-TW" sz="1200" i="1">
                              <a:solidFill>
                                <a:schemeClr val="tx1"/>
                              </a:solidFill>
                              <a:latin typeface="Cambria Math" panose="02040503050406030204" pitchFamily="18" charset="0"/>
                            </a:rPr>
                            <m:t>𝑠𝑜𝑓𝑡𝑚𝑎𝑥</m:t>
                          </m:r>
                          <m:d>
                            <m:dPr>
                              <m:ctrlPr>
                                <a:rPr lang="en-US" altLang="zh-TW" sz="1200" i="1">
                                  <a:solidFill>
                                    <a:schemeClr val="tx1"/>
                                  </a:solidFill>
                                  <a:latin typeface="Cambria Math" panose="02040503050406030204" pitchFamily="18" charset="0"/>
                                </a:rPr>
                              </m:ctrlPr>
                            </m:dPr>
                            <m:e>
                              <m:f>
                                <m:fPr>
                                  <m:ctrlPr>
                                    <a:rPr lang="en-US" altLang="zh-TW" sz="1200" i="1">
                                      <a:solidFill>
                                        <a:schemeClr val="tx1"/>
                                      </a:solidFill>
                                      <a:latin typeface="Cambria Math" panose="02040503050406030204" pitchFamily="18" charset="0"/>
                                    </a:rPr>
                                  </m:ctrlPr>
                                </m:fPr>
                                <m:num>
                                  <m:sSub>
                                    <m:sSubPr>
                                      <m:ctrlPr>
                                        <a:rPr lang="en-US" altLang="zh-TW" sz="1200" i="1" smtClean="0">
                                          <a:solidFill>
                                            <a:schemeClr val="tx1"/>
                                          </a:solidFill>
                                          <a:latin typeface="Cambria Math" panose="02040503050406030204" pitchFamily="18" charset="0"/>
                                          <a:cs typeface="Times New Roman" panose="02020603050405020304" pitchFamily="18" charset="0"/>
                                        </a:rPr>
                                      </m:ctrlPr>
                                    </m:sSubPr>
                                    <m:e>
                                      <m:r>
                                        <a:rPr lang="en-US" altLang="zh-TW" sz="1200" i="1">
                                          <a:solidFill>
                                            <a:schemeClr val="tx1"/>
                                          </a:solidFill>
                                          <a:latin typeface="Cambria Math" panose="02040503050406030204" pitchFamily="18" charset="0"/>
                                          <a:cs typeface="Times New Roman" panose="02020603050405020304" pitchFamily="18" charset="0"/>
                                        </a:rPr>
                                        <m:t>𝑄</m:t>
                                      </m:r>
                                    </m:e>
                                    <m:sub>
                                      <m:r>
                                        <a:rPr lang="en-US" altLang="zh-TW" sz="1200" b="0" i="0" smtClean="0">
                                          <a:solidFill>
                                            <a:schemeClr val="tx1"/>
                                          </a:solidFill>
                                          <a:latin typeface="Cambria Math" panose="02040503050406030204" pitchFamily="18" charset="0"/>
                                          <a:cs typeface="Times New Roman" panose="02020603050405020304" pitchFamily="18" charset="0"/>
                                        </a:rPr>
                                        <m:t>1</m:t>
                                      </m:r>
                                      <m:r>
                                        <a:rPr lang="en-US" altLang="zh-TW" sz="1200">
                                          <a:solidFill>
                                            <a:schemeClr val="tx1"/>
                                          </a:solidFill>
                                          <a:latin typeface="Cambria Math" panose="02040503050406030204" pitchFamily="18" charset="0"/>
                                          <a:cs typeface="Times New Roman" panose="02020603050405020304" pitchFamily="18" charset="0"/>
                                        </a:rPr>
                                        <m:t>∗512</m:t>
                                      </m:r>
                                    </m:sub>
                                  </m:sSub>
                                  <m:sSub>
                                    <m:sSubPr>
                                      <m:ctrlPr>
                                        <a:rPr lang="en-US" altLang="zh-TW" sz="1200" i="1" smtClean="0">
                                          <a:solidFill>
                                            <a:schemeClr val="tx1"/>
                                          </a:solidFill>
                                          <a:latin typeface="Cambria Math" panose="02040503050406030204" pitchFamily="18" charset="0"/>
                                          <a:cs typeface="Times New Roman" panose="02020603050405020304" pitchFamily="18" charset="0"/>
                                        </a:rPr>
                                      </m:ctrlPr>
                                    </m:sSubPr>
                                    <m:e>
                                      <m:sSup>
                                        <m:sSupPr>
                                          <m:ctrlPr>
                                            <a:rPr lang="en-US" altLang="zh-TW" sz="1200" i="1">
                                              <a:solidFill>
                                                <a:schemeClr val="tx1"/>
                                              </a:solidFill>
                                              <a:latin typeface="Cambria Math" panose="02040503050406030204" pitchFamily="18" charset="0"/>
                                            </a:rPr>
                                          </m:ctrlPr>
                                        </m:sSupPr>
                                        <m:e>
                                          <m:r>
                                            <a:rPr lang="en-US" altLang="zh-TW" sz="1200" i="1">
                                              <a:solidFill>
                                                <a:schemeClr val="tx1"/>
                                              </a:solidFill>
                                              <a:latin typeface="Cambria Math" panose="02040503050406030204" pitchFamily="18" charset="0"/>
                                              <a:cs typeface="Times New Roman" panose="02020603050405020304" pitchFamily="18" charset="0"/>
                                            </a:rPr>
                                            <m:t> </m:t>
                                          </m:r>
                                          <m:r>
                                            <a:rPr lang="en-US" altLang="zh-TW" sz="1200" i="1">
                                              <a:solidFill>
                                                <a:schemeClr val="tx1"/>
                                              </a:solidFill>
                                              <a:latin typeface="Cambria Math" panose="02040503050406030204" pitchFamily="18" charset="0"/>
                                            </a:rPr>
                                            <m:t>(</m:t>
                                          </m:r>
                                          <m:r>
                                            <a:rPr lang="en-US" altLang="zh-TW" sz="1200" i="1">
                                              <a:solidFill>
                                                <a:schemeClr val="tx1"/>
                                              </a:solidFill>
                                              <a:latin typeface="Cambria Math" panose="02040503050406030204" pitchFamily="18" charset="0"/>
                                            </a:rPr>
                                            <m:t>𝐾</m:t>
                                          </m:r>
                                        </m:e>
                                        <m:sup>
                                          <m:r>
                                            <a:rPr lang="en-US" altLang="zh-TW" sz="1200" i="1">
                                              <a:solidFill>
                                                <a:schemeClr val="tx1"/>
                                              </a:solidFill>
                                              <a:latin typeface="Cambria Math" panose="02040503050406030204" pitchFamily="18" charset="0"/>
                                            </a:rPr>
                                            <m:t>𝑇</m:t>
                                          </m:r>
                                        </m:sup>
                                      </m:sSup>
                                      <m:r>
                                        <a:rPr lang="en-US" altLang="zh-TW" sz="1200" i="1">
                                          <a:solidFill>
                                            <a:schemeClr val="tx1"/>
                                          </a:solidFill>
                                          <a:latin typeface="Cambria Math" panose="02040503050406030204" pitchFamily="18" charset="0"/>
                                        </a:rPr>
                                        <m:t>)</m:t>
                                      </m:r>
                                    </m:e>
                                    <m:sub>
                                      <m:r>
                                        <a:rPr lang="en-US" altLang="zh-TW" sz="1200">
                                          <a:solidFill>
                                            <a:schemeClr val="tx1"/>
                                          </a:solidFill>
                                          <a:latin typeface="Cambria Math" panose="02040503050406030204" pitchFamily="18" charset="0"/>
                                          <a:cs typeface="Times New Roman" panose="02020603050405020304" pitchFamily="18" charset="0"/>
                                        </a:rPr>
                                        <m:t>512∗5</m:t>
                                      </m:r>
                                    </m:sub>
                                  </m:sSub>
                                </m:num>
                                <m:den>
                                  <m:rad>
                                    <m:radPr>
                                      <m:degHide m:val="on"/>
                                      <m:ctrlPr>
                                        <a:rPr lang="en-US" altLang="zh-TW" sz="1200" i="1">
                                          <a:solidFill>
                                            <a:schemeClr val="tx1"/>
                                          </a:solidFill>
                                          <a:latin typeface="Cambria Math" panose="02040503050406030204" pitchFamily="18" charset="0"/>
                                        </a:rPr>
                                      </m:ctrlPr>
                                    </m:radPr>
                                    <m:deg/>
                                    <m:e>
                                      <m:r>
                                        <a:rPr lang="en-US" altLang="zh-TW" sz="1200" i="1">
                                          <a:solidFill>
                                            <a:schemeClr val="tx1"/>
                                          </a:solidFill>
                                          <a:latin typeface="Cambria Math" panose="02040503050406030204" pitchFamily="18" charset="0"/>
                                        </a:rPr>
                                        <m:t>512</m:t>
                                      </m:r>
                                    </m:e>
                                  </m:rad>
                                </m:den>
                              </m:f>
                            </m:e>
                          </m:d>
                        </m:e>
                        <m:sub>
                          <m:r>
                            <a:rPr lang="en-US" altLang="zh-TW" sz="1200" b="0" i="0" smtClean="0">
                              <a:solidFill>
                                <a:schemeClr val="tx1"/>
                              </a:solidFill>
                              <a:latin typeface="Cambria Math" panose="02040503050406030204" pitchFamily="18" charset="0"/>
                            </a:rPr>
                            <m:t>1</m:t>
                          </m:r>
                          <m:r>
                            <a:rPr lang="en-US" altLang="zh-TW" sz="1200">
                              <a:solidFill>
                                <a:schemeClr val="tx1"/>
                              </a:solidFill>
                              <a:latin typeface="Cambria Math" panose="02040503050406030204" pitchFamily="18" charset="0"/>
                              <a:cs typeface="Times New Roman" panose="02020603050405020304" pitchFamily="18" charset="0"/>
                            </a:rPr>
                            <m:t>∗</m:t>
                          </m:r>
                          <m:r>
                            <a:rPr lang="en-US" altLang="zh-TW" sz="1200" b="0" i="1" smtClean="0">
                              <a:solidFill>
                                <a:schemeClr val="tx1"/>
                              </a:solidFill>
                              <a:latin typeface="Cambria Math" panose="02040503050406030204" pitchFamily="18" charset="0"/>
                              <a:cs typeface="Times New Roman" panose="02020603050405020304" pitchFamily="18" charset="0"/>
                            </a:rPr>
                            <m:t>5</m:t>
                          </m:r>
                        </m:sub>
                      </m:sSub>
                      <m:r>
                        <a:rPr lang="en-US" altLang="zh-TW" sz="1200" i="1">
                          <a:solidFill>
                            <a:schemeClr val="tx1"/>
                          </a:solidFill>
                          <a:latin typeface="Cambria Math" panose="02040503050406030204" pitchFamily="18" charset="0"/>
                          <a:cs typeface="Times New Roman" panose="02020603050405020304" pitchFamily="18" charset="0"/>
                        </a:rPr>
                        <m:t> </m:t>
                      </m:r>
                      <m:sSub>
                        <m:sSubPr>
                          <m:ctrlPr>
                            <a:rPr lang="en-US" altLang="zh-TW" sz="1200" i="1">
                              <a:solidFill>
                                <a:schemeClr val="tx1"/>
                              </a:solidFill>
                              <a:latin typeface="Cambria Math" panose="02040503050406030204" pitchFamily="18" charset="0"/>
                              <a:cs typeface="Times New Roman" panose="02020603050405020304" pitchFamily="18" charset="0"/>
                            </a:rPr>
                          </m:ctrlPr>
                        </m:sSubPr>
                        <m:e>
                          <m:r>
                            <a:rPr lang="en-US" altLang="zh-TW" sz="1200" i="1">
                              <a:solidFill>
                                <a:schemeClr val="tx1"/>
                              </a:solidFill>
                              <a:latin typeface="Cambria Math" panose="02040503050406030204" pitchFamily="18" charset="0"/>
                              <a:cs typeface="Times New Roman" panose="02020603050405020304" pitchFamily="18" charset="0"/>
                            </a:rPr>
                            <m:t>𝑉</m:t>
                          </m:r>
                        </m:e>
                        <m:sub>
                          <m:r>
                            <a:rPr lang="en-US" altLang="zh-TW" sz="1200">
                              <a:solidFill>
                                <a:schemeClr val="tx1"/>
                              </a:solidFill>
                              <a:latin typeface="Cambria Math" panose="02040503050406030204" pitchFamily="18" charset="0"/>
                              <a:cs typeface="Times New Roman" panose="02020603050405020304" pitchFamily="18" charset="0"/>
                            </a:rPr>
                            <m:t>5∗512</m:t>
                          </m:r>
                        </m:sub>
                      </m:sSub>
                    </m:oMath>
                  </m:oMathPara>
                </a14:m>
                <a:endParaRPr lang="zh-TW" altLang="en-US" sz="1200" dirty="0"/>
              </a:p>
            </p:txBody>
          </p:sp>
        </mc:Choice>
        <mc:Fallback xmlns="">
          <p:sp>
            <p:nvSpPr>
              <p:cNvPr id="39" name="文字方塊 38">
                <a:extLst>
                  <a:ext uri="{FF2B5EF4-FFF2-40B4-BE49-F238E27FC236}">
                    <a16:creationId xmlns:a16="http://schemas.microsoft.com/office/drawing/2014/main" id="{4BA0D0A0-E5D8-EBA7-4D58-21147E2D9BBB}"/>
                  </a:ext>
                </a:extLst>
              </p:cNvPr>
              <p:cNvSpPr txBox="1">
                <a:spLocks noRot="1" noChangeAspect="1" noMove="1" noResize="1" noEditPoints="1" noAdjustHandles="1" noChangeArrowheads="1" noChangeShapeType="1" noTextEdit="1"/>
              </p:cNvSpPr>
              <p:nvPr/>
            </p:nvSpPr>
            <p:spPr>
              <a:xfrm>
                <a:off x="501151" y="2984238"/>
                <a:ext cx="5218233" cy="536301"/>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164B1F85-17CE-F13E-4792-76BE43A06D9D}"/>
                  </a:ext>
                </a:extLst>
              </p:cNvPr>
              <p:cNvSpPr txBox="1"/>
              <p:nvPr/>
            </p:nvSpPr>
            <p:spPr>
              <a:xfrm>
                <a:off x="2251672" y="626531"/>
                <a:ext cx="1185862" cy="276999"/>
              </a:xfrm>
              <a:prstGeom prst="rect">
                <a:avLst/>
              </a:prstGeom>
              <a:noFill/>
            </p:spPr>
            <p:txBody>
              <a:bodyPr wrap="square">
                <a:spAutoFit/>
              </a:bodyPr>
              <a:lstStyle/>
              <a:p>
                <a:r>
                  <a:rPr lang="en-US" altLang="zh-TW" sz="1200" dirty="0">
                    <a:solidFill>
                      <a:schemeClr val="tx1"/>
                    </a:solidFill>
                    <a:cs typeface="Times New Roman" panose="02020603050405020304" pitchFamily="18" charset="0"/>
                  </a:rPr>
                  <a:t>(</a:t>
                </a:r>
                <a14:m>
                  <m:oMath xmlns:m="http://schemas.openxmlformats.org/officeDocument/2006/math">
                    <m:sSub>
                      <m:sSubPr>
                        <m:ctrlPr>
                          <a:rPr lang="en-US" altLang="zh-TW" sz="1200" i="1" smtClean="0">
                            <a:solidFill>
                              <a:schemeClr val="tx1"/>
                            </a:solidFill>
                            <a:latin typeface="Cambria Math" panose="02040503050406030204" pitchFamily="18" charset="0"/>
                            <a:cs typeface="Times New Roman" panose="02020603050405020304" pitchFamily="18" charset="0"/>
                          </a:rPr>
                        </m:ctrlPr>
                      </m:sSubPr>
                      <m:e>
                        <m:r>
                          <a:rPr lang="en-US" altLang="zh-TW" sz="1200" b="0" i="1" smtClean="0">
                            <a:solidFill>
                              <a:schemeClr val="tx1"/>
                            </a:solidFill>
                            <a:latin typeface="Cambria Math" panose="02040503050406030204" pitchFamily="18" charset="0"/>
                            <a:cs typeface="Times New Roman" panose="02020603050405020304" pitchFamily="18" charset="0"/>
                          </a:rPr>
                          <m:t>𝑑</m:t>
                        </m:r>
                      </m:e>
                      <m:sub>
                        <m:r>
                          <a:rPr lang="en-US" altLang="zh-TW" sz="1200" b="0" i="1" smtClean="0">
                            <a:solidFill>
                              <a:schemeClr val="tx1"/>
                            </a:solidFill>
                            <a:latin typeface="Cambria Math" panose="02040503050406030204" pitchFamily="18" charset="0"/>
                            <a:cs typeface="Times New Roman" panose="02020603050405020304" pitchFamily="18" charset="0"/>
                          </a:rPr>
                          <m:t>𝑚𝑜𝑑𝑒𝑙</m:t>
                        </m:r>
                      </m:sub>
                    </m:sSub>
                  </m:oMath>
                </a14:m>
                <a:r>
                  <a:rPr lang="zh-TW" altLang="en-US" sz="1200" dirty="0">
                    <a:solidFill>
                      <a:schemeClr val="tx1"/>
                    </a:solidFill>
                    <a:latin typeface="Times New Roman" panose="02020603050405020304" pitchFamily="18" charset="0"/>
                    <a:cs typeface="Times New Roman" panose="02020603050405020304" pitchFamily="18" charset="0"/>
                  </a:rPr>
                  <a:t> </a:t>
                </a:r>
                <a:r>
                  <a:rPr lang="en-US" altLang="zh-TW" sz="1200" dirty="0">
                    <a:solidFill>
                      <a:schemeClr val="tx1"/>
                    </a:solidFill>
                    <a:latin typeface="Times New Roman" panose="02020603050405020304" pitchFamily="18" charset="0"/>
                    <a:cs typeface="Times New Roman" panose="02020603050405020304" pitchFamily="18" charset="0"/>
                  </a:rPr>
                  <a:t>= 512)</a:t>
                </a:r>
                <a:r>
                  <a:rPr lang="zh-TW" altLang="en-US" sz="1200" dirty="0">
                    <a:solidFill>
                      <a:schemeClr val="tx1"/>
                    </a:solidFill>
                    <a:latin typeface="Times New Roman" panose="02020603050405020304" pitchFamily="18" charset="0"/>
                    <a:cs typeface="Times New Roman" panose="02020603050405020304" pitchFamily="18" charset="0"/>
                  </a:rPr>
                  <a:t> </a:t>
                </a:r>
                <a:endParaRPr lang="zh-TW" altLang="en-US" dirty="0"/>
              </a:p>
            </p:txBody>
          </p:sp>
        </mc:Choice>
        <mc:Fallback xmlns="">
          <p:sp>
            <p:nvSpPr>
              <p:cNvPr id="40" name="文字方塊 39">
                <a:extLst>
                  <a:ext uri="{FF2B5EF4-FFF2-40B4-BE49-F238E27FC236}">
                    <a16:creationId xmlns:a16="http://schemas.microsoft.com/office/drawing/2014/main" id="{164B1F85-17CE-F13E-4792-76BE43A06D9D}"/>
                  </a:ext>
                </a:extLst>
              </p:cNvPr>
              <p:cNvSpPr txBox="1">
                <a:spLocks noRot="1" noChangeAspect="1" noMove="1" noResize="1" noEditPoints="1" noAdjustHandles="1" noChangeArrowheads="1" noChangeShapeType="1" noTextEdit="1"/>
              </p:cNvSpPr>
              <p:nvPr/>
            </p:nvSpPr>
            <p:spPr>
              <a:xfrm>
                <a:off x="2251672" y="626531"/>
                <a:ext cx="1185862" cy="276999"/>
              </a:xfrm>
              <a:prstGeom prst="rect">
                <a:avLst/>
              </a:prstGeom>
              <a:blipFill>
                <a:blip r:embed="rId15"/>
                <a:stretch>
                  <a:fillRect t="-2222" b="-20000"/>
                </a:stretch>
              </a:blipFill>
            </p:spPr>
            <p:txBody>
              <a:bodyPr/>
              <a:lstStyle/>
              <a:p>
                <a:r>
                  <a:rPr lang="zh-TW" altLang="en-US">
                    <a:noFill/>
                  </a:rPr>
                  <a:t> </a:t>
                </a:r>
              </a:p>
            </p:txBody>
          </p:sp>
        </mc:Fallback>
      </mc:AlternateContent>
      <p:sp>
        <p:nvSpPr>
          <p:cNvPr id="41" name="文字方塊 40">
            <a:extLst>
              <a:ext uri="{FF2B5EF4-FFF2-40B4-BE49-F238E27FC236}">
                <a16:creationId xmlns:a16="http://schemas.microsoft.com/office/drawing/2014/main" id="{8D3C71F7-C0F0-E0D1-07BC-EEBEA8864AE7}"/>
              </a:ext>
            </a:extLst>
          </p:cNvPr>
          <p:cNvSpPr txBox="1"/>
          <p:nvPr/>
        </p:nvSpPr>
        <p:spPr>
          <a:xfrm>
            <a:off x="3396267" y="573222"/>
            <a:ext cx="3793475" cy="338554"/>
          </a:xfrm>
          <a:prstGeom prst="rect">
            <a:avLst/>
          </a:prstGeom>
          <a:noFill/>
        </p:spPr>
        <p:txBody>
          <a:bodyPr wrap="square">
            <a:spAutoFit/>
          </a:bodyPr>
          <a:lstStyle/>
          <a:p>
            <a:r>
              <a:rPr lang="en-US" altLang="zh-TW" sz="1600" dirty="0">
                <a:latin typeface="Times New Roman" panose="02020603050405020304" pitchFamily="18" charset="0"/>
                <a:cs typeface="Times New Roman" panose="02020603050405020304" pitchFamily="18" charset="0"/>
              </a:rPr>
              <a:t>4. Calculate Multi-Head Attention</a:t>
            </a:r>
            <a:endParaRPr lang="zh-TW" altLang="en-US" sz="1600" dirty="0">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C73B17D5-C81C-00F8-669C-A36BA835C61A}"/>
              </a:ext>
            </a:extLst>
          </p:cNvPr>
          <p:cNvSpPr txBox="1"/>
          <p:nvPr/>
        </p:nvSpPr>
        <p:spPr>
          <a:xfrm>
            <a:off x="5154159" y="1843249"/>
            <a:ext cx="1030219" cy="246221"/>
          </a:xfrm>
          <a:prstGeom prst="rect">
            <a:avLst/>
          </a:prstGeom>
          <a:noFill/>
        </p:spPr>
        <p:txBody>
          <a:bodyPr wrap="square">
            <a:spAutoFit/>
          </a:bodyPr>
          <a:lstStyle/>
          <a:p>
            <a:r>
              <a:rPr lang="en-US" altLang="zh-TW" sz="1000" dirty="0">
                <a:solidFill>
                  <a:srgbClr val="00B0F0"/>
                </a:solidFill>
              </a:rPr>
              <a:t>(1*512)(512*64) </a:t>
            </a:r>
            <a:endParaRPr lang="zh-TW" altLang="en-US" sz="1000" dirty="0"/>
          </a:p>
        </p:txBody>
      </p:sp>
      <p:sp>
        <p:nvSpPr>
          <p:cNvPr id="8" name="文字方塊 7">
            <a:extLst>
              <a:ext uri="{FF2B5EF4-FFF2-40B4-BE49-F238E27FC236}">
                <a16:creationId xmlns:a16="http://schemas.microsoft.com/office/drawing/2014/main" id="{22EAA51C-28DF-949F-3555-49033A083DCF}"/>
              </a:ext>
            </a:extLst>
          </p:cNvPr>
          <p:cNvSpPr txBox="1"/>
          <p:nvPr/>
        </p:nvSpPr>
        <p:spPr>
          <a:xfrm>
            <a:off x="7805216" y="3571469"/>
            <a:ext cx="295274"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Q</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59A835D-E9B4-60CB-8C6B-DD5CDAD1F300}"/>
                  </a:ext>
                </a:extLst>
              </p:cNvPr>
              <p:cNvSpPr txBox="1"/>
              <p:nvPr/>
            </p:nvSpPr>
            <p:spPr>
              <a:xfrm>
                <a:off x="463212" y="1171104"/>
                <a:ext cx="1978938" cy="646331"/>
              </a:xfrm>
              <a:prstGeom prst="rect">
                <a:avLst/>
              </a:prstGeom>
              <a:noFill/>
            </p:spPr>
            <p:txBody>
              <a:bodyPr wrap="square">
                <a:spAutoFit/>
              </a:bodyPr>
              <a:lstStyle/>
              <a:p>
                <a:pPr marL="182563"/>
                <a14:m>
                  <m:oMath xmlns:m="http://schemas.openxmlformats.org/officeDocument/2006/math">
                    <m:sSub>
                      <m:sSubPr>
                        <m:ctrlPr>
                          <a:rPr lang="en-US" altLang="zh-TW" sz="1200" i="1" smtClean="0">
                            <a:solidFill>
                              <a:srgbClr val="00B050"/>
                            </a:solidFill>
                            <a:latin typeface="Cambria Math" panose="02040503050406030204" pitchFamily="18" charset="0"/>
                            <a:cs typeface="Times New Roman" panose="02020603050405020304" pitchFamily="18" charset="0"/>
                          </a:rPr>
                        </m:ctrlPr>
                      </m:sSubPr>
                      <m:e>
                        <m:r>
                          <m:rPr>
                            <m:sty m:val="p"/>
                          </m:rPr>
                          <a:rPr lang="en-US" altLang="zh-TW" sz="1200" b="0" i="0" smtClean="0">
                            <a:solidFill>
                              <a:srgbClr val="00B050"/>
                            </a:solidFill>
                            <a:latin typeface="Cambria Math" panose="02040503050406030204" pitchFamily="18" charset="0"/>
                            <a:cs typeface="Times New Roman" panose="02020603050405020304" pitchFamily="18" charset="0"/>
                          </a:rPr>
                          <m:t>I</m:t>
                        </m:r>
                      </m:e>
                      <m:sub>
                        <m:r>
                          <a:rPr lang="en-US" altLang="zh-TW" sz="1200" b="0" i="0" smtClean="0">
                            <a:solidFill>
                              <a:srgbClr val="00B050"/>
                            </a:solidFill>
                            <a:latin typeface="Cambria Math" panose="02040503050406030204" pitchFamily="18" charset="0"/>
                            <a:cs typeface="Times New Roman" panose="02020603050405020304" pitchFamily="18" charset="0"/>
                          </a:rPr>
                          <m:t>1∗512</m:t>
                        </m:r>
                      </m:sub>
                    </m:sSub>
                  </m:oMath>
                </a14:m>
                <a:r>
                  <a:rPr lang="en-US" altLang="zh-TW" sz="1200" dirty="0" err="1">
                    <a:latin typeface="Times New Roman" panose="02020603050405020304" pitchFamily="18" charset="0"/>
                    <a:cs typeface="Times New Roman" panose="02020603050405020304" pitchFamily="18" charset="0"/>
                  </a:rPr>
                  <a:t>W</a:t>
                </a:r>
                <a:r>
                  <a:rPr lang="en-US" altLang="zh-TW" sz="1200" baseline="-25000" dirty="0" err="1">
                    <a:latin typeface="Times New Roman" panose="02020603050405020304" pitchFamily="18" charset="0"/>
                    <a:cs typeface="Times New Roman" panose="02020603050405020304" pitchFamily="18" charset="0"/>
                  </a:rPr>
                  <a:t>q</a:t>
                </a:r>
                <a:r>
                  <a:rPr lang="en-US" altLang="zh-TW" sz="1200" baseline="-25000" dirty="0">
                    <a:latin typeface="Times New Roman" panose="02020603050405020304" pitchFamily="18" charset="0"/>
                    <a:cs typeface="Times New Roman" panose="02020603050405020304" pitchFamily="18" charset="0"/>
                  </a:rPr>
                  <a:t> 512*512 </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i="1" smtClean="0">
                            <a:solidFill>
                              <a:srgbClr val="FF0000"/>
                            </a:solidFill>
                            <a:latin typeface="Cambria Math" panose="02040503050406030204" pitchFamily="18" charset="0"/>
                            <a:cs typeface="Times New Roman" panose="02020603050405020304" pitchFamily="18" charset="0"/>
                          </a:rPr>
                        </m:ctrlPr>
                      </m:sSubPr>
                      <m:e>
                        <m:r>
                          <m:rPr>
                            <m:sty m:val="p"/>
                          </m:rPr>
                          <a:rPr lang="en-US" altLang="zh-TW" sz="1200" b="0" i="0" smtClean="0">
                            <a:solidFill>
                              <a:srgbClr val="FF0000"/>
                            </a:solidFill>
                            <a:latin typeface="Cambria Math" panose="02040503050406030204" pitchFamily="18" charset="0"/>
                            <a:cs typeface="Times New Roman" panose="02020603050405020304" pitchFamily="18" charset="0"/>
                          </a:rPr>
                          <m:t>Q</m:t>
                        </m:r>
                      </m:e>
                      <m:sub>
                        <m:r>
                          <a:rPr lang="en-US" altLang="zh-TW" sz="1200" b="0" i="0" smtClean="0">
                            <a:solidFill>
                              <a:srgbClr val="FF0000"/>
                            </a:solidFill>
                            <a:latin typeface="Cambria Math" panose="02040503050406030204" pitchFamily="18" charset="0"/>
                            <a:cs typeface="Times New Roman" panose="02020603050405020304" pitchFamily="18" charset="0"/>
                          </a:rPr>
                          <m:t>1</m:t>
                        </m:r>
                        <m:r>
                          <a:rPr lang="en-US" altLang="zh-TW" sz="1200">
                            <a:solidFill>
                              <a:srgbClr val="FF0000"/>
                            </a:solidFill>
                            <a:latin typeface="Cambria Math" panose="02040503050406030204" pitchFamily="18" charset="0"/>
                            <a:cs typeface="Times New Roman" panose="02020603050405020304" pitchFamily="18" charset="0"/>
                          </a:rPr>
                          <m:t>∗512</m:t>
                        </m:r>
                      </m:sub>
                    </m:sSub>
                  </m:oMath>
                </a14:m>
                <a:endParaRPr lang="en-US" altLang="zh-TW" sz="1200" dirty="0">
                  <a:latin typeface="Times New Roman" panose="02020603050405020304" pitchFamily="18" charset="0"/>
                  <a:cs typeface="Times New Roman" panose="02020603050405020304" pitchFamily="18" charset="0"/>
                </a:endParaRPr>
              </a:p>
              <a:p>
                <a:pPr marL="182563"/>
                <a14:m>
                  <m:oMath xmlns:m="http://schemas.openxmlformats.org/officeDocument/2006/math">
                    <m:sSub>
                      <m:sSubPr>
                        <m:ctrlPr>
                          <a:rPr lang="en-US" altLang="zh-TW" sz="1200" i="1" smtClean="0">
                            <a:solidFill>
                              <a:schemeClr val="accent2"/>
                            </a:solidFill>
                            <a:latin typeface="Cambria Math" panose="02040503050406030204" pitchFamily="18" charset="0"/>
                            <a:cs typeface="Times New Roman" panose="02020603050405020304" pitchFamily="18" charset="0"/>
                          </a:rPr>
                        </m:ctrlPr>
                      </m:sSubPr>
                      <m:e>
                        <m:r>
                          <a:rPr lang="en-US" altLang="zh-TW" sz="1200" b="0" i="1" smtClean="0">
                            <a:solidFill>
                              <a:schemeClr val="accent2"/>
                            </a:solidFill>
                            <a:latin typeface="Cambria Math" panose="02040503050406030204" pitchFamily="18" charset="0"/>
                            <a:cs typeface="Times New Roman" panose="02020603050405020304" pitchFamily="18" charset="0"/>
                          </a:rPr>
                          <m:t>𝑍</m:t>
                        </m:r>
                      </m:e>
                      <m:sub>
                        <m:r>
                          <a:rPr lang="en-US" altLang="zh-TW" sz="1200" b="0" i="0" smtClean="0">
                            <a:solidFill>
                              <a:schemeClr val="accent2"/>
                            </a:solidFill>
                            <a:latin typeface="Cambria Math" panose="02040503050406030204" pitchFamily="18" charset="0"/>
                            <a:cs typeface="Times New Roman" panose="02020603050405020304" pitchFamily="18" charset="0"/>
                          </a:rPr>
                          <m:t>5∗512</m:t>
                        </m:r>
                      </m:sub>
                    </m:sSub>
                  </m:oMath>
                </a14:m>
                <a:r>
                  <a:rPr lang="en-US" altLang="zh-TW" sz="1200" dirty="0">
                    <a:solidFill>
                      <a:srgbClr val="333333"/>
                    </a:solidFill>
                    <a:latin typeface="Times New Roman" panose="02020603050405020304" pitchFamily="18" charset="0"/>
                    <a:cs typeface="Times New Roman" panose="02020603050405020304" pitchFamily="18" charset="0"/>
                  </a:rPr>
                  <a:t>W</a:t>
                </a:r>
                <a:r>
                  <a:rPr lang="en-US" altLang="zh-TW" sz="1200" baseline="-25000" dirty="0">
                    <a:solidFill>
                      <a:srgbClr val="333333"/>
                    </a:solidFill>
                    <a:latin typeface="Times New Roman" panose="02020603050405020304" pitchFamily="18" charset="0"/>
                    <a:cs typeface="Times New Roman" panose="02020603050405020304" pitchFamily="18" charset="0"/>
                  </a:rPr>
                  <a:t>k 512*512 </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i="1" smtClean="0">
                            <a:solidFill>
                              <a:srgbClr val="00B0F0"/>
                            </a:solidFill>
                            <a:latin typeface="Cambria Math" panose="02040503050406030204" pitchFamily="18" charset="0"/>
                            <a:cs typeface="Times New Roman" panose="02020603050405020304" pitchFamily="18" charset="0"/>
                          </a:rPr>
                        </m:ctrlPr>
                      </m:sSubPr>
                      <m:e>
                        <m:r>
                          <m:rPr>
                            <m:sty m:val="p"/>
                          </m:rPr>
                          <a:rPr lang="en-US" altLang="zh-TW" sz="1200" b="0" i="0" smtClean="0">
                            <a:solidFill>
                              <a:srgbClr val="00B0F0"/>
                            </a:solidFill>
                            <a:latin typeface="Cambria Math" panose="02040503050406030204" pitchFamily="18" charset="0"/>
                            <a:cs typeface="Times New Roman" panose="02020603050405020304" pitchFamily="18" charset="0"/>
                          </a:rPr>
                          <m:t>K</m:t>
                        </m:r>
                      </m:e>
                      <m:sub>
                        <m:r>
                          <a:rPr lang="en-US" altLang="zh-TW" sz="1200">
                            <a:solidFill>
                              <a:srgbClr val="00B0F0"/>
                            </a:solidFill>
                            <a:latin typeface="Cambria Math" panose="02040503050406030204" pitchFamily="18" charset="0"/>
                            <a:cs typeface="Times New Roman" panose="02020603050405020304" pitchFamily="18" charset="0"/>
                          </a:rPr>
                          <m:t>5∗512</m:t>
                        </m:r>
                      </m:sub>
                    </m:sSub>
                  </m:oMath>
                </a14:m>
                <a:endParaRPr lang="en-US" altLang="zh-TW" sz="1200" dirty="0">
                  <a:latin typeface="Times New Roman" panose="02020603050405020304" pitchFamily="18" charset="0"/>
                  <a:cs typeface="Times New Roman" panose="02020603050405020304" pitchFamily="18" charset="0"/>
                </a:endParaRPr>
              </a:p>
              <a:p>
                <a:pPr indent="182563"/>
                <a14:m>
                  <m:oMath xmlns:m="http://schemas.openxmlformats.org/officeDocument/2006/math">
                    <m:sSub>
                      <m:sSubPr>
                        <m:ctrlPr>
                          <a:rPr lang="en-US" altLang="zh-TW" sz="1200" i="1" smtClean="0">
                            <a:solidFill>
                              <a:schemeClr val="accent2"/>
                            </a:solidFill>
                            <a:latin typeface="Cambria Math" panose="02040503050406030204" pitchFamily="18" charset="0"/>
                            <a:cs typeface="Times New Roman" panose="02020603050405020304" pitchFamily="18" charset="0"/>
                          </a:rPr>
                        </m:ctrlPr>
                      </m:sSubPr>
                      <m:e>
                        <m:r>
                          <m:rPr>
                            <m:sty m:val="p"/>
                          </m:rPr>
                          <a:rPr lang="en-US" altLang="zh-TW" sz="1200" b="0" i="0" smtClean="0">
                            <a:solidFill>
                              <a:schemeClr val="accent2"/>
                            </a:solidFill>
                            <a:latin typeface="Cambria Math" panose="02040503050406030204" pitchFamily="18" charset="0"/>
                            <a:cs typeface="Times New Roman" panose="02020603050405020304" pitchFamily="18" charset="0"/>
                          </a:rPr>
                          <m:t>Z</m:t>
                        </m:r>
                      </m:e>
                      <m:sub>
                        <m:r>
                          <a:rPr lang="en-US" altLang="zh-TW" sz="1200" b="0" i="0" smtClean="0">
                            <a:solidFill>
                              <a:schemeClr val="accent2"/>
                            </a:solidFill>
                            <a:latin typeface="Cambria Math" panose="02040503050406030204" pitchFamily="18" charset="0"/>
                            <a:cs typeface="Times New Roman" panose="02020603050405020304" pitchFamily="18" charset="0"/>
                          </a:rPr>
                          <m:t>5∗512</m:t>
                        </m:r>
                      </m:sub>
                    </m:sSub>
                  </m:oMath>
                </a14:m>
                <a:r>
                  <a:rPr lang="en-US" altLang="zh-TW" sz="1200" dirty="0">
                    <a:solidFill>
                      <a:srgbClr val="333333"/>
                    </a:solidFill>
                    <a:latin typeface="Times New Roman" panose="02020603050405020304" pitchFamily="18" charset="0"/>
                    <a:cs typeface="Times New Roman" panose="02020603050405020304" pitchFamily="18" charset="0"/>
                  </a:rPr>
                  <a:t>W</a:t>
                </a:r>
                <a:r>
                  <a:rPr lang="en-US" altLang="zh-TW" sz="1200" baseline="-25000" dirty="0">
                    <a:solidFill>
                      <a:srgbClr val="333333"/>
                    </a:solidFill>
                    <a:latin typeface="Times New Roman" panose="02020603050405020304" pitchFamily="18" charset="0"/>
                    <a:cs typeface="Times New Roman" panose="02020603050405020304" pitchFamily="18" charset="0"/>
                  </a:rPr>
                  <a:t>v 512*512 </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i="1" smtClean="0">
                            <a:solidFill>
                              <a:srgbClr val="00B0F0"/>
                            </a:solidFill>
                            <a:latin typeface="Cambria Math" panose="02040503050406030204" pitchFamily="18" charset="0"/>
                            <a:cs typeface="Times New Roman" panose="02020603050405020304" pitchFamily="18" charset="0"/>
                          </a:rPr>
                        </m:ctrlPr>
                      </m:sSubPr>
                      <m:e>
                        <m:r>
                          <m:rPr>
                            <m:sty m:val="p"/>
                          </m:rPr>
                          <a:rPr lang="en-US" altLang="zh-TW" sz="1200" b="0" i="0" smtClean="0">
                            <a:solidFill>
                              <a:srgbClr val="00B0F0"/>
                            </a:solidFill>
                            <a:latin typeface="Cambria Math" panose="02040503050406030204" pitchFamily="18" charset="0"/>
                            <a:cs typeface="Times New Roman" panose="02020603050405020304" pitchFamily="18" charset="0"/>
                          </a:rPr>
                          <m:t>V</m:t>
                        </m:r>
                      </m:e>
                      <m:sub>
                        <m:r>
                          <a:rPr lang="en-US" altLang="zh-TW" sz="1200">
                            <a:solidFill>
                              <a:srgbClr val="00B0F0"/>
                            </a:solidFill>
                            <a:latin typeface="Cambria Math" panose="02040503050406030204" pitchFamily="18" charset="0"/>
                            <a:cs typeface="Times New Roman" panose="02020603050405020304" pitchFamily="18" charset="0"/>
                          </a:rPr>
                          <m:t>5∗512</m:t>
                        </m:r>
                      </m:sub>
                    </m:sSub>
                  </m:oMath>
                </a14:m>
                <a:endParaRPr lang="en-US" altLang="zh-TW" sz="1200"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C59A835D-E9B4-60CB-8C6B-DD5CDAD1F300}"/>
                  </a:ext>
                </a:extLst>
              </p:cNvPr>
              <p:cNvSpPr txBox="1">
                <a:spLocks noRot="1" noChangeAspect="1" noMove="1" noResize="1" noEditPoints="1" noAdjustHandles="1" noChangeArrowheads="1" noChangeShapeType="1" noTextEdit="1"/>
              </p:cNvSpPr>
              <p:nvPr/>
            </p:nvSpPr>
            <p:spPr>
              <a:xfrm>
                <a:off x="463212" y="1171104"/>
                <a:ext cx="1978938" cy="646331"/>
              </a:xfrm>
              <a:prstGeom prst="rect">
                <a:avLst/>
              </a:prstGeom>
              <a:blipFill>
                <a:blip r:embed="rId16"/>
                <a:stretch>
                  <a:fillRect b="-6604"/>
                </a:stretch>
              </a:blipFill>
            </p:spPr>
            <p:txBody>
              <a:bodyPr/>
              <a:lstStyle/>
              <a:p>
                <a:r>
                  <a:rPr lang="zh-TW" altLang="en-US">
                    <a:noFill/>
                  </a:rPr>
                  <a:t> </a:t>
                </a:r>
              </a:p>
            </p:txBody>
          </p:sp>
        </mc:Fallback>
      </mc:AlternateContent>
      <p:sp>
        <p:nvSpPr>
          <p:cNvPr id="21" name="文字方塊 20">
            <a:extLst>
              <a:ext uri="{FF2B5EF4-FFF2-40B4-BE49-F238E27FC236}">
                <a16:creationId xmlns:a16="http://schemas.microsoft.com/office/drawing/2014/main" id="{62A4B5AC-D70A-3B4B-3EA9-8008FC0E8F65}"/>
              </a:ext>
            </a:extLst>
          </p:cNvPr>
          <p:cNvSpPr txBox="1"/>
          <p:nvPr/>
        </p:nvSpPr>
        <p:spPr>
          <a:xfrm>
            <a:off x="7495607" y="3582878"/>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K</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9E67AA76-DB23-33BF-66CF-6A5C371E1B26}"/>
              </a:ext>
            </a:extLst>
          </p:cNvPr>
          <p:cNvSpPr txBox="1"/>
          <p:nvPr/>
        </p:nvSpPr>
        <p:spPr>
          <a:xfrm>
            <a:off x="7189742" y="3571469"/>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V</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99E71C2A-068D-6E71-1A6B-F3D9B5C3F381}"/>
                  </a:ext>
                </a:extLst>
              </p:cNvPr>
              <p:cNvSpPr txBox="1"/>
              <p:nvPr/>
            </p:nvSpPr>
            <p:spPr>
              <a:xfrm>
                <a:off x="7286751" y="3721577"/>
                <a:ext cx="504535"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solidFill>
                                <a:srgbClr val="00B050"/>
                              </a:solidFill>
                              <a:latin typeface="Cambria Math" panose="02040503050406030204" pitchFamily="18" charset="0"/>
                              <a:cs typeface="Times New Roman" panose="02020603050405020304" pitchFamily="18" charset="0"/>
                            </a:rPr>
                          </m:ctrlPr>
                        </m:sSubPr>
                        <m:e>
                          <m:r>
                            <m:rPr>
                              <m:sty m:val="p"/>
                            </m:rPr>
                            <a:rPr lang="en-US" altLang="zh-TW" sz="1050" b="0" i="0" smtClean="0">
                              <a:solidFill>
                                <a:srgbClr val="00B050"/>
                              </a:solidFill>
                              <a:latin typeface="Cambria Math" panose="02040503050406030204" pitchFamily="18" charset="0"/>
                              <a:cs typeface="Times New Roman" panose="02020603050405020304" pitchFamily="18" charset="0"/>
                            </a:rPr>
                            <m:t>I</m:t>
                          </m:r>
                        </m:e>
                        <m:sub>
                          <m:r>
                            <a:rPr lang="en-US" altLang="zh-TW" sz="1050" b="0" i="0" smtClean="0">
                              <a:solidFill>
                                <a:srgbClr val="00B050"/>
                              </a:solidFill>
                              <a:latin typeface="Cambria Math" panose="02040503050406030204" pitchFamily="18" charset="0"/>
                              <a:cs typeface="Times New Roman" panose="02020603050405020304" pitchFamily="18" charset="0"/>
                            </a:rPr>
                            <m:t>1∗512</m:t>
                          </m:r>
                        </m:sub>
                      </m:sSub>
                      <m:r>
                        <a:rPr lang="en-US" altLang="zh-TW" sz="1050" b="0" i="1" smtClean="0">
                          <a:solidFill>
                            <a:schemeClr val="tx1"/>
                          </a:solidFill>
                          <a:latin typeface="Cambria Math" panose="02040503050406030204" pitchFamily="18" charset="0"/>
                          <a:cs typeface="Times New Roman" panose="02020603050405020304" pitchFamily="18" charset="0"/>
                        </a:rPr>
                        <m:t> </m:t>
                      </m:r>
                    </m:oMath>
                  </m:oMathPara>
                </a14:m>
                <a:endParaRPr lang="en-US" altLang="zh-TW" sz="105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3" name="文字方塊 32">
                <a:extLst>
                  <a:ext uri="{FF2B5EF4-FFF2-40B4-BE49-F238E27FC236}">
                    <a16:creationId xmlns:a16="http://schemas.microsoft.com/office/drawing/2014/main" id="{99E71C2A-068D-6E71-1A6B-F3D9B5C3F381}"/>
                  </a:ext>
                </a:extLst>
              </p:cNvPr>
              <p:cNvSpPr txBox="1">
                <a:spLocks noRot="1" noChangeAspect="1" noMove="1" noResize="1" noEditPoints="1" noAdjustHandles="1" noChangeArrowheads="1" noChangeShapeType="1" noTextEdit="1"/>
              </p:cNvSpPr>
              <p:nvPr/>
            </p:nvSpPr>
            <p:spPr>
              <a:xfrm>
                <a:off x="7286751" y="3721577"/>
                <a:ext cx="504535" cy="261610"/>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F79C644F-CEA1-450E-8ADF-11C092CEAA2C}"/>
                  </a:ext>
                </a:extLst>
              </p:cNvPr>
              <p:cNvSpPr txBox="1"/>
              <p:nvPr/>
            </p:nvSpPr>
            <p:spPr>
              <a:xfrm>
                <a:off x="6475408" y="2762302"/>
                <a:ext cx="504535" cy="2789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accent2"/>
                              </a:solidFill>
                              <a:latin typeface="Cambria Math" panose="02040503050406030204" pitchFamily="18" charset="0"/>
                              <a:cs typeface="Times New Roman" panose="02020603050405020304" pitchFamily="18" charset="0"/>
                            </a:rPr>
                          </m:ctrlPr>
                        </m:sSubPr>
                        <m:e>
                          <m:r>
                            <m:rPr>
                              <m:sty m:val="p"/>
                            </m:rPr>
                            <a:rPr lang="en-US" altLang="zh-TW" sz="1200" b="0" i="0" smtClean="0">
                              <a:solidFill>
                                <a:schemeClr val="accent2"/>
                              </a:solidFill>
                              <a:latin typeface="Cambria Math" panose="02040503050406030204" pitchFamily="18" charset="0"/>
                              <a:cs typeface="Times New Roman" panose="02020603050405020304" pitchFamily="18" charset="0"/>
                            </a:rPr>
                            <m:t>Z</m:t>
                          </m:r>
                        </m:e>
                        <m:sub>
                          <m:r>
                            <a:rPr lang="en-US" altLang="zh-TW" sz="1200">
                              <a:solidFill>
                                <a:schemeClr val="accent2"/>
                              </a:solidFill>
                              <a:latin typeface="Cambria Math" panose="02040503050406030204" pitchFamily="18" charset="0"/>
                              <a:cs typeface="Times New Roman" panose="02020603050405020304" pitchFamily="18" charset="0"/>
                            </a:rPr>
                            <m:t>5∗512</m:t>
                          </m:r>
                        </m:sub>
                      </m:sSub>
                    </m:oMath>
                  </m:oMathPara>
                </a14:m>
                <a:endParaRPr lang="en-US" altLang="zh-TW"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5" name="文字方塊 34">
                <a:extLst>
                  <a:ext uri="{FF2B5EF4-FFF2-40B4-BE49-F238E27FC236}">
                    <a16:creationId xmlns:a16="http://schemas.microsoft.com/office/drawing/2014/main" id="{F79C644F-CEA1-450E-8ADF-11C092CEAA2C}"/>
                  </a:ext>
                </a:extLst>
              </p:cNvPr>
              <p:cNvSpPr txBox="1">
                <a:spLocks noRot="1" noChangeAspect="1" noMove="1" noResize="1" noEditPoints="1" noAdjustHandles="1" noChangeArrowheads="1" noChangeShapeType="1" noTextEdit="1"/>
              </p:cNvSpPr>
              <p:nvPr/>
            </p:nvSpPr>
            <p:spPr>
              <a:xfrm>
                <a:off x="6475408" y="2762302"/>
                <a:ext cx="504535" cy="278900"/>
              </a:xfrm>
              <a:prstGeom prst="rect">
                <a:avLst/>
              </a:prstGeom>
              <a:blipFill>
                <a:blip r:embed="rId18"/>
                <a:stretch>
                  <a:fillRect r="-3614"/>
                </a:stretch>
              </a:blipFill>
            </p:spPr>
            <p:txBody>
              <a:bodyPr/>
              <a:lstStyle/>
              <a:p>
                <a:r>
                  <a:rPr lang="zh-TW" altLang="en-US">
                    <a:noFill/>
                  </a:rPr>
                  <a:t> </a:t>
                </a:r>
              </a:p>
            </p:txBody>
          </p:sp>
        </mc:Fallback>
      </mc:AlternateContent>
      <p:sp>
        <p:nvSpPr>
          <p:cNvPr id="38" name="文字方塊 37">
            <a:extLst>
              <a:ext uri="{FF2B5EF4-FFF2-40B4-BE49-F238E27FC236}">
                <a16:creationId xmlns:a16="http://schemas.microsoft.com/office/drawing/2014/main" id="{4E16E149-74B4-659C-BA81-1759D2E6D04E}"/>
              </a:ext>
            </a:extLst>
          </p:cNvPr>
          <p:cNvSpPr txBox="1"/>
          <p:nvPr/>
        </p:nvSpPr>
        <p:spPr>
          <a:xfrm>
            <a:off x="6037266" y="1835658"/>
            <a:ext cx="1030219" cy="246221"/>
          </a:xfrm>
          <a:prstGeom prst="rect">
            <a:avLst/>
          </a:prstGeom>
          <a:noFill/>
        </p:spPr>
        <p:txBody>
          <a:bodyPr wrap="square">
            <a:spAutoFit/>
          </a:bodyPr>
          <a:lstStyle/>
          <a:p>
            <a:r>
              <a:rPr lang="en-US" altLang="zh-TW" sz="1000" dirty="0">
                <a:solidFill>
                  <a:srgbClr val="00B0F0"/>
                </a:solidFill>
              </a:rPr>
              <a:t>(5*512)(512*64) </a:t>
            </a:r>
            <a:endParaRPr lang="zh-TW" altLang="en-US" sz="1000" dirty="0"/>
          </a:p>
        </p:txBody>
      </p:sp>
      <p:sp>
        <p:nvSpPr>
          <p:cNvPr id="42" name="文字方塊 41">
            <a:extLst>
              <a:ext uri="{FF2B5EF4-FFF2-40B4-BE49-F238E27FC236}">
                <a16:creationId xmlns:a16="http://schemas.microsoft.com/office/drawing/2014/main" id="{4457017E-A8D7-8081-BAD8-77243D262BCA}"/>
              </a:ext>
            </a:extLst>
          </p:cNvPr>
          <p:cNvSpPr txBox="1"/>
          <p:nvPr/>
        </p:nvSpPr>
        <p:spPr>
          <a:xfrm>
            <a:off x="7172970" y="2853764"/>
            <a:ext cx="643145" cy="276999"/>
          </a:xfrm>
          <a:prstGeom prst="rect">
            <a:avLst/>
          </a:prstGeom>
          <a:noFill/>
        </p:spPr>
        <p:txBody>
          <a:bodyPr wrap="square">
            <a:spAutoFit/>
          </a:bodyPr>
          <a:lstStyle/>
          <a:p>
            <a:r>
              <a:rPr lang="en-US" altLang="zh-TW" sz="1200" dirty="0">
                <a:solidFill>
                  <a:srgbClr val="00B050"/>
                </a:solidFill>
                <a:latin typeface="Times New Roman" panose="02020603050405020304" pitchFamily="18" charset="0"/>
                <a:cs typeface="Times New Roman" panose="02020603050405020304" pitchFamily="18" charset="0"/>
              </a:rPr>
              <a:t>1*512</a:t>
            </a:r>
          </a:p>
        </p:txBody>
      </p:sp>
      <p:cxnSp>
        <p:nvCxnSpPr>
          <p:cNvPr id="3" name="直線接點 2">
            <a:extLst>
              <a:ext uri="{FF2B5EF4-FFF2-40B4-BE49-F238E27FC236}">
                <a16:creationId xmlns:a16="http://schemas.microsoft.com/office/drawing/2014/main" id="{C97B8A06-CD3A-218B-7D48-978E9636471B}"/>
              </a:ext>
            </a:extLst>
          </p:cNvPr>
          <p:cNvCxnSpPr>
            <a:cxnSpLocks/>
            <a:stCxn id="29" idx="0"/>
          </p:cNvCxnSpPr>
          <p:nvPr/>
        </p:nvCxnSpPr>
        <p:spPr>
          <a:xfrm flipH="1">
            <a:off x="4565571" y="3571469"/>
            <a:ext cx="2771808" cy="271905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9CCC3846-62F3-E81F-462A-BC24FFFF16A1}"/>
              </a:ext>
            </a:extLst>
          </p:cNvPr>
          <p:cNvCxnSpPr>
            <a:cxnSpLocks/>
          </p:cNvCxnSpPr>
          <p:nvPr/>
        </p:nvCxnSpPr>
        <p:spPr>
          <a:xfrm flipH="1">
            <a:off x="4586485" y="3330593"/>
            <a:ext cx="2724967" cy="37937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571F423B-A2F0-9168-59B9-D217635656EB}"/>
              </a:ext>
            </a:extLst>
          </p:cNvPr>
          <p:cNvCxnSpPr>
            <a:cxnSpLocks/>
          </p:cNvCxnSpPr>
          <p:nvPr/>
        </p:nvCxnSpPr>
        <p:spPr>
          <a:xfrm flipH="1" flipV="1">
            <a:off x="1786744" y="3699696"/>
            <a:ext cx="786000" cy="110371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DA7502D6-D329-3A18-327C-1F6879309A5D}"/>
              </a:ext>
            </a:extLst>
          </p:cNvPr>
          <p:cNvCxnSpPr>
            <a:cxnSpLocks/>
          </p:cNvCxnSpPr>
          <p:nvPr/>
        </p:nvCxnSpPr>
        <p:spPr>
          <a:xfrm flipH="1">
            <a:off x="1853534" y="5138356"/>
            <a:ext cx="719210" cy="1136508"/>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3885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5F9FEC-A4A1-62A0-2986-C890B5237FCA}"/>
              </a:ext>
            </a:extLst>
          </p:cNvPr>
          <p:cNvSpPr>
            <a:spLocks noGrp="1"/>
          </p:cNvSpPr>
          <p:nvPr>
            <p:ph type="title"/>
          </p:nvPr>
        </p:nvSpPr>
        <p:spPr>
          <a:xfrm>
            <a:off x="0" y="25199"/>
            <a:ext cx="4798503" cy="524107"/>
          </a:xfrm>
        </p:spPr>
        <p:txBody>
          <a:bodyPr>
            <a:normAutofit/>
          </a:bodyPr>
          <a:lstStyle/>
          <a:p>
            <a:r>
              <a:rPr lang="zh-TW" altLang="en-US" sz="2400" b="1" dirty="0">
                <a:latin typeface="Times New Roman" panose="02020603050405020304" pitchFamily="18" charset="0"/>
                <a:cs typeface="Times New Roman" panose="02020603050405020304" pitchFamily="18" charset="0"/>
              </a:rPr>
              <a:t>附錄補充</a:t>
            </a:r>
            <a:r>
              <a:rPr lang="en-US" altLang="zh-TW" sz="2400" b="1" dirty="0">
                <a:latin typeface="Times New Roman" panose="02020603050405020304" pitchFamily="18" charset="0"/>
                <a:cs typeface="Times New Roman" panose="02020603050405020304" pitchFamily="18" charset="0"/>
              </a:rPr>
              <a:t>: Attention Visualizations</a:t>
            </a:r>
            <a:endParaRPr lang="zh-TW" altLang="en-US" dirty="0"/>
          </a:p>
        </p:txBody>
      </p:sp>
      <p:sp>
        <p:nvSpPr>
          <p:cNvPr id="4" name="投影片編號版面配置區 3">
            <a:extLst>
              <a:ext uri="{FF2B5EF4-FFF2-40B4-BE49-F238E27FC236}">
                <a16:creationId xmlns:a16="http://schemas.microsoft.com/office/drawing/2014/main" id="{F22A4AE7-9EC6-85D7-49A6-278A87061684}"/>
              </a:ext>
            </a:extLst>
          </p:cNvPr>
          <p:cNvSpPr>
            <a:spLocks noGrp="1"/>
          </p:cNvSpPr>
          <p:nvPr>
            <p:ph type="sldNum" sz="quarter" idx="12"/>
          </p:nvPr>
        </p:nvSpPr>
        <p:spPr/>
        <p:txBody>
          <a:bodyPr/>
          <a:lstStyle/>
          <a:p>
            <a:fld id="{234B36A1-F704-41D0-BB5A-162B2F270628}" type="slidenum">
              <a:rPr lang="zh-TW" altLang="en-US" smtClean="0"/>
              <a:t>64</a:t>
            </a:fld>
            <a:endParaRPr lang="zh-TW" altLang="en-US"/>
          </a:p>
        </p:txBody>
      </p:sp>
      <p:sp>
        <p:nvSpPr>
          <p:cNvPr id="5" name="文字方塊 4">
            <a:extLst>
              <a:ext uri="{FF2B5EF4-FFF2-40B4-BE49-F238E27FC236}">
                <a16:creationId xmlns:a16="http://schemas.microsoft.com/office/drawing/2014/main" id="{42C3F9A9-293B-7E9C-D030-B1D23DC24DE8}"/>
              </a:ext>
            </a:extLst>
          </p:cNvPr>
          <p:cNvSpPr txBox="1"/>
          <p:nvPr/>
        </p:nvSpPr>
        <p:spPr>
          <a:xfrm>
            <a:off x="8653112" y="46166"/>
            <a:ext cx="415498" cy="369332"/>
          </a:xfrm>
          <a:prstGeom prst="rect">
            <a:avLst/>
          </a:prstGeom>
          <a:noFill/>
        </p:spPr>
        <p:txBody>
          <a:bodyPr wrap="none" rtlCol="0">
            <a:spAutoFit/>
          </a:bodyPr>
          <a:lstStyle/>
          <a:p>
            <a:r>
              <a:rPr lang="zh-TW" altLang="en-US" dirty="0"/>
              <a:t>胡</a:t>
            </a:r>
          </a:p>
        </p:txBody>
      </p:sp>
      <p:pic>
        <p:nvPicPr>
          <p:cNvPr id="6" name="圖片 5">
            <a:extLst>
              <a:ext uri="{FF2B5EF4-FFF2-40B4-BE49-F238E27FC236}">
                <a16:creationId xmlns:a16="http://schemas.microsoft.com/office/drawing/2014/main" id="{FD50CF60-4AC6-8FD7-1144-6A75AE9F0AB8}"/>
              </a:ext>
            </a:extLst>
          </p:cNvPr>
          <p:cNvPicPr>
            <a:picLocks noChangeAspect="1"/>
          </p:cNvPicPr>
          <p:nvPr/>
        </p:nvPicPr>
        <p:blipFill>
          <a:blip r:embed="rId2"/>
          <a:stretch>
            <a:fillRect/>
          </a:stretch>
        </p:blipFill>
        <p:spPr>
          <a:xfrm>
            <a:off x="317299" y="764621"/>
            <a:ext cx="8335813" cy="4543987"/>
          </a:xfrm>
          <a:prstGeom prst="rect">
            <a:avLst/>
          </a:prstGeom>
        </p:spPr>
      </p:pic>
      <p:sp>
        <p:nvSpPr>
          <p:cNvPr id="8" name="文字方塊 7">
            <a:extLst>
              <a:ext uri="{FF2B5EF4-FFF2-40B4-BE49-F238E27FC236}">
                <a16:creationId xmlns:a16="http://schemas.microsoft.com/office/drawing/2014/main" id="{CA82A420-8956-C71E-8617-ACC78B3DFCD1}"/>
              </a:ext>
            </a:extLst>
          </p:cNvPr>
          <p:cNvSpPr txBox="1"/>
          <p:nvPr/>
        </p:nvSpPr>
        <p:spPr>
          <a:xfrm>
            <a:off x="422906" y="5390115"/>
            <a:ext cx="8335813" cy="1077218"/>
          </a:xfrm>
          <a:prstGeom prst="rect">
            <a:avLst/>
          </a:prstGeom>
          <a:noFill/>
        </p:spPr>
        <p:txBody>
          <a:bodyPr wrap="square">
            <a:spAutoFit/>
          </a:bodyPr>
          <a:lstStyle/>
          <a:p>
            <a:r>
              <a:rPr lang="en-US" altLang="zh-TW" sz="1600" dirty="0"/>
              <a:t>Figure 3: An example of the attention mechanism following long-distance dependencies in the encoder self-attention in layer 5 of 6. Many of the attention heads attend to a distant dependency of the verb ‘making’, completing the phrase ‘making...more difficult’. Attentions here shown only for the word ‘making’. Different colors represent different heads. Best viewed in color.</a:t>
            </a:r>
            <a:endParaRPr lang="zh-TW" altLang="en-US" sz="1600" dirty="0"/>
          </a:p>
        </p:txBody>
      </p:sp>
    </p:spTree>
    <p:extLst>
      <p:ext uri="{BB962C8B-B14F-4D97-AF65-F5344CB8AC3E}">
        <p14:creationId xmlns:p14="http://schemas.microsoft.com/office/powerpoint/2010/main" val="17995589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5F9FEC-A4A1-62A0-2986-C890B5237FCA}"/>
              </a:ext>
            </a:extLst>
          </p:cNvPr>
          <p:cNvSpPr>
            <a:spLocks noGrp="1"/>
          </p:cNvSpPr>
          <p:nvPr>
            <p:ph type="title"/>
          </p:nvPr>
        </p:nvSpPr>
        <p:spPr>
          <a:xfrm>
            <a:off x="0" y="25199"/>
            <a:ext cx="4798503" cy="524107"/>
          </a:xfrm>
        </p:spPr>
        <p:txBody>
          <a:bodyPr>
            <a:normAutofit/>
          </a:bodyPr>
          <a:lstStyle/>
          <a:p>
            <a:r>
              <a:rPr lang="zh-TW" altLang="en-US" sz="2400" b="1" dirty="0">
                <a:latin typeface="Times New Roman" panose="02020603050405020304" pitchFamily="18" charset="0"/>
                <a:cs typeface="Times New Roman" panose="02020603050405020304" pitchFamily="18" charset="0"/>
              </a:rPr>
              <a:t>附錄補充</a:t>
            </a:r>
            <a:r>
              <a:rPr lang="en-US" altLang="zh-TW" sz="2400" b="1" dirty="0">
                <a:latin typeface="Times New Roman" panose="02020603050405020304" pitchFamily="18" charset="0"/>
                <a:cs typeface="Times New Roman" panose="02020603050405020304" pitchFamily="18" charset="0"/>
              </a:rPr>
              <a:t>: Attention Visualizations</a:t>
            </a:r>
            <a:endParaRPr lang="zh-TW" altLang="en-US" dirty="0"/>
          </a:p>
        </p:txBody>
      </p:sp>
      <p:sp>
        <p:nvSpPr>
          <p:cNvPr id="4" name="投影片編號版面配置區 3">
            <a:extLst>
              <a:ext uri="{FF2B5EF4-FFF2-40B4-BE49-F238E27FC236}">
                <a16:creationId xmlns:a16="http://schemas.microsoft.com/office/drawing/2014/main" id="{F22A4AE7-9EC6-85D7-49A6-278A87061684}"/>
              </a:ext>
            </a:extLst>
          </p:cNvPr>
          <p:cNvSpPr>
            <a:spLocks noGrp="1"/>
          </p:cNvSpPr>
          <p:nvPr>
            <p:ph type="sldNum" sz="quarter" idx="12"/>
          </p:nvPr>
        </p:nvSpPr>
        <p:spPr/>
        <p:txBody>
          <a:bodyPr/>
          <a:lstStyle/>
          <a:p>
            <a:fld id="{234B36A1-F704-41D0-BB5A-162B2F270628}" type="slidenum">
              <a:rPr lang="zh-TW" altLang="en-US" smtClean="0"/>
              <a:t>65</a:t>
            </a:fld>
            <a:endParaRPr lang="zh-TW" altLang="en-US"/>
          </a:p>
        </p:txBody>
      </p:sp>
      <p:sp>
        <p:nvSpPr>
          <p:cNvPr id="5" name="文字方塊 4">
            <a:extLst>
              <a:ext uri="{FF2B5EF4-FFF2-40B4-BE49-F238E27FC236}">
                <a16:creationId xmlns:a16="http://schemas.microsoft.com/office/drawing/2014/main" id="{42C3F9A9-293B-7E9C-D030-B1D23DC24DE8}"/>
              </a:ext>
            </a:extLst>
          </p:cNvPr>
          <p:cNvSpPr txBox="1"/>
          <p:nvPr/>
        </p:nvSpPr>
        <p:spPr>
          <a:xfrm>
            <a:off x="8653112" y="46166"/>
            <a:ext cx="415498" cy="369332"/>
          </a:xfrm>
          <a:prstGeom prst="rect">
            <a:avLst/>
          </a:prstGeom>
          <a:noFill/>
        </p:spPr>
        <p:txBody>
          <a:bodyPr wrap="none" rtlCol="0">
            <a:spAutoFit/>
          </a:bodyPr>
          <a:lstStyle/>
          <a:p>
            <a:r>
              <a:rPr lang="zh-TW" altLang="en-US" dirty="0"/>
              <a:t>胡</a:t>
            </a:r>
          </a:p>
        </p:txBody>
      </p:sp>
      <p:pic>
        <p:nvPicPr>
          <p:cNvPr id="7" name="圖片 6">
            <a:extLst>
              <a:ext uri="{FF2B5EF4-FFF2-40B4-BE49-F238E27FC236}">
                <a16:creationId xmlns:a16="http://schemas.microsoft.com/office/drawing/2014/main" id="{1107528C-DD17-ACB0-AC95-A8B676F4429A}"/>
              </a:ext>
            </a:extLst>
          </p:cNvPr>
          <p:cNvPicPr>
            <a:picLocks noChangeAspect="1"/>
          </p:cNvPicPr>
          <p:nvPr/>
        </p:nvPicPr>
        <p:blipFill>
          <a:blip r:embed="rId2"/>
          <a:stretch>
            <a:fillRect/>
          </a:stretch>
        </p:blipFill>
        <p:spPr>
          <a:xfrm>
            <a:off x="75391" y="549306"/>
            <a:ext cx="5738292" cy="6320318"/>
          </a:xfrm>
          <a:prstGeom prst="rect">
            <a:avLst/>
          </a:prstGeom>
        </p:spPr>
      </p:pic>
      <p:sp>
        <p:nvSpPr>
          <p:cNvPr id="9" name="文字方塊 8">
            <a:extLst>
              <a:ext uri="{FF2B5EF4-FFF2-40B4-BE49-F238E27FC236}">
                <a16:creationId xmlns:a16="http://schemas.microsoft.com/office/drawing/2014/main" id="{BE8523D9-5925-29C1-F00D-A2005D0CF3D9}"/>
              </a:ext>
            </a:extLst>
          </p:cNvPr>
          <p:cNvSpPr txBox="1"/>
          <p:nvPr/>
        </p:nvSpPr>
        <p:spPr>
          <a:xfrm>
            <a:off x="5889072" y="4929844"/>
            <a:ext cx="3179538" cy="1600438"/>
          </a:xfrm>
          <a:prstGeom prst="rect">
            <a:avLst/>
          </a:prstGeom>
          <a:noFill/>
        </p:spPr>
        <p:txBody>
          <a:bodyPr wrap="square">
            <a:spAutoFit/>
          </a:bodyPr>
          <a:lstStyle/>
          <a:p>
            <a:r>
              <a:rPr lang="en-US" altLang="zh-TW" sz="1400" dirty="0"/>
              <a:t>Figure 4: Two attention heads, also in layer 5 of 6, apparently involved in anaphora resolution. Top: Full attentions for head 5. Bottom: Isolated attentions from just the word ‘its’ for attention heads 5 and 6. Note that the attentions are very sharp for this word.</a:t>
            </a:r>
            <a:endParaRPr lang="zh-TW" altLang="en-US" sz="1400" dirty="0"/>
          </a:p>
        </p:txBody>
      </p:sp>
    </p:spTree>
    <p:extLst>
      <p:ext uri="{BB962C8B-B14F-4D97-AF65-F5344CB8AC3E}">
        <p14:creationId xmlns:p14="http://schemas.microsoft.com/office/powerpoint/2010/main" val="31778325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5F9FEC-A4A1-62A0-2986-C890B5237FCA}"/>
              </a:ext>
            </a:extLst>
          </p:cNvPr>
          <p:cNvSpPr>
            <a:spLocks noGrp="1"/>
          </p:cNvSpPr>
          <p:nvPr>
            <p:ph type="title"/>
          </p:nvPr>
        </p:nvSpPr>
        <p:spPr>
          <a:xfrm>
            <a:off x="0" y="25199"/>
            <a:ext cx="4798503" cy="524107"/>
          </a:xfrm>
        </p:spPr>
        <p:txBody>
          <a:bodyPr>
            <a:normAutofit/>
          </a:bodyPr>
          <a:lstStyle/>
          <a:p>
            <a:r>
              <a:rPr lang="zh-TW" altLang="en-US" sz="2400" b="1" dirty="0">
                <a:latin typeface="Times New Roman" panose="02020603050405020304" pitchFamily="18" charset="0"/>
                <a:cs typeface="Times New Roman" panose="02020603050405020304" pitchFamily="18" charset="0"/>
              </a:rPr>
              <a:t>附錄補充</a:t>
            </a:r>
            <a:r>
              <a:rPr lang="en-US" altLang="zh-TW" sz="2400" b="1" dirty="0">
                <a:latin typeface="Times New Roman" panose="02020603050405020304" pitchFamily="18" charset="0"/>
                <a:cs typeface="Times New Roman" panose="02020603050405020304" pitchFamily="18" charset="0"/>
              </a:rPr>
              <a:t>: Attention Visualizations</a:t>
            </a:r>
            <a:endParaRPr lang="zh-TW" altLang="en-US" dirty="0"/>
          </a:p>
        </p:txBody>
      </p:sp>
      <p:sp>
        <p:nvSpPr>
          <p:cNvPr id="4" name="投影片編號版面配置區 3">
            <a:extLst>
              <a:ext uri="{FF2B5EF4-FFF2-40B4-BE49-F238E27FC236}">
                <a16:creationId xmlns:a16="http://schemas.microsoft.com/office/drawing/2014/main" id="{F22A4AE7-9EC6-85D7-49A6-278A87061684}"/>
              </a:ext>
            </a:extLst>
          </p:cNvPr>
          <p:cNvSpPr>
            <a:spLocks noGrp="1"/>
          </p:cNvSpPr>
          <p:nvPr>
            <p:ph type="sldNum" sz="quarter" idx="12"/>
          </p:nvPr>
        </p:nvSpPr>
        <p:spPr/>
        <p:txBody>
          <a:bodyPr/>
          <a:lstStyle/>
          <a:p>
            <a:fld id="{234B36A1-F704-41D0-BB5A-162B2F270628}" type="slidenum">
              <a:rPr lang="zh-TW" altLang="en-US" smtClean="0"/>
              <a:t>66</a:t>
            </a:fld>
            <a:endParaRPr lang="zh-TW" altLang="en-US"/>
          </a:p>
        </p:txBody>
      </p:sp>
      <p:sp>
        <p:nvSpPr>
          <p:cNvPr id="5" name="文字方塊 4">
            <a:extLst>
              <a:ext uri="{FF2B5EF4-FFF2-40B4-BE49-F238E27FC236}">
                <a16:creationId xmlns:a16="http://schemas.microsoft.com/office/drawing/2014/main" id="{42C3F9A9-293B-7E9C-D030-B1D23DC24DE8}"/>
              </a:ext>
            </a:extLst>
          </p:cNvPr>
          <p:cNvSpPr txBox="1"/>
          <p:nvPr/>
        </p:nvSpPr>
        <p:spPr>
          <a:xfrm>
            <a:off x="8653112" y="46166"/>
            <a:ext cx="415498" cy="369332"/>
          </a:xfrm>
          <a:prstGeom prst="rect">
            <a:avLst/>
          </a:prstGeom>
          <a:noFill/>
        </p:spPr>
        <p:txBody>
          <a:bodyPr wrap="none" rtlCol="0">
            <a:spAutoFit/>
          </a:bodyPr>
          <a:lstStyle/>
          <a:p>
            <a:r>
              <a:rPr lang="zh-TW" altLang="en-US" dirty="0"/>
              <a:t>胡</a:t>
            </a:r>
          </a:p>
        </p:txBody>
      </p:sp>
      <p:pic>
        <p:nvPicPr>
          <p:cNvPr id="6" name="圖片 5">
            <a:extLst>
              <a:ext uri="{FF2B5EF4-FFF2-40B4-BE49-F238E27FC236}">
                <a16:creationId xmlns:a16="http://schemas.microsoft.com/office/drawing/2014/main" id="{1505224D-9338-C48D-B814-B00565D35EF3}"/>
              </a:ext>
            </a:extLst>
          </p:cNvPr>
          <p:cNvPicPr>
            <a:picLocks noChangeAspect="1"/>
          </p:cNvPicPr>
          <p:nvPr/>
        </p:nvPicPr>
        <p:blipFill>
          <a:blip r:embed="rId2"/>
          <a:stretch>
            <a:fillRect/>
          </a:stretch>
        </p:blipFill>
        <p:spPr>
          <a:xfrm>
            <a:off x="58007" y="549306"/>
            <a:ext cx="5809080" cy="6308694"/>
          </a:xfrm>
          <a:prstGeom prst="rect">
            <a:avLst/>
          </a:prstGeom>
        </p:spPr>
      </p:pic>
      <p:sp>
        <p:nvSpPr>
          <p:cNvPr id="8" name="文字方塊 7">
            <a:extLst>
              <a:ext uri="{FF2B5EF4-FFF2-40B4-BE49-F238E27FC236}">
                <a16:creationId xmlns:a16="http://schemas.microsoft.com/office/drawing/2014/main" id="{FE5CDE70-59A3-6C56-B153-3CDCAA17707C}"/>
              </a:ext>
            </a:extLst>
          </p:cNvPr>
          <p:cNvSpPr txBox="1"/>
          <p:nvPr/>
        </p:nvSpPr>
        <p:spPr>
          <a:xfrm>
            <a:off x="6031684" y="4945997"/>
            <a:ext cx="3112316" cy="1815882"/>
          </a:xfrm>
          <a:prstGeom prst="rect">
            <a:avLst/>
          </a:prstGeom>
          <a:noFill/>
        </p:spPr>
        <p:txBody>
          <a:bodyPr wrap="square">
            <a:spAutoFit/>
          </a:bodyPr>
          <a:lstStyle/>
          <a:p>
            <a:r>
              <a:rPr lang="en-US" altLang="zh-TW" sz="1400" dirty="0"/>
              <a:t>Figure 5: Many of the attention heads exhibit behavior that seems related to the structure of the sentence. We give two such examples above, from two different heads from the encoder self-attention at layer 5 of 6. </a:t>
            </a:r>
            <a:r>
              <a:rPr lang="en-US" altLang="zh-TW" sz="1400" dirty="0">
                <a:solidFill>
                  <a:srgbClr val="00B0F0"/>
                </a:solidFill>
              </a:rPr>
              <a:t>The heads clearly learned to perform different tasks</a:t>
            </a:r>
            <a:r>
              <a:rPr lang="en-US" altLang="zh-TW" sz="1400" dirty="0"/>
              <a:t>.</a:t>
            </a:r>
            <a:endParaRPr lang="zh-TW" altLang="en-US" sz="1400" dirty="0"/>
          </a:p>
        </p:txBody>
      </p:sp>
    </p:spTree>
    <p:extLst>
      <p:ext uri="{BB962C8B-B14F-4D97-AF65-F5344CB8AC3E}">
        <p14:creationId xmlns:p14="http://schemas.microsoft.com/office/powerpoint/2010/main" val="875205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5302" y="489942"/>
            <a:ext cx="8580475" cy="3277820"/>
          </a:xfrm>
          <a:prstGeom prst="rect">
            <a:avLst/>
          </a:prstGeom>
        </p:spPr>
        <p:txBody>
          <a:bodyPr wrap="square">
            <a:spAutoFit/>
          </a:bodyPr>
          <a:lstStyle/>
          <a:p>
            <a:pPr marL="285750" indent="-285750">
              <a:buFont typeface="Wingdings" panose="05000000000000000000" pitchFamily="2" charset="2"/>
              <a:buChar char="p"/>
            </a:pPr>
            <a:r>
              <a:rPr lang="en-US" altLang="zh-TW" sz="1500" dirty="0">
                <a:solidFill>
                  <a:srgbClr val="00B0F0"/>
                </a:solidFill>
                <a:latin typeface="Times New Roman" panose="02020603050405020304" pitchFamily="18" charset="0"/>
                <a:cs typeface="Times New Roman" panose="02020603050405020304" pitchFamily="18" charset="0"/>
              </a:rPr>
              <a:t>Attention function</a:t>
            </a:r>
            <a:r>
              <a:rPr lang="en-US" altLang="zh-TW" sz="1500" dirty="0">
                <a:latin typeface="Times New Roman" panose="02020603050405020304" pitchFamily="18" charset="0"/>
                <a:cs typeface="Times New Roman" panose="02020603050405020304" pitchFamily="18" charset="0"/>
              </a:rPr>
              <a:t>: mapping a query and a set of key-value pairs to an output.</a:t>
            </a:r>
          </a:p>
          <a:p>
            <a:pPr marL="285750" indent="76200">
              <a:buFont typeface="Wingdings" panose="05000000000000000000" pitchFamily="2" charset="2"/>
              <a:buChar char="ü"/>
            </a:pPr>
            <a:r>
              <a:rPr lang="en-US" altLang="zh-TW" sz="1500" dirty="0">
                <a:latin typeface="Times New Roman" panose="02020603050405020304" pitchFamily="18" charset="0"/>
                <a:cs typeface="Times New Roman" panose="02020603050405020304" pitchFamily="18" charset="0"/>
              </a:rPr>
              <a:t> Query </a:t>
            </a:r>
            <a:r>
              <a:rPr lang="en-US" altLang="zh-TW" sz="1500" dirty="0">
                <a:solidFill>
                  <a:srgbClr val="FF0000"/>
                </a:solidFill>
                <a:latin typeface="Times New Roman" panose="02020603050405020304" pitchFamily="18" charset="0"/>
                <a:cs typeface="Times New Roman" panose="02020603050405020304" pitchFamily="18" charset="0"/>
              </a:rPr>
              <a:t>(Q), </a:t>
            </a:r>
            <a:r>
              <a:rPr lang="en-US" altLang="zh-TW" sz="1500" dirty="0">
                <a:latin typeface="Times New Roman" panose="02020603050405020304" pitchFamily="18" charset="0"/>
                <a:cs typeface="Times New Roman" panose="02020603050405020304" pitchFamily="18" charset="0"/>
              </a:rPr>
              <a:t>Keys (K), Values (V), and output are all vectors. </a:t>
            </a:r>
          </a:p>
          <a:p>
            <a:pPr marL="446088" indent="-180975">
              <a:buFont typeface="Wingdings" panose="05000000000000000000" pitchFamily="2" charset="2"/>
              <a:buChar char="ü"/>
            </a:pPr>
            <a:r>
              <a:rPr lang="en-US" altLang="zh-TW" sz="1500" dirty="0">
                <a:latin typeface="Times New Roman" panose="02020603050405020304" pitchFamily="18" charset="0"/>
                <a:cs typeface="Times New Roman" panose="02020603050405020304" pitchFamily="18" charset="0"/>
              </a:rPr>
              <a:t>The output: computed as a </a:t>
            </a:r>
            <a:r>
              <a:rPr lang="en-US" altLang="zh-TW" sz="1500" dirty="0">
                <a:solidFill>
                  <a:srgbClr val="FF0000"/>
                </a:solidFill>
                <a:latin typeface="Times New Roman" panose="02020603050405020304" pitchFamily="18" charset="0"/>
                <a:cs typeface="Times New Roman" panose="02020603050405020304" pitchFamily="18" charset="0"/>
              </a:rPr>
              <a:t>weighted sum of the values</a:t>
            </a:r>
            <a:r>
              <a:rPr lang="en-US" altLang="zh-TW" sz="1500" dirty="0">
                <a:latin typeface="Times New Roman" panose="02020603050405020304" pitchFamily="18" charset="0"/>
                <a:cs typeface="Times New Roman" panose="02020603050405020304" pitchFamily="18" charset="0"/>
              </a:rPr>
              <a:t>, where </a:t>
            </a:r>
            <a:r>
              <a:rPr lang="en-US" altLang="zh-TW" sz="1500" dirty="0">
                <a:solidFill>
                  <a:srgbClr val="FF0000"/>
                </a:solidFill>
                <a:latin typeface="Times New Roman" panose="02020603050405020304" pitchFamily="18" charset="0"/>
                <a:cs typeface="Times New Roman" panose="02020603050405020304" pitchFamily="18" charset="0"/>
              </a:rPr>
              <a:t>the </a:t>
            </a:r>
            <a:r>
              <a:rPr lang="zh-CN" altLang="en-US" sz="1500" dirty="0">
                <a:solidFill>
                  <a:srgbClr val="FF0000"/>
                </a:solidFill>
                <a:latin typeface="Times New Roman" panose="02020603050405020304" pitchFamily="18" charset="0"/>
                <a:cs typeface="Times New Roman" panose="02020603050405020304" pitchFamily="18" charset="0"/>
              </a:rPr>
              <a:t>（</a:t>
            </a:r>
            <a:r>
              <a:rPr lang="en-US" altLang="zh-CN" sz="1500" dirty="0">
                <a:solidFill>
                  <a:srgbClr val="FF0000"/>
                </a:solidFill>
                <a:latin typeface="Times New Roman" panose="02020603050405020304" pitchFamily="18" charset="0"/>
                <a:cs typeface="Times New Roman" panose="02020603050405020304" pitchFamily="18" charset="0"/>
              </a:rPr>
              <a:t>pixel-wise self-</a:t>
            </a:r>
            <a:r>
              <a:rPr lang="en-US" altLang="zh-CN" sz="1500" dirty="0" err="1">
                <a:solidFill>
                  <a:srgbClr val="FF0000"/>
                </a:solidFill>
                <a:latin typeface="Times New Roman" panose="02020603050405020304" pitchFamily="18" charset="0"/>
                <a:cs typeface="Times New Roman" panose="02020603050405020304" pitchFamily="18" charset="0"/>
              </a:rPr>
              <a:t>attenion</a:t>
            </a:r>
            <a:r>
              <a:rPr lang="zh-CN" altLang="en-US" sz="1500" dirty="0">
                <a:solidFill>
                  <a:srgbClr val="FF0000"/>
                </a:solidFill>
                <a:latin typeface="Times New Roman" panose="02020603050405020304" pitchFamily="18" charset="0"/>
                <a:cs typeface="Times New Roman" panose="02020603050405020304" pitchFamily="18" charset="0"/>
              </a:rPr>
              <a:t>）</a:t>
            </a:r>
            <a:r>
              <a:rPr lang="en-US" altLang="zh-TW" sz="1500" dirty="0">
                <a:solidFill>
                  <a:srgbClr val="FF0000"/>
                </a:solidFill>
                <a:latin typeface="Times New Roman" panose="02020603050405020304" pitchFamily="18" charset="0"/>
                <a:cs typeface="Times New Roman" panose="02020603050405020304" pitchFamily="18" charset="0"/>
              </a:rPr>
              <a:t>weight </a:t>
            </a:r>
            <a:r>
              <a:rPr lang="en-US" altLang="zh-TW" sz="1500" dirty="0">
                <a:latin typeface="Times New Roman" panose="02020603050405020304" pitchFamily="18" charset="0"/>
                <a:cs typeface="Times New Roman" panose="02020603050405020304" pitchFamily="18" charset="0"/>
              </a:rPr>
              <a:t>assigned to each value (V) is computed by a compatibility function of the query (Q) with the corresponding key (K).</a:t>
            </a:r>
          </a:p>
          <a:p>
            <a:pPr marL="285750" indent="-285750">
              <a:buFont typeface="Wingdings" panose="05000000000000000000" pitchFamily="2" charset="2"/>
              <a:buChar char="p"/>
            </a:pPr>
            <a:endParaRPr lang="en-US" altLang="zh-TW"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TW"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TW" sz="1500" dirty="0">
                <a:latin typeface="Times New Roman" panose="02020603050405020304" pitchFamily="18" charset="0"/>
                <a:cs typeface="Times New Roman" panose="02020603050405020304" pitchFamily="18" charset="0"/>
              </a:rPr>
              <a:t>The two most commonly used </a:t>
            </a:r>
            <a:r>
              <a:rPr lang="en-US" altLang="zh-TW" sz="1500" dirty="0">
                <a:solidFill>
                  <a:srgbClr val="00B0F0"/>
                </a:solidFill>
                <a:latin typeface="Times New Roman" panose="02020603050405020304" pitchFamily="18" charset="0"/>
                <a:cs typeface="Times New Roman" panose="02020603050405020304" pitchFamily="18" charset="0"/>
              </a:rPr>
              <a:t>attention functions</a:t>
            </a:r>
            <a:r>
              <a:rPr lang="en-US" altLang="zh-TW" sz="1500" dirty="0">
                <a:latin typeface="Times New Roman" panose="02020603050405020304" pitchFamily="18" charset="0"/>
                <a:cs typeface="Times New Roman" panose="02020603050405020304" pitchFamily="18" charset="0"/>
              </a:rPr>
              <a:t>: 1) </a:t>
            </a:r>
            <a:r>
              <a:rPr lang="en-US" altLang="zh-TW" sz="1500" dirty="0">
                <a:solidFill>
                  <a:srgbClr val="FF0000"/>
                </a:solidFill>
                <a:latin typeface="Times New Roman" panose="02020603050405020304" pitchFamily="18" charset="0"/>
                <a:cs typeface="Times New Roman" panose="02020603050405020304" pitchFamily="18" charset="0"/>
              </a:rPr>
              <a:t>additive attention</a:t>
            </a:r>
            <a:r>
              <a:rPr lang="en-US" altLang="zh-TW" sz="1500" dirty="0">
                <a:latin typeface="Times New Roman" panose="02020603050405020304" pitchFamily="18" charset="0"/>
                <a:cs typeface="Times New Roman" panose="02020603050405020304" pitchFamily="18" charset="0"/>
              </a:rPr>
              <a:t> [2], and 2) </a:t>
            </a:r>
            <a:r>
              <a:rPr lang="en-US" altLang="zh-TW" sz="1500" u="sng" dirty="0">
                <a:solidFill>
                  <a:srgbClr val="FF0000"/>
                </a:solidFill>
                <a:latin typeface="Times New Roman" panose="02020603050405020304" pitchFamily="18" charset="0"/>
                <a:cs typeface="Times New Roman" panose="02020603050405020304" pitchFamily="18" charset="0"/>
              </a:rPr>
              <a:t>dot-product (multiplicative) attention</a:t>
            </a:r>
            <a:r>
              <a:rPr lang="en-US" altLang="zh-TW" sz="1500" u="sng" dirty="0">
                <a:latin typeface="Times New Roman" panose="02020603050405020304" pitchFamily="18" charset="0"/>
                <a:cs typeface="Times New Roman" panose="02020603050405020304" pitchFamily="18" charset="0"/>
              </a:rPr>
              <a:t>. </a:t>
            </a:r>
          </a:p>
          <a:p>
            <a:pPr marL="541338" indent="-274638">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the two are similar in theoretical complexity.</a:t>
            </a:r>
          </a:p>
          <a:p>
            <a:pPr marL="538163" indent="-273050"/>
            <a:r>
              <a:rPr lang="en-US" altLang="zh-TW" sz="1500" dirty="0">
                <a:latin typeface="Times New Roman" panose="02020603050405020304" pitchFamily="18" charset="0"/>
                <a:cs typeface="Times New Roman" panose="02020603050405020304" pitchFamily="18" charset="0"/>
              </a:rPr>
              <a:t>2) </a:t>
            </a:r>
            <a:r>
              <a:rPr lang="en-US" altLang="zh-TW" sz="1500" dirty="0">
                <a:solidFill>
                  <a:srgbClr val="00B0F0"/>
                </a:solidFill>
                <a:latin typeface="Times New Roman" panose="02020603050405020304" pitchFamily="18" charset="0"/>
                <a:cs typeface="Times New Roman" panose="02020603050405020304" pitchFamily="18" charset="0"/>
              </a:rPr>
              <a:t>dot-product attention</a:t>
            </a:r>
            <a:r>
              <a:rPr lang="en-US" altLang="zh-TW" sz="1500" dirty="0">
                <a:latin typeface="Times New Roman" panose="02020603050405020304" pitchFamily="18" charset="0"/>
                <a:cs typeface="Times New Roman" panose="02020603050405020304" pitchFamily="18" charset="0"/>
              </a:rPr>
              <a:t>: much faster and more space-efficient in practice, can be implemented using </a:t>
            </a:r>
            <a:r>
              <a:rPr lang="en-US" altLang="zh-TW" sz="1500" dirty="0">
                <a:solidFill>
                  <a:srgbClr val="FF0000"/>
                </a:solidFill>
                <a:latin typeface="Times New Roman" panose="02020603050405020304" pitchFamily="18" charset="0"/>
                <a:cs typeface="Times New Roman" panose="02020603050405020304" pitchFamily="18" charset="0"/>
              </a:rPr>
              <a:t>highly optimized matrix multiplication </a:t>
            </a:r>
            <a:r>
              <a:rPr lang="en-US" altLang="zh-TW" sz="1500" dirty="0">
                <a:latin typeface="Times New Roman" panose="02020603050405020304" pitchFamily="18" charset="0"/>
                <a:cs typeface="Times New Roman" panose="02020603050405020304" pitchFamily="18" charset="0"/>
              </a:rPr>
              <a:t>code.</a:t>
            </a:r>
          </a:p>
          <a:p>
            <a:pPr marL="538163" indent="-273050"/>
            <a:r>
              <a:rPr lang="en-US" altLang="zh-TW" sz="1400" dirty="0">
                <a:latin typeface="Times New Roman" panose="02020603050405020304" pitchFamily="18" charset="0"/>
                <a:cs typeface="Times New Roman" panose="02020603050405020304" pitchFamily="18" charset="0"/>
              </a:rPr>
              <a:t>1) </a:t>
            </a:r>
            <a:r>
              <a:rPr lang="en-US" altLang="zh-TW" sz="1400" u="sng" dirty="0">
                <a:solidFill>
                  <a:srgbClr val="00B0F0"/>
                </a:solidFill>
                <a:latin typeface="Times New Roman" panose="02020603050405020304" pitchFamily="18" charset="0"/>
                <a:cs typeface="Times New Roman" panose="02020603050405020304" pitchFamily="18" charset="0"/>
              </a:rPr>
              <a:t>Additive attention</a:t>
            </a:r>
            <a:r>
              <a:rPr lang="en-US" altLang="zh-TW" sz="1400" u="sng" dirty="0">
                <a:latin typeface="Times New Roman" panose="02020603050405020304" pitchFamily="18" charset="0"/>
                <a:cs typeface="Times New Roman" panose="02020603050405020304" pitchFamily="18" charset="0"/>
              </a:rPr>
              <a:t> outperforms dot product attention </a:t>
            </a:r>
            <a:r>
              <a:rPr lang="en-US" altLang="zh-TW" sz="1400" dirty="0">
                <a:latin typeface="Times New Roman" panose="02020603050405020304" pitchFamily="18" charset="0"/>
                <a:cs typeface="Times New Roman" panose="02020603050405020304" pitchFamily="18" charset="0"/>
              </a:rPr>
              <a:t>without scaling for larger values of </a:t>
            </a:r>
            <a:r>
              <a:rPr lang="en-US" altLang="zh-TW" sz="1400" i="1" dirty="0">
                <a:latin typeface="Times New Roman" panose="02020603050405020304" pitchFamily="18" charset="0"/>
                <a:cs typeface="Times New Roman" panose="02020603050405020304" pitchFamily="18" charset="0"/>
              </a:rPr>
              <a:t>d</a:t>
            </a:r>
            <a:r>
              <a:rPr lang="en-US" altLang="zh-TW" sz="1400" i="1" baseline="-25000" dirty="0">
                <a:latin typeface="Times New Roman" panose="02020603050405020304" pitchFamily="18" charset="0"/>
                <a:cs typeface="Times New Roman" panose="02020603050405020304" pitchFamily="18" charset="0"/>
              </a:rPr>
              <a:t>k</a:t>
            </a:r>
            <a:r>
              <a:rPr lang="en-US" altLang="zh-TW" sz="1400" dirty="0">
                <a:latin typeface="Times New Roman" panose="02020603050405020304" pitchFamily="18" charset="0"/>
                <a:cs typeface="Times New Roman" panose="02020603050405020304" pitchFamily="18" charset="0"/>
              </a:rPr>
              <a:t> : for small values of </a:t>
            </a:r>
            <a:r>
              <a:rPr lang="en-US" altLang="zh-TW" sz="1400" i="1" dirty="0">
                <a:latin typeface="Times New Roman" panose="02020603050405020304" pitchFamily="18" charset="0"/>
                <a:cs typeface="Times New Roman" panose="02020603050405020304" pitchFamily="18" charset="0"/>
              </a:rPr>
              <a:t>d</a:t>
            </a:r>
            <a:r>
              <a:rPr lang="en-US" altLang="zh-TW" sz="1400" i="1" baseline="-25000" dirty="0">
                <a:latin typeface="Times New Roman" panose="02020603050405020304" pitchFamily="18" charset="0"/>
                <a:cs typeface="Times New Roman" panose="02020603050405020304" pitchFamily="18" charset="0"/>
              </a:rPr>
              <a:t>k</a:t>
            </a:r>
            <a:r>
              <a:rPr lang="en-US" altLang="zh-TW" sz="1400" i="1"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the two mechanisms perform similarly.</a:t>
            </a:r>
            <a:endParaRPr lang="zh-TW" altLang="en-US" sz="1400" dirty="0">
              <a:latin typeface="Times New Roman" panose="02020603050405020304" pitchFamily="18" charset="0"/>
              <a:cs typeface="Times New Roman" panose="02020603050405020304" pitchFamily="18" charset="0"/>
            </a:endParaRPr>
          </a:p>
        </p:txBody>
      </p:sp>
      <p:sp>
        <p:nvSpPr>
          <p:cNvPr id="10" name="矩形 9"/>
          <p:cNvSpPr/>
          <p:nvPr/>
        </p:nvSpPr>
        <p:spPr>
          <a:xfrm>
            <a:off x="0" y="0"/>
            <a:ext cx="6998070"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3.1 </a:t>
            </a:r>
            <a:r>
              <a:rPr lang="en-US" altLang="zh-TW" sz="2400" dirty="0">
                <a:latin typeface="Times New Roman" panose="02020603050405020304" pitchFamily="18" charset="0"/>
                <a:cs typeface="Times New Roman" panose="02020603050405020304" pitchFamily="18" charset="0"/>
              </a:rPr>
              <a:t>Attention Mechanism: Single</a:t>
            </a:r>
            <a:r>
              <a:rPr lang="en-US" altLang="zh-TW" sz="2400" dirty="0"/>
              <a:t> </a:t>
            </a:r>
            <a:r>
              <a:rPr lang="en-US" altLang="zh-TW" sz="2400" dirty="0">
                <a:latin typeface="Times New Roman" panose="02020603050405020304" pitchFamily="18" charset="0"/>
                <a:cs typeface="Times New Roman" panose="02020603050405020304" pitchFamily="18" charset="0"/>
              </a:rPr>
              <a:t>Attention (1/2-1/2) </a:t>
            </a:r>
            <a:r>
              <a:rPr lang="en-US" altLang="zh-TW" sz="2400" dirty="0">
                <a:solidFill>
                  <a:srgbClr val="FF0000"/>
                </a:solidFill>
                <a:latin typeface="Times New Roman" panose="02020603050405020304" pitchFamily="18" charset="0"/>
                <a:cs typeface="Times New Roman" panose="02020603050405020304" pitchFamily="18" charset="0"/>
              </a:rPr>
              <a:t>??</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pic>
        <p:nvPicPr>
          <p:cNvPr id="11" name="圖片 10"/>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000119" y="1491223"/>
            <a:ext cx="3526702" cy="536154"/>
          </a:xfrm>
          <a:prstGeom prst="rect">
            <a:avLst/>
          </a:prstGeom>
        </p:spPr>
      </p:pic>
      <p:sp>
        <p:nvSpPr>
          <p:cNvPr id="17" name="矩形 16"/>
          <p:cNvSpPr/>
          <p:nvPr/>
        </p:nvSpPr>
        <p:spPr>
          <a:xfrm>
            <a:off x="5734795" y="1491223"/>
            <a:ext cx="514904" cy="24969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5505388" y="1953927"/>
            <a:ext cx="1021433" cy="276999"/>
          </a:xfrm>
          <a:prstGeom prst="rect">
            <a:avLst/>
          </a:prstGeom>
        </p:spPr>
        <p:txBody>
          <a:bodyPr wrap="none">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scaling factor</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31" name="矩形 30"/>
          <p:cNvSpPr/>
          <p:nvPr/>
        </p:nvSpPr>
        <p:spPr>
          <a:xfrm>
            <a:off x="5832449" y="1805963"/>
            <a:ext cx="417250" cy="22141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4778340" y="5623882"/>
            <a:ext cx="3384735" cy="276999"/>
          </a:xfrm>
          <a:prstGeom prst="rect">
            <a:avLst/>
          </a:prstGeom>
        </p:spPr>
        <p:txBody>
          <a:bodyPr wrap="square">
            <a:spAutoFit/>
          </a:bodyPr>
          <a:lstStyle/>
          <a:p>
            <a:endParaRPr lang="en-US" altLang="zh-TW"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矩形 33"/>
              <p:cNvSpPr/>
              <p:nvPr/>
            </p:nvSpPr>
            <p:spPr>
              <a:xfrm>
                <a:off x="3424373" y="3796039"/>
                <a:ext cx="5620804" cy="1733873"/>
              </a:xfrm>
              <a:prstGeom prst="rect">
                <a:avLst/>
              </a:prstGeom>
            </p:spPr>
            <p:txBody>
              <a:bodyPr wrap="square">
                <a:spAutoFit/>
              </a:bodyPr>
              <a:lstStyle/>
              <a:p>
                <a:pPr marL="171450" indent="-171450">
                  <a:buFont typeface="Wingdings" panose="05000000000000000000" pitchFamily="2" charset="2"/>
                  <a:buChar char="p"/>
                </a:pPr>
                <a:r>
                  <a:rPr lang="en-US" altLang="zh-TW" sz="1200" dirty="0">
                    <a:latin typeface="Times New Roman" panose="02020603050405020304" pitchFamily="18" charset="0"/>
                    <a:cs typeface="Times New Roman" panose="02020603050405020304" pitchFamily="18" charset="0"/>
                  </a:rPr>
                  <a:t>Why have the scaling factor:</a:t>
                </a:r>
              </a:p>
              <a:p>
                <a:pPr marL="355600" indent="-177800">
                  <a:buFont typeface="Wingdings" panose="05000000000000000000" pitchFamily="2" charset="2"/>
                  <a:buChar char="Ø"/>
                </a:pPr>
                <a:r>
                  <a:rPr lang="en-US" altLang="zh-TW" sz="1200" dirty="0">
                    <a:latin typeface="Times New Roman" panose="02020603050405020304" pitchFamily="18" charset="0"/>
                    <a:cs typeface="Times New Roman" panose="02020603050405020304" pitchFamily="18" charset="0"/>
                  </a:rPr>
                  <a:t>For large values of </a:t>
                </a:r>
                <a:r>
                  <a:rPr lang="en-US" altLang="zh-TW" sz="1200" i="1" dirty="0" err="1">
                    <a:latin typeface="Times New Roman" panose="02020603050405020304" pitchFamily="18" charset="0"/>
                    <a:cs typeface="Times New Roman" panose="02020603050405020304" pitchFamily="18" charset="0"/>
                  </a:rPr>
                  <a:t>d</a:t>
                </a:r>
                <a:r>
                  <a:rPr lang="en-US" altLang="zh-TW" sz="1200" i="1" baseline="-25000" dirty="0" err="1">
                    <a:latin typeface="Times New Roman" panose="02020603050405020304" pitchFamily="18" charset="0"/>
                    <a:cs typeface="Times New Roman" panose="02020603050405020304" pitchFamily="18" charset="0"/>
                  </a:rPr>
                  <a:t>k</a:t>
                </a:r>
                <a:r>
                  <a:rPr lang="en-US" altLang="zh-TW" sz="1200" dirty="0">
                    <a:latin typeface="Times New Roman" panose="02020603050405020304" pitchFamily="18" charset="0"/>
                    <a:cs typeface="Times New Roman" panose="02020603050405020304" pitchFamily="18" charset="0"/>
                  </a:rPr>
                  <a:t>, the dot products grow large in magnitude, pushing the soft-max function into regions where it has extremely small gradients: Scale the dot products by </a:t>
                </a:r>
                <a14:m>
                  <m:oMath xmlns:m="http://schemas.openxmlformats.org/officeDocument/2006/math">
                    <m:f>
                      <m:fPr>
                        <m:ctrlPr>
                          <a:rPr lang="en-US" altLang="zh-TW" sz="1200" i="1" smtClean="0">
                            <a:latin typeface="Cambria Math" panose="02040503050406030204" pitchFamily="18" charset="0"/>
                            <a:cs typeface="Times New Roman" panose="02020603050405020304" pitchFamily="18" charset="0"/>
                          </a:rPr>
                        </m:ctrlPr>
                      </m:fPr>
                      <m:num>
                        <m:r>
                          <a:rPr lang="en-US" altLang="zh-TW" sz="1200" b="0" i="1" smtClean="0">
                            <a:latin typeface="Cambria Math" panose="02040503050406030204" pitchFamily="18" charset="0"/>
                            <a:cs typeface="Times New Roman" panose="02020603050405020304" pitchFamily="18" charset="0"/>
                          </a:rPr>
                          <m:t>1</m:t>
                        </m:r>
                      </m:num>
                      <m:den>
                        <m:rad>
                          <m:radPr>
                            <m:degHide m:val="on"/>
                            <m:ctrlPr>
                              <a:rPr lang="en-US" altLang="zh-TW" sz="1200" i="1" smtClean="0">
                                <a:latin typeface="Cambria Math" panose="02040503050406030204" pitchFamily="18" charset="0"/>
                                <a:cs typeface="Times New Roman" panose="02020603050405020304" pitchFamily="18" charset="0"/>
                              </a:rPr>
                            </m:ctrlPr>
                          </m:radPr>
                          <m:deg/>
                          <m:e>
                            <m:sSub>
                              <m:sSubPr>
                                <m:ctrlPr>
                                  <a:rPr lang="en-US" altLang="zh-TW" sz="120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𝑑</m:t>
                                </m:r>
                              </m:e>
                              <m:sub>
                                <m:r>
                                  <a:rPr lang="en-US" altLang="zh-TW" sz="1200" b="0" i="1" smtClean="0">
                                    <a:latin typeface="Cambria Math" panose="02040503050406030204" pitchFamily="18" charset="0"/>
                                    <a:cs typeface="Times New Roman" panose="02020603050405020304" pitchFamily="18" charset="0"/>
                                  </a:rPr>
                                  <m:t>𝑘</m:t>
                                </m:r>
                              </m:sub>
                            </m:sSub>
                          </m:e>
                        </m:rad>
                      </m:den>
                    </m:f>
                  </m:oMath>
                </a14:m>
                <a:r>
                  <a:rPr lang="en-US" altLang="zh-TW" sz="1200" dirty="0">
                    <a:latin typeface="Times New Roman" panose="02020603050405020304" pitchFamily="18" charset="0"/>
                    <a:cs typeface="Times New Roman" panose="02020603050405020304" pitchFamily="18" charset="0"/>
                  </a:rPr>
                  <a:t> .</a:t>
                </a:r>
              </a:p>
              <a:p>
                <a:pPr marL="355600" indent="-177800">
                  <a:buFont typeface="Wingdings" panose="05000000000000000000" pitchFamily="2" charset="2"/>
                  <a:buChar char="Ø"/>
                </a:pPr>
                <a:r>
                  <a:rPr lang="en-US" altLang="zh-TW" sz="1200" dirty="0">
                    <a:latin typeface="Times New Roman" panose="02020603050405020304" pitchFamily="18" charset="0"/>
                    <a:cs typeface="Times New Roman" panose="02020603050405020304" pitchFamily="18" charset="0"/>
                  </a:rPr>
                  <a:t>To illustrate why the dot products get large, assume that the components of </a:t>
                </a:r>
                <a:r>
                  <a:rPr lang="en-US" altLang="zh-TW" sz="1200" i="1" dirty="0">
                    <a:latin typeface="Times New Roman" panose="02020603050405020304" pitchFamily="18" charset="0"/>
                    <a:cs typeface="Times New Roman" panose="02020603050405020304" pitchFamily="18" charset="0"/>
                  </a:rPr>
                  <a:t>q</a:t>
                </a:r>
                <a:r>
                  <a:rPr lang="en-US" altLang="zh-TW" sz="1200" dirty="0">
                    <a:latin typeface="Times New Roman" panose="02020603050405020304" pitchFamily="18" charset="0"/>
                    <a:cs typeface="Times New Roman" panose="02020603050405020304" pitchFamily="18" charset="0"/>
                  </a:rPr>
                  <a:t> and </a:t>
                </a:r>
                <a:r>
                  <a:rPr lang="en-US" altLang="zh-TW" sz="1200" i="1" dirty="0">
                    <a:latin typeface="Times New Roman" panose="02020603050405020304" pitchFamily="18" charset="0"/>
                    <a:cs typeface="Times New Roman" panose="02020603050405020304" pitchFamily="18" charset="0"/>
                  </a:rPr>
                  <a:t>k</a:t>
                </a:r>
                <a:r>
                  <a:rPr lang="en-US" altLang="zh-TW" sz="1200" dirty="0">
                    <a:latin typeface="Times New Roman" panose="02020603050405020304" pitchFamily="18" charset="0"/>
                    <a:cs typeface="Times New Roman" panose="02020603050405020304" pitchFamily="18" charset="0"/>
                  </a:rPr>
                  <a:t> are </a:t>
                </a:r>
                <a:r>
                  <a:rPr lang="en-US" altLang="zh-TW" sz="1200" dirty="0">
                    <a:solidFill>
                      <a:srgbClr val="FF0000"/>
                    </a:solidFill>
                    <a:latin typeface="Times New Roman" panose="02020603050405020304" pitchFamily="18" charset="0"/>
                    <a:cs typeface="Times New Roman" panose="02020603050405020304" pitchFamily="18" charset="0"/>
                  </a:rPr>
                  <a:t>independent random variables with mean 0 and variance 1??</a:t>
                </a:r>
              </a:p>
              <a:p>
                <a:pPr marL="355600" indent="-177800">
                  <a:buFont typeface="Wingdings" panose="05000000000000000000" pitchFamily="2" charset="2"/>
                  <a:buChar char="Ø"/>
                </a:pPr>
                <a:r>
                  <a:rPr lang="en-US" altLang="zh-TW" sz="1200" dirty="0">
                    <a:latin typeface="Times New Roman" panose="02020603050405020304" pitchFamily="18" charset="0"/>
                    <a:cs typeface="Times New Roman" panose="02020603050405020304" pitchFamily="18" charset="0"/>
                  </a:rPr>
                  <a:t>dot product, </a:t>
                </a:r>
                <a:r>
                  <a:rPr lang="en-US" altLang="zh-TW" sz="1200" dirty="0">
                    <a:solidFill>
                      <a:srgbClr val="FF0000"/>
                    </a:solidFill>
                    <a:latin typeface="Times New Roman" panose="02020603050405020304" pitchFamily="18" charset="0"/>
                    <a:cs typeface="Times New Roman" panose="02020603050405020304" pitchFamily="18" charset="0"/>
                  </a:rPr>
                  <a:t>q · k = </a:t>
                </a:r>
                <a14:m>
                  <m:oMath xmlns:m="http://schemas.openxmlformats.org/officeDocument/2006/math">
                    <m:nary>
                      <m:naryPr>
                        <m:chr m:val="∑"/>
                        <m:ctrlPr>
                          <a:rPr lang="en-US" altLang="zh-TW" sz="1200" i="1" smtClean="0">
                            <a:solidFill>
                              <a:srgbClr val="FF0000"/>
                            </a:solidFill>
                            <a:latin typeface="Cambria Math" panose="02040503050406030204" pitchFamily="18" charset="0"/>
                            <a:cs typeface="Times New Roman" panose="02020603050405020304" pitchFamily="18" charset="0"/>
                          </a:rPr>
                        </m:ctrlPr>
                      </m:naryPr>
                      <m:sub>
                        <m:r>
                          <m:rPr>
                            <m:brk m:alnAt="23"/>
                          </m:rPr>
                          <a:rPr lang="en-US" altLang="zh-TW" sz="1200" b="0" i="1" smtClean="0">
                            <a:solidFill>
                              <a:srgbClr val="FF0000"/>
                            </a:solidFill>
                            <a:latin typeface="Cambria Math" panose="02040503050406030204" pitchFamily="18" charset="0"/>
                            <a:cs typeface="Times New Roman" panose="02020603050405020304" pitchFamily="18" charset="0"/>
                          </a:rPr>
                          <m:t>𝑖</m:t>
                        </m:r>
                        <m:r>
                          <a:rPr lang="en-US" altLang="zh-TW" sz="1200" i="1">
                            <a:solidFill>
                              <a:srgbClr val="FF0000"/>
                            </a:solidFill>
                            <a:latin typeface="Cambria Math" panose="02040503050406030204" pitchFamily="18" charset="0"/>
                            <a:cs typeface="Times New Roman" panose="02020603050405020304" pitchFamily="18" charset="0"/>
                          </a:rPr>
                          <m:t>=</m:t>
                        </m:r>
                        <m:r>
                          <a:rPr lang="en-US" altLang="zh-TW" sz="1200" i="1" smtClean="0">
                            <a:solidFill>
                              <a:srgbClr val="FF0000"/>
                            </a:solidFill>
                            <a:latin typeface="Cambria Math" panose="02040503050406030204" pitchFamily="18" charset="0"/>
                            <a:cs typeface="Times New Roman" panose="02020603050405020304" pitchFamily="18" charset="0"/>
                          </a:rPr>
                          <m:t>1</m:t>
                        </m:r>
                      </m:sub>
                      <m:sup>
                        <m:r>
                          <m:rPr>
                            <m:nor/>
                          </m:rPr>
                          <a:rPr lang="en-US" altLang="zh-TW" sz="1200" i="1" dirty="0" smtClean="0">
                            <a:solidFill>
                              <a:srgbClr val="FF0000"/>
                            </a:solidFill>
                            <a:latin typeface="Times New Roman" panose="02020603050405020304" pitchFamily="18" charset="0"/>
                            <a:cs typeface="Times New Roman" panose="02020603050405020304" pitchFamily="18" charset="0"/>
                          </a:rPr>
                          <m:t>d</m:t>
                        </m:r>
                        <m:r>
                          <m:rPr>
                            <m:nor/>
                          </m:rPr>
                          <a:rPr lang="en-US" altLang="zh-TW" sz="1200" i="1" baseline="-25000" dirty="0" smtClean="0">
                            <a:solidFill>
                              <a:srgbClr val="FF0000"/>
                            </a:solidFill>
                            <a:latin typeface="Times New Roman" panose="02020603050405020304" pitchFamily="18" charset="0"/>
                            <a:cs typeface="Times New Roman" panose="02020603050405020304" pitchFamily="18" charset="0"/>
                          </a:rPr>
                          <m:t>k</m:t>
                        </m:r>
                      </m:sup>
                      <m:e>
                        <m:r>
                          <a:rPr lang="en-US" altLang="zh-TW" sz="1200" b="0" i="1" smtClean="0">
                            <a:solidFill>
                              <a:srgbClr val="FF0000"/>
                            </a:solidFill>
                            <a:latin typeface="Cambria Math" panose="02040503050406030204" pitchFamily="18" charset="0"/>
                            <a:cs typeface="Times New Roman" panose="02020603050405020304" pitchFamily="18" charset="0"/>
                          </a:rPr>
                          <m:t>𝑞</m:t>
                        </m:r>
                        <m:r>
                          <a:rPr lang="en-US" altLang="zh-TW" sz="1200" b="0" i="1" baseline="-25000" smtClean="0">
                            <a:solidFill>
                              <a:srgbClr val="FF0000"/>
                            </a:solidFill>
                            <a:latin typeface="Cambria Math" panose="02040503050406030204" pitchFamily="18" charset="0"/>
                            <a:cs typeface="Times New Roman" panose="02020603050405020304" pitchFamily="18" charset="0"/>
                          </a:rPr>
                          <m:t>𝑖</m:t>
                        </m:r>
                        <m:r>
                          <a:rPr lang="en-US" altLang="zh-TW" sz="1200" b="0" i="1" smtClean="0">
                            <a:solidFill>
                              <a:srgbClr val="FF0000"/>
                            </a:solidFill>
                            <a:latin typeface="Cambria Math" panose="02040503050406030204" pitchFamily="18" charset="0"/>
                            <a:cs typeface="Times New Roman" panose="02020603050405020304" pitchFamily="18" charset="0"/>
                          </a:rPr>
                          <m:t>𝑘𝑖</m:t>
                        </m:r>
                      </m:e>
                    </m:nary>
                  </m:oMath>
                </a14:m>
                <a:r>
                  <a:rPr lang="en-US" altLang="zh-TW" sz="1200" dirty="0">
                    <a:latin typeface="Times New Roman" panose="02020603050405020304" pitchFamily="18" charset="0"/>
                    <a:cs typeface="Times New Roman" panose="02020603050405020304" pitchFamily="18" charset="0"/>
                  </a:rPr>
                  <a:t> has mean 0 and </a:t>
                </a:r>
                <a:r>
                  <a:rPr lang="en-US" altLang="zh-TW" sz="1200" dirty="0">
                    <a:solidFill>
                      <a:srgbClr val="FF0000"/>
                    </a:solidFill>
                    <a:latin typeface="Times New Roman" panose="02020603050405020304" pitchFamily="18" charset="0"/>
                    <a:cs typeface="Times New Roman" panose="02020603050405020304" pitchFamily="18" charset="0"/>
                  </a:rPr>
                  <a:t>variance </a:t>
                </a:r>
                <a:r>
                  <a:rPr lang="en-US" altLang="zh-TW" sz="1200" i="1" dirty="0" err="1">
                    <a:solidFill>
                      <a:srgbClr val="FF0000"/>
                    </a:solidFill>
                    <a:latin typeface="Times New Roman" panose="02020603050405020304" pitchFamily="18" charset="0"/>
                    <a:cs typeface="Times New Roman" panose="02020603050405020304" pitchFamily="18" charset="0"/>
                  </a:rPr>
                  <a:t>d</a:t>
                </a:r>
                <a:r>
                  <a:rPr lang="en-US" altLang="zh-TW" sz="1200" i="1" baseline="-25000" dirty="0" err="1">
                    <a:solidFill>
                      <a:srgbClr val="FF0000"/>
                    </a:solidFill>
                    <a:latin typeface="Times New Roman" panose="02020603050405020304" pitchFamily="18" charset="0"/>
                    <a:cs typeface="Times New Roman" panose="02020603050405020304" pitchFamily="18" charset="0"/>
                  </a:rPr>
                  <a:t>k</a:t>
                </a:r>
                <a:endParaRPr lang="en-US" altLang="zh-TW" sz="1200" i="1" baseline="-25000" dirty="0">
                  <a:solidFill>
                    <a:srgbClr val="FF0000"/>
                  </a:solidFill>
                  <a:latin typeface="Times New Roman" panose="02020603050405020304" pitchFamily="18" charset="0"/>
                  <a:cs typeface="Times New Roman" panose="02020603050405020304" pitchFamily="18" charset="0"/>
                </a:endParaRPr>
              </a:p>
              <a:p>
                <a:pPr marL="355600" indent="-177800">
                  <a:buFont typeface="Wingdings" panose="05000000000000000000" pitchFamily="2" charset="2"/>
                  <a:buChar char="Ø"/>
                </a:pPr>
                <a:endParaRPr lang="zh-TW" altLang="en-US" sz="1200" dirty="0">
                  <a:latin typeface="Times New Roman" panose="02020603050405020304" pitchFamily="18" charset="0"/>
                  <a:cs typeface="Times New Roman" panose="02020603050405020304" pitchFamily="18" charset="0"/>
                </a:endParaRPr>
              </a:p>
            </p:txBody>
          </p:sp>
        </mc:Choice>
        <mc:Fallback xmlns="">
          <p:sp>
            <p:nvSpPr>
              <p:cNvPr id="34" name="矩形 33"/>
              <p:cNvSpPr>
                <a:spLocks noRot="1" noChangeAspect="1" noMove="1" noResize="1" noEditPoints="1" noAdjustHandles="1" noChangeArrowheads="1" noChangeShapeType="1" noTextEdit="1"/>
              </p:cNvSpPr>
              <p:nvPr/>
            </p:nvSpPr>
            <p:spPr>
              <a:xfrm>
                <a:off x="3424373" y="3796039"/>
                <a:ext cx="5620804" cy="1733873"/>
              </a:xfrm>
              <a:prstGeom prst="rect">
                <a:avLst/>
              </a:prstGeom>
              <a:blipFill>
                <a:blip r:embed="rId4"/>
                <a:stretch>
                  <a:fillRect t="-352" b="-14085"/>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256AF925-8634-44EF-84B8-473F6E220A8F}"/>
              </a:ext>
            </a:extLst>
          </p:cNvPr>
          <p:cNvSpPr/>
          <p:nvPr/>
        </p:nvSpPr>
        <p:spPr>
          <a:xfrm>
            <a:off x="4938147" y="1429640"/>
            <a:ext cx="1435100" cy="7243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C3AC56CB-3BB7-4ACA-B1F2-5DDB2C685885}"/>
              </a:ext>
            </a:extLst>
          </p:cNvPr>
          <p:cNvSpPr txBox="1"/>
          <p:nvPr/>
        </p:nvSpPr>
        <p:spPr>
          <a:xfrm>
            <a:off x="6326673" y="1843791"/>
            <a:ext cx="1551524" cy="246221"/>
          </a:xfrm>
          <a:prstGeom prst="rect">
            <a:avLst/>
          </a:prstGeom>
          <a:noFill/>
        </p:spPr>
        <p:txBody>
          <a:bodyPr wrap="square" rtlCol="0">
            <a:spAutoFit/>
          </a:bodyPr>
          <a:lstStyle/>
          <a:p>
            <a:r>
              <a:rPr lang="en-US" altLang="zh-TW" sz="1000" dirty="0" err="1"/>
              <a:t>Softmax</a:t>
            </a:r>
            <a:r>
              <a:rPr lang="en-US" altLang="zh-TW" sz="1000" dirty="0"/>
              <a:t>()=weights </a:t>
            </a:r>
            <a:r>
              <a:rPr lang="en-US" altLang="zh-CN" sz="1000" dirty="0"/>
              <a:t>of</a:t>
            </a:r>
            <a:r>
              <a:rPr lang="zh-CN" altLang="en-US" sz="1000" dirty="0"/>
              <a:t> </a:t>
            </a:r>
            <a:r>
              <a:rPr lang="en-US" altLang="zh-CN" sz="1000" dirty="0"/>
              <a:t>V</a:t>
            </a:r>
            <a:endParaRPr lang="zh-TW" altLang="en-US" sz="1000" dirty="0"/>
          </a:p>
        </p:txBody>
      </p:sp>
      <p:sp>
        <p:nvSpPr>
          <p:cNvPr id="22" name="文字方塊 21">
            <a:extLst>
              <a:ext uri="{FF2B5EF4-FFF2-40B4-BE49-F238E27FC236}">
                <a16:creationId xmlns:a16="http://schemas.microsoft.com/office/drawing/2014/main" id="{63AB8F51-C2A3-4D9C-A8BC-3057F3159217}"/>
              </a:ext>
            </a:extLst>
          </p:cNvPr>
          <p:cNvSpPr txBox="1"/>
          <p:nvPr/>
        </p:nvSpPr>
        <p:spPr>
          <a:xfrm>
            <a:off x="3561132" y="5203104"/>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23" name="文字方塊 22">
            <a:extLst>
              <a:ext uri="{FF2B5EF4-FFF2-40B4-BE49-F238E27FC236}">
                <a16:creationId xmlns:a16="http://schemas.microsoft.com/office/drawing/2014/main" id="{671C5FED-F2B5-4420-B128-08192DA6E8EF}"/>
              </a:ext>
            </a:extLst>
          </p:cNvPr>
          <p:cNvSpPr txBox="1"/>
          <p:nvPr/>
        </p:nvSpPr>
        <p:spPr>
          <a:xfrm>
            <a:off x="3920439" y="5317521"/>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n-US" altLang="zh-TW" sz="1200" i="1" baseline="-25000" dirty="0">
                <a:latin typeface="Times New Roman" panose="02020603050405020304" pitchFamily="18" charset="0"/>
                <a:cs typeface="Times New Roman" panose="02020603050405020304" pitchFamily="18" charset="0"/>
              </a:rPr>
              <a:t>i+1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a:latin typeface="Times New Roman" panose="02020603050405020304" pitchFamily="18" charset="0"/>
                <a:cs typeface="Times New Roman" panose="02020603050405020304" pitchFamily="18" charset="0"/>
              </a:rPr>
              <a:t>i  i=1, 2,…I   </a:t>
            </a:r>
            <a:endParaRPr lang="zh-TW" altLang="en-US" sz="1200" dirty="0"/>
          </a:p>
        </p:txBody>
      </p:sp>
      <p:sp>
        <p:nvSpPr>
          <p:cNvPr id="4" name="投影片編號版面配置區 3">
            <a:extLst>
              <a:ext uri="{FF2B5EF4-FFF2-40B4-BE49-F238E27FC236}">
                <a16:creationId xmlns:a16="http://schemas.microsoft.com/office/drawing/2014/main" id="{EA9EBE4C-A177-4FA6-B671-AE23E1F4282B}"/>
              </a:ext>
            </a:extLst>
          </p:cNvPr>
          <p:cNvSpPr>
            <a:spLocks noGrp="1"/>
          </p:cNvSpPr>
          <p:nvPr>
            <p:ph type="sldNum" sz="quarter" idx="12"/>
          </p:nvPr>
        </p:nvSpPr>
        <p:spPr/>
        <p:txBody>
          <a:bodyPr/>
          <a:lstStyle/>
          <a:p>
            <a:fld id="{234B36A1-F704-41D0-BB5A-162B2F270628}" type="slidenum">
              <a:rPr lang="zh-TW" altLang="en-US" smtClean="0"/>
              <a:t>67</a:t>
            </a:fld>
            <a:endParaRPr lang="zh-TW" altLang="en-US"/>
          </a:p>
        </p:txBody>
      </p:sp>
      <p:grpSp>
        <p:nvGrpSpPr>
          <p:cNvPr id="8" name="群組 7">
            <a:extLst>
              <a:ext uri="{FF2B5EF4-FFF2-40B4-BE49-F238E27FC236}">
                <a16:creationId xmlns:a16="http://schemas.microsoft.com/office/drawing/2014/main" id="{B5E5857E-4757-429E-91DB-8C2377F37CC3}"/>
              </a:ext>
            </a:extLst>
          </p:cNvPr>
          <p:cNvGrpSpPr/>
          <p:nvPr/>
        </p:nvGrpSpPr>
        <p:grpSpPr>
          <a:xfrm>
            <a:off x="207939" y="3806826"/>
            <a:ext cx="3021228" cy="3073458"/>
            <a:chOff x="207939" y="3806826"/>
            <a:chExt cx="3021228" cy="3073458"/>
          </a:xfrm>
        </p:grpSpPr>
        <p:pic>
          <p:nvPicPr>
            <p:cNvPr id="24" name="圖片 23"/>
            <p:cNvPicPr>
              <a:picLocks noChangeAspect="1"/>
            </p:cNvPicPr>
            <p:nvPr/>
          </p:nvPicPr>
          <p:blipFill>
            <a:blip r:embed="rId5"/>
            <a:stretch>
              <a:fillRect/>
            </a:stretch>
          </p:blipFill>
          <p:spPr>
            <a:xfrm>
              <a:off x="752667" y="3806826"/>
              <a:ext cx="2476500" cy="2914650"/>
            </a:xfrm>
            <a:prstGeom prst="rect">
              <a:avLst/>
            </a:prstGeom>
          </p:spPr>
        </p:pic>
        <p:sp>
          <p:nvSpPr>
            <p:cNvPr id="25" name="矩形 24"/>
            <p:cNvSpPr/>
            <p:nvPr/>
          </p:nvSpPr>
          <p:spPr>
            <a:xfrm>
              <a:off x="1232645" y="6582976"/>
              <a:ext cx="987771"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dimension </a:t>
              </a:r>
              <a:r>
                <a:rPr lang="en-US" altLang="zh-TW" sz="1200" i="1" dirty="0" err="1">
                  <a:latin typeface="Times New Roman" panose="02020603050405020304" pitchFamily="18" charset="0"/>
                  <a:cs typeface="Times New Roman" panose="02020603050405020304" pitchFamily="18" charset="0"/>
                </a:rPr>
                <a:t>d</a:t>
              </a:r>
              <a:r>
                <a:rPr lang="en-US" altLang="zh-TW" sz="1200" i="1" baseline="-25000" dirty="0" err="1">
                  <a:latin typeface="Times New Roman" panose="02020603050405020304" pitchFamily="18" charset="0"/>
                  <a:cs typeface="Times New Roman" panose="02020603050405020304" pitchFamily="18" charset="0"/>
                </a:rPr>
                <a:t>k</a:t>
              </a:r>
              <a:endParaRPr lang="zh-TW" altLang="en-US" sz="1200" i="1"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942116" y="6408853"/>
              <a:ext cx="553357"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Input:</a:t>
              </a:r>
              <a:endParaRPr lang="zh-TW" altLang="en-US" sz="1200" dirty="0">
                <a:latin typeface="Times New Roman" panose="02020603050405020304" pitchFamily="18" charset="0"/>
                <a:cs typeface="Times New Roman" panose="02020603050405020304" pitchFamily="18" charset="0"/>
              </a:endParaRPr>
            </a:p>
          </p:txBody>
        </p:sp>
        <p:sp>
          <p:nvSpPr>
            <p:cNvPr id="27" name="矩形 26"/>
            <p:cNvSpPr/>
            <p:nvPr/>
          </p:nvSpPr>
          <p:spPr>
            <a:xfrm>
              <a:off x="2341773" y="6603285"/>
              <a:ext cx="311304" cy="276999"/>
            </a:xfrm>
            <a:prstGeom prst="rect">
              <a:avLst/>
            </a:prstGeom>
          </p:spPr>
          <p:txBody>
            <a:bodyPr wrap="none">
              <a:spAutoFit/>
            </a:bodyPr>
            <a:lstStyle/>
            <a:p>
              <a:r>
                <a:rPr lang="en-US" altLang="zh-TW" sz="1200" i="1" dirty="0">
                  <a:latin typeface="Times New Roman" panose="02020603050405020304" pitchFamily="18" charset="0"/>
                  <a:cs typeface="Times New Roman" panose="02020603050405020304" pitchFamily="18" charset="0"/>
                </a:rPr>
                <a:t>d</a:t>
              </a:r>
              <a:r>
                <a:rPr lang="en-US" altLang="zh-TW" sz="1200" i="1" baseline="-25000" dirty="0">
                  <a:latin typeface="Times New Roman" panose="02020603050405020304" pitchFamily="18" charset="0"/>
                  <a:cs typeface="Times New Roman" panose="02020603050405020304" pitchFamily="18" charset="0"/>
                </a:rPr>
                <a:t>v</a:t>
              </a:r>
              <a:endParaRPr lang="zh-TW" altLang="en-US" sz="1200" i="1" baseline="-25000" dirty="0">
                <a:latin typeface="Times New Roman" panose="02020603050405020304" pitchFamily="18" charset="0"/>
                <a:cs typeface="Times New Roman" panose="02020603050405020304" pitchFamily="18" charset="0"/>
              </a:endParaRPr>
            </a:p>
          </p:txBody>
        </p:sp>
        <p:sp>
          <p:nvSpPr>
            <p:cNvPr id="28" name="矩形 27"/>
            <p:cNvSpPr/>
            <p:nvPr/>
          </p:nvSpPr>
          <p:spPr>
            <a:xfrm>
              <a:off x="550481" y="5965897"/>
              <a:ext cx="822661" cy="246221"/>
            </a:xfrm>
            <a:prstGeom prst="rect">
              <a:avLst/>
            </a:prstGeom>
          </p:spPr>
          <p:txBody>
            <a:bodyPr wrap="none">
              <a:spAutoFit/>
            </a:bodyPr>
            <a:lstStyle/>
            <a:p>
              <a:r>
                <a:rPr lang="en-US" altLang="zh-TW" sz="1000" dirty="0">
                  <a:latin typeface="Times New Roman" panose="02020603050405020304" pitchFamily="18" charset="0"/>
                  <a:cs typeface="Times New Roman" panose="02020603050405020304" pitchFamily="18" charset="0"/>
                </a:rPr>
                <a:t>dot products</a:t>
              </a:r>
              <a:endParaRPr lang="zh-TW" altLang="en-US" sz="1000" dirty="0">
                <a:latin typeface="Times New Roman" panose="02020603050405020304" pitchFamily="18" charset="0"/>
                <a:cs typeface="Times New Roman" panose="02020603050405020304" pitchFamily="18" charset="0"/>
              </a:endParaRPr>
            </a:p>
          </p:txBody>
        </p:sp>
        <p:sp>
          <p:nvSpPr>
            <p:cNvPr id="29" name="文字方塊 28"/>
            <p:cNvSpPr txBox="1"/>
            <p:nvPr/>
          </p:nvSpPr>
          <p:spPr>
            <a:xfrm>
              <a:off x="209660" y="4492961"/>
              <a:ext cx="1414541" cy="400110"/>
            </a:xfrm>
            <a:prstGeom prst="rect">
              <a:avLst/>
            </a:prstGeom>
            <a:noFill/>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Normalize the attention weight to 0~1</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0" name="矩形 29"/>
                <p:cNvSpPr/>
                <p:nvPr/>
              </p:nvSpPr>
              <p:spPr>
                <a:xfrm>
                  <a:off x="207939" y="5595607"/>
                  <a:ext cx="1174552" cy="261738"/>
                </a:xfrm>
                <a:prstGeom prst="rect">
                  <a:avLst/>
                </a:prstGeom>
              </p:spPr>
              <p:txBody>
                <a:bodyPr wrap="none">
                  <a:spAutoFit/>
                </a:bodyPr>
                <a:lstStyle/>
                <a:p>
                  <a:r>
                    <a:rPr lang="en-US" altLang="zh-TW" sz="1000" dirty="0">
                      <a:latin typeface="Times New Roman" panose="02020603050405020304" pitchFamily="18" charset="0"/>
                      <a:cs typeface="Times New Roman" panose="02020603050405020304" pitchFamily="18" charset="0"/>
                    </a:rPr>
                    <a:t>divide each by </a:t>
                  </a:r>
                  <a14:m>
                    <m:oMath xmlns:m="http://schemas.openxmlformats.org/officeDocument/2006/math">
                      <m:rad>
                        <m:radPr>
                          <m:degHide m:val="on"/>
                          <m:ctrlPr>
                            <a:rPr lang="en-US" altLang="zh-TW" sz="1000" i="1" smtClean="0">
                              <a:latin typeface="Cambria Math" panose="02040503050406030204" pitchFamily="18" charset="0"/>
                              <a:cs typeface="Times New Roman" panose="02020603050405020304" pitchFamily="18" charset="0"/>
                            </a:rPr>
                          </m:ctrlPr>
                        </m:radPr>
                        <m:deg/>
                        <m:e>
                          <m:r>
                            <m:rPr>
                              <m:nor/>
                            </m:rPr>
                            <a:rPr lang="en-US" altLang="zh-TW" sz="1000" i="1" dirty="0" smtClean="0">
                              <a:latin typeface="Times New Roman" panose="02020603050405020304" pitchFamily="18" charset="0"/>
                              <a:cs typeface="Times New Roman" panose="02020603050405020304" pitchFamily="18" charset="0"/>
                            </a:rPr>
                            <m:t>d</m:t>
                          </m:r>
                          <m:r>
                            <m:rPr>
                              <m:nor/>
                            </m:rPr>
                            <a:rPr lang="en-US" altLang="zh-TW" sz="1000" i="1" baseline="-25000" dirty="0" smtClean="0">
                              <a:latin typeface="Times New Roman" panose="02020603050405020304" pitchFamily="18" charset="0"/>
                              <a:cs typeface="Times New Roman" panose="02020603050405020304" pitchFamily="18" charset="0"/>
                            </a:rPr>
                            <m:t>k</m:t>
                          </m:r>
                          <m:r>
                            <m:rPr>
                              <m:nor/>
                            </m:rPr>
                            <a:rPr lang="zh-TW" altLang="en-US" sz="1000" i="1" baseline="-25000" dirty="0" smtClean="0">
                              <a:latin typeface="Times New Roman" panose="02020603050405020304" pitchFamily="18" charset="0"/>
                              <a:cs typeface="Times New Roman" panose="02020603050405020304" pitchFamily="18" charset="0"/>
                            </a:rPr>
                            <m:t> </m:t>
                          </m:r>
                        </m:e>
                      </m:rad>
                    </m:oMath>
                  </a14:m>
                  <a:endParaRPr lang="zh-TW" altLang="en-US" sz="1000" i="1" baseline="-25000" dirty="0">
                    <a:latin typeface="Times New Roman" panose="02020603050405020304" pitchFamily="18" charset="0"/>
                    <a:cs typeface="Times New Roman" panose="02020603050405020304" pitchFamily="18" charset="0"/>
                  </a:endParaRPr>
                </a:p>
              </p:txBody>
            </p:sp>
          </mc:Choice>
          <mc:Fallback xmlns="">
            <p:sp>
              <p:nvSpPr>
                <p:cNvPr id="30" name="矩形 29"/>
                <p:cNvSpPr>
                  <a:spLocks noRot="1" noChangeAspect="1" noMove="1" noResize="1" noEditPoints="1" noAdjustHandles="1" noChangeArrowheads="1" noChangeShapeType="1" noTextEdit="1"/>
                </p:cNvSpPr>
                <p:nvPr/>
              </p:nvSpPr>
              <p:spPr>
                <a:xfrm>
                  <a:off x="207939" y="5595607"/>
                  <a:ext cx="1174552" cy="261738"/>
                </a:xfrm>
                <a:prstGeom prst="rect">
                  <a:avLst/>
                </a:prstGeom>
                <a:blipFill>
                  <a:blip r:embed="rId6"/>
                  <a:stretch>
                    <a:fillRect b="-11628"/>
                  </a:stretch>
                </a:blipFill>
              </p:spPr>
              <p:txBody>
                <a:bodyPr/>
                <a:lstStyle/>
                <a:p>
                  <a:r>
                    <a:rPr lang="zh-TW" altLang="en-US">
                      <a:noFill/>
                    </a:rPr>
                    <a:t> </a:t>
                  </a:r>
                </a:p>
              </p:txBody>
            </p:sp>
          </mc:Fallback>
        </mc:AlternateContent>
        <p:sp>
          <p:nvSpPr>
            <p:cNvPr id="40" name="文字方塊 39"/>
            <p:cNvSpPr txBox="1"/>
            <p:nvPr/>
          </p:nvSpPr>
          <p:spPr>
            <a:xfrm>
              <a:off x="207939" y="4939186"/>
              <a:ext cx="1161065" cy="707886"/>
            </a:xfrm>
            <a:prstGeom prst="rect">
              <a:avLst/>
            </a:prstGeom>
            <a:noFill/>
          </p:spPr>
          <p:txBody>
            <a:bodyPr wrap="square" rtlCol="0">
              <a:spAutoFit/>
            </a:bodyPr>
            <a:lstStyle/>
            <a:p>
              <a:r>
                <a:rPr lang="en-US" altLang="zh-TW" sz="800" dirty="0">
                  <a:solidFill>
                    <a:srgbClr val="00B0F0"/>
                  </a:solidFill>
                  <a:latin typeface="Times New Roman" panose="02020603050405020304" pitchFamily="18" charset="0"/>
                  <a:cs typeface="Times New Roman" panose="02020603050405020304" pitchFamily="18" charset="0"/>
                </a:rPr>
                <a:t>Mask: Only for decoder</a:t>
              </a:r>
            </a:p>
            <a:p>
              <a:r>
                <a:rPr lang="en-US" altLang="zh-TW" sz="800" dirty="0">
                  <a:solidFill>
                    <a:srgbClr val="00B0F0"/>
                  </a:solidFill>
                  <a:latin typeface="Times New Roman" panose="02020603050405020304" pitchFamily="18" charset="0"/>
                  <a:cs typeface="Times New Roman" panose="02020603050405020304" pitchFamily="18" charset="0"/>
                </a:rPr>
                <a:t>J: Limit its attention region, like center pixel with Gaussian distribution mask</a:t>
              </a:r>
              <a:endParaRPr lang="zh-TW" altLang="en-US" sz="800" dirty="0">
                <a:solidFill>
                  <a:srgbClr val="00B0F0"/>
                </a:solidFill>
                <a:latin typeface="Times New Roman" panose="02020603050405020304" pitchFamily="18" charset="0"/>
                <a:cs typeface="Times New Roman" panose="02020603050405020304" pitchFamily="18" charset="0"/>
              </a:endParaRPr>
            </a:p>
          </p:txBody>
        </p:sp>
        <p:sp>
          <p:nvSpPr>
            <p:cNvPr id="39" name="橢圓 38">
              <a:extLst>
                <a:ext uri="{FF2B5EF4-FFF2-40B4-BE49-F238E27FC236}">
                  <a16:creationId xmlns:a16="http://schemas.microsoft.com/office/drawing/2014/main" id="{B054E060-C9DA-42A9-942F-28FBDEF098D4}"/>
                </a:ext>
              </a:extLst>
            </p:cNvPr>
            <p:cNvSpPr/>
            <p:nvPr/>
          </p:nvSpPr>
          <p:spPr>
            <a:xfrm>
              <a:off x="1243190" y="5106285"/>
              <a:ext cx="1098583" cy="35025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1" name="文字方塊 40">
            <a:extLst>
              <a:ext uri="{FF2B5EF4-FFF2-40B4-BE49-F238E27FC236}">
                <a16:creationId xmlns:a16="http://schemas.microsoft.com/office/drawing/2014/main" id="{9017529A-3527-4737-8284-9BD925232905}"/>
              </a:ext>
            </a:extLst>
          </p:cNvPr>
          <p:cNvSpPr txBox="1"/>
          <p:nvPr/>
        </p:nvSpPr>
        <p:spPr>
          <a:xfrm>
            <a:off x="6409395" y="1992071"/>
            <a:ext cx="1753680"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Normalize the attention weight to 0~1</a:t>
            </a:r>
            <a:endParaRPr lang="zh-TW" altLang="en-US" sz="800" dirty="0">
              <a:latin typeface="Times New Roman" panose="02020603050405020304" pitchFamily="18" charset="0"/>
              <a:cs typeface="Times New Roman" panose="02020603050405020304" pitchFamily="18" charset="0"/>
            </a:endParaRPr>
          </a:p>
        </p:txBody>
      </p:sp>
      <p:pic>
        <p:nvPicPr>
          <p:cNvPr id="7" name="圖片 6" descr="一張含有 桌 的圖片&#10;&#10;自動產生的描述">
            <a:extLst>
              <a:ext uri="{FF2B5EF4-FFF2-40B4-BE49-F238E27FC236}">
                <a16:creationId xmlns:a16="http://schemas.microsoft.com/office/drawing/2014/main" id="{471DAB0F-43F4-42F0-91FD-91B6901845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8474" y="5538245"/>
            <a:ext cx="3086259" cy="1263715"/>
          </a:xfrm>
          <a:prstGeom prst="rect">
            <a:avLst/>
          </a:prstGeom>
        </p:spPr>
      </p:pic>
      <p:sp>
        <p:nvSpPr>
          <p:cNvPr id="33" name="箭號: 向右 32">
            <a:extLst>
              <a:ext uri="{FF2B5EF4-FFF2-40B4-BE49-F238E27FC236}">
                <a16:creationId xmlns:a16="http://schemas.microsoft.com/office/drawing/2014/main" id="{941B0290-14F0-4D53-AF0B-91B95943DAB5}"/>
              </a:ext>
            </a:extLst>
          </p:cNvPr>
          <p:cNvSpPr/>
          <p:nvPr/>
        </p:nvSpPr>
        <p:spPr>
          <a:xfrm>
            <a:off x="2887595" y="1588992"/>
            <a:ext cx="163101" cy="3772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3523AE40-37EB-422B-9443-C2A95A0122E2}"/>
                  </a:ext>
                </a:extLst>
              </p:cNvPr>
              <p:cNvSpPr txBox="1"/>
              <p:nvPr/>
            </p:nvSpPr>
            <p:spPr>
              <a:xfrm>
                <a:off x="1319692" y="4474949"/>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35" name="文字方塊 34">
                <a:extLst>
                  <a:ext uri="{FF2B5EF4-FFF2-40B4-BE49-F238E27FC236}">
                    <a16:creationId xmlns:a16="http://schemas.microsoft.com/office/drawing/2014/main" id="{3523AE40-37EB-422B-9443-C2A95A0122E2}"/>
                  </a:ext>
                </a:extLst>
              </p:cNvPr>
              <p:cNvSpPr txBox="1">
                <a:spLocks noRot="1" noChangeAspect="1" noMove="1" noResize="1" noEditPoints="1" noAdjustHandles="1" noChangeArrowheads="1" noChangeShapeType="1" noTextEdit="1"/>
              </p:cNvSpPr>
              <p:nvPr/>
            </p:nvSpPr>
            <p:spPr>
              <a:xfrm>
                <a:off x="1319692" y="4474949"/>
                <a:ext cx="609018" cy="246221"/>
              </a:xfrm>
              <a:prstGeom prst="rect">
                <a:avLst/>
              </a:prstGeom>
              <a:blipFill>
                <a:blip r:embed="rId8"/>
                <a:stretch>
                  <a:fillRect r="-17000"/>
                </a:stretch>
              </a:blipFill>
            </p:spPr>
            <p:txBody>
              <a:bodyPr/>
              <a:lstStyle/>
              <a:p>
                <a:r>
                  <a:rPr lang="zh-TW" altLang="en-US">
                    <a:noFill/>
                  </a:rPr>
                  <a:t> </a:t>
                </a:r>
              </a:p>
            </p:txBody>
          </p:sp>
        </mc:Fallback>
      </mc:AlternateContent>
      <p:sp>
        <p:nvSpPr>
          <p:cNvPr id="36" name="文字方塊 35">
            <a:extLst>
              <a:ext uri="{FF2B5EF4-FFF2-40B4-BE49-F238E27FC236}">
                <a16:creationId xmlns:a16="http://schemas.microsoft.com/office/drawing/2014/main" id="{AAEB98F0-8247-40D0-A879-0EA11E76758B}"/>
              </a:ext>
            </a:extLst>
          </p:cNvPr>
          <p:cNvSpPr txBox="1"/>
          <p:nvPr/>
        </p:nvSpPr>
        <p:spPr>
          <a:xfrm>
            <a:off x="1390199" y="5341493"/>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9" name="文字方塊 8">
            <a:extLst>
              <a:ext uri="{FF2B5EF4-FFF2-40B4-BE49-F238E27FC236}">
                <a16:creationId xmlns:a16="http://schemas.microsoft.com/office/drawing/2014/main" id="{BF1904EA-876A-4EDB-9ACD-CB0BBB0E4EAF}"/>
              </a:ext>
            </a:extLst>
          </p:cNvPr>
          <p:cNvSpPr txBox="1"/>
          <p:nvPr/>
        </p:nvSpPr>
        <p:spPr>
          <a:xfrm>
            <a:off x="2615269" y="5688898"/>
            <a:ext cx="1121443" cy="461665"/>
          </a:xfrm>
          <a:prstGeom prst="rect">
            <a:avLst/>
          </a:prstGeom>
          <a:noFill/>
        </p:spPr>
        <p:txBody>
          <a:bodyPr wrap="square" rtlCol="0">
            <a:spAutoFit/>
          </a:bodyPr>
          <a:lstStyle/>
          <a:p>
            <a:r>
              <a:rPr lang="en-US" altLang="zh-TW" sz="1200" dirty="0">
                <a:solidFill>
                  <a:srgbClr val="FF0000"/>
                </a:solidFill>
              </a:rPr>
              <a:t>?? </a:t>
            </a:r>
            <a:r>
              <a:rPr lang="zh-CN" altLang="en-US" sz="1200" dirty="0">
                <a:solidFill>
                  <a:srgbClr val="FF0000"/>
                </a:solidFill>
              </a:rPr>
              <a:t>好像寫反了</a:t>
            </a:r>
            <a:endParaRPr lang="en-US" altLang="zh-CN" sz="1200" dirty="0">
              <a:solidFill>
                <a:srgbClr val="FF0000"/>
              </a:solidFill>
            </a:endParaRPr>
          </a:p>
          <a:p>
            <a:r>
              <a:rPr lang="en-US" altLang="zh-TW" sz="1200" dirty="0">
                <a:solidFill>
                  <a:srgbClr val="FF0000"/>
                </a:solidFill>
              </a:rPr>
              <a:t>1,1; 1,2; …</a:t>
            </a:r>
            <a:endParaRPr lang="zh-TW" altLang="en-US" sz="1200" dirty="0">
              <a:solidFill>
                <a:srgbClr val="FF0000"/>
              </a:solidFill>
            </a:endParaRPr>
          </a:p>
        </p:txBody>
      </p:sp>
      <p:sp>
        <p:nvSpPr>
          <p:cNvPr id="37" name="文字方塊 36">
            <a:extLst>
              <a:ext uri="{FF2B5EF4-FFF2-40B4-BE49-F238E27FC236}">
                <a16:creationId xmlns:a16="http://schemas.microsoft.com/office/drawing/2014/main" id="{F6A0AB32-E8F5-43DE-BBAE-DEAABCBFE63E}"/>
              </a:ext>
            </a:extLst>
          </p:cNvPr>
          <p:cNvSpPr txBox="1"/>
          <p:nvPr/>
        </p:nvSpPr>
        <p:spPr>
          <a:xfrm>
            <a:off x="4481074" y="1796974"/>
            <a:ext cx="1218350" cy="338554"/>
          </a:xfrm>
          <a:prstGeom prst="rect">
            <a:avLst/>
          </a:prstGeom>
          <a:noFill/>
        </p:spPr>
        <p:txBody>
          <a:bodyPr wrap="square" rtlCol="0">
            <a:spAutoFit/>
          </a:bodyPr>
          <a:lstStyle/>
          <a:p>
            <a:r>
              <a:rPr lang="en-US" altLang="zh-TW" sz="800" dirty="0"/>
              <a:t>Pixel-wise self-attention similarity weight</a:t>
            </a:r>
            <a:endParaRPr lang="zh-TW" altLang="en-US" sz="800" dirty="0"/>
          </a:p>
        </p:txBody>
      </p:sp>
      <p:sp>
        <p:nvSpPr>
          <p:cNvPr id="6" name="文字方塊 5">
            <a:extLst>
              <a:ext uri="{FF2B5EF4-FFF2-40B4-BE49-F238E27FC236}">
                <a16:creationId xmlns:a16="http://schemas.microsoft.com/office/drawing/2014/main" id="{58A95004-4823-911F-E1A3-07A58AC622C1}"/>
              </a:ext>
            </a:extLst>
          </p:cNvPr>
          <p:cNvSpPr txBox="1"/>
          <p:nvPr/>
        </p:nvSpPr>
        <p:spPr>
          <a:xfrm>
            <a:off x="425302" y="3215236"/>
            <a:ext cx="467832"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12" name="文字方塊 11">
            <a:extLst>
              <a:ext uri="{FF2B5EF4-FFF2-40B4-BE49-F238E27FC236}">
                <a16:creationId xmlns:a16="http://schemas.microsoft.com/office/drawing/2014/main" id="{A657D3F4-1266-CFF5-4469-0DA56A7E8B34}"/>
              </a:ext>
            </a:extLst>
          </p:cNvPr>
          <p:cNvSpPr txBox="1"/>
          <p:nvPr/>
        </p:nvSpPr>
        <p:spPr>
          <a:xfrm>
            <a:off x="3256800" y="6446208"/>
            <a:ext cx="1315200" cy="461665"/>
          </a:xfrm>
          <a:prstGeom prst="rect">
            <a:avLst/>
          </a:prstGeom>
          <a:noFill/>
        </p:spPr>
        <p:txBody>
          <a:bodyPr wrap="square" rtlCol="0">
            <a:spAutoFit/>
          </a:bodyPr>
          <a:lstStyle/>
          <a:p>
            <a:r>
              <a:rPr lang="en-US" altLang="zh-TW" sz="1200" dirty="0"/>
              <a:t>Pixel-wise self-attention weight’</a:t>
            </a:r>
            <a:endParaRPr lang="zh-TW" altLang="en-US" sz="1200" dirty="0"/>
          </a:p>
        </p:txBody>
      </p:sp>
      <p:sp>
        <p:nvSpPr>
          <p:cNvPr id="13" name="文字方塊 12">
            <a:extLst>
              <a:ext uri="{FF2B5EF4-FFF2-40B4-BE49-F238E27FC236}">
                <a16:creationId xmlns:a16="http://schemas.microsoft.com/office/drawing/2014/main" id="{75185DA3-3E89-7AB2-CDC2-5A52D06416E0}"/>
              </a:ext>
            </a:extLst>
          </p:cNvPr>
          <p:cNvSpPr txBox="1"/>
          <p:nvPr/>
        </p:nvSpPr>
        <p:spPr>
          <a:xfrm>
            <a:off x="4745212" y="1511642"/>
            <a:ext cx="3450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B463C41F-0BC5-9CA9-3C8F-F4B2C3CCDCAD}"/>
              </a:ext>
            </a:extLst>
          </p:cNvPr>
          <p:cNvSpPr txBox="1"/>
          <p:nvPr/>
        </p:nvSpPr>
        <p:spPr>
          <a:xfrm>
            <a:off x="2152388" y="3913510"/>
            <a:ext cx="3450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C4F73AF-C3FA-BBDA-DEFA-924B93570564}"/>
                  </a:ext>
                </a:extLst>
              </p:cNvPr>
              <p:cNvSpPr txBox="1"/>
              <p:nvPr/>
            </p:nvSpPr>
            <p:spPr>
              <a:xfrm>
                <a:off x="4903971" y="1514877"/>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15" name="文字方塊 14">
                <a:extLst>
                  <a:ext uri="{FF2B5EF4-FFF2-40B4-BE49-F238E27FC236}">
                    <a16:creationId xmlns:a16="http://schemas.microsoft.com/office/drawing/2014/main" id="{4C4F73AF-C3FA-BBDA-DEFA-924B93570564}"/>
                  </a:ext>
                </a:extLst>
              </p:cNvPr>
              <p:cNvSpPr txBox="1">
                <a:spLocks noRot="1" noChangeAspect="1" noMove="1" noResize="1" noEditPoints="1" noAdjustHandles="1" noChangeArrowheads="1" noChangeShapeType="1" noTextEdit="1"/>
              </p:cNvSpPr>
              <p:nvPr/>
            </p:nvSpPr>
            <p:spPr>
              <a:xfrm>
                <a:off x="4903971" y="1514877"/>
                <a:ext cx="609018" cy="246221"/>
              </a:xfrm>
              <a:prstGeom prst="rect">
                <a:avLst/>
              </a:prstGeom>
              <a:blipFill>
                <a:blip r:embed="rId9"/>
                <a:stretch>
                  <a:fillRect r="-17000"/>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6B7A6EA3-697B-F8D9-E4B3-E34AB893093A}"/>
              </a:ext>
            </a:extLst>
          </p:cNvPr>
          <p:cNvSpPr txBox="1"/>
          <p:nvPr/>
        </p:nvSpPr>
        <p:spPr>
          <a:xfrm>
            <a:off x="5442672" y="1328610"/>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18" name="文字方塊 17">
            <a:extLst>
              <a:ext uri="{FF2B5EF4-FFF2-40B4-BE49-F238E27FC236}">
                <a16:creationId xmlns:a16="http://schemas.microsoft.com/office/drawing/2014/main" id="{822A0220-D643-C468-04B6-C62ACF667ACD}"/>
              </a:ext>
            </a:extLst>
          </p:cNvPr>
          <p:cNvSpPr txBox="1"/>
          <p:nvPr/>
        </p:nvSpPr>
        <p:spPr>
          <a:xfrm>
            <a:off x="3704252" y="1469119"/>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20" name="文字方塊 19">
            <a:extLst>
              <a:ext uri="{FF2B5EF4-FFF2-40B4-BE49-F238E27FC236}">
                <a16:creationId xmlns:a16="http://schemas.microsoft.com/office/drawing/2014/main" id="{09389DE9-0087-CB13-9C7D-C9013D6BA955}"/>
              </a:ext>
            </a:extLst>
          </p:cNvPr>
          <p:cNvSpPr txBox="1"/>
          <p:nvPr/>
        </p:nvSpPr>
        <p:spPr>
          <a:xfrm>
            <a:off x="1169017" y="6306160"/>
            <a:ext cx="792397" cy="246221"/>
          </a:xfrm>
          <a:prstGeom prst="rect">
            <a:avLst/>
          </a:prstGeom>
          <a:noFill/>
        </p:spPr>
        <p:txBody>
          <a:bodyPr wrap="square" rtlCol="0">
            <a:spAutoFit/>
          </a:bodyPr>
          <a:lstStyle/>
          <a:p>
            <a:r>
              <a:rPr lang="en-US" altLang="zh-TW" sz="1000" dirty="0"/>
              <a:t>Q: position</a:t>
            </a:r>
            <a:endParaRPr lang="zh-TW" altLang="en-US" sz="1000" dirty="0"/>
          </a:p>
        </p:txBody>
      </p:sp>
    </p:spTree>
    <p:extLst>
      <p:ext uri="{BB962C8B-B14F-4D97-AF65-F5344CB8AC3E}">
        <p14:creationId xmlns:p14="http://schemas.microsoft.com/office/powerpoint/2010/main" val="665603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23815" y="496678"/>
            <a:ext cx="2239716" cy="338554"/>
          </a:xfrm>
          <a:prstGeom prst="rect">
            <a:avLst/>
          </a:prstGeom>
        </p:spPr>
        <p:txBody>
          <a:bodyPr wrap="none">
            <a:spAutoFit/>
          </a:bodyPr>
          <a:lstStyle/>
          <a:p>
            <a:pPr marL="285750" indent="-285750">
              <a:buFont typeface="Wingdings" panose="05000000000000000000" pitchFamily="2" charset="2"/>
              <a:buChar char="p"/>
            </a:pPr>
            <a:r>
              <a:rPr lang="en-US" altLang="zh-TW" sz="1600" i="0" dirty="0">
                <a:solidFill>
                  <a:srgbClr val="333333"/>
                </a:solidFill>
                <a:effectLst/>
                <a:latin typeface="Times New Roman" panose="02020603050405020304" pitchFamily="18" charset="0"/>
                <a:cs typeface="Times New Roman" panose="02020603050405020304" pitchFamily="18" charset="0"/>
              </a:rPr>
              <a:t>Self-Attention Layer:</a:t>
            </a:r>
          </a:p>
        </p:txBody>
      </p:sp>
      <p:sp>
        <p:nvSpPr>
          <p:cNvPr id="11" name="矩形 10"/>
          <p:cNvSpPr/>
          <p:nvPr/>
        </p:nvSpPr>
        <p:spPr>
          <a:xfrm>
            <a:off x="0" y="0"/>
            <a:ext cx="7039748"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3.1 </a:t>
            </a:r>
            <a:r>
              <a:rPr lang="en-US" altLang="zh-TW" sz="2400" dirty="0">
                <a:latin typeface="Times New Roman" panose="02020603050405020304" pitchFamily="18" charset="0"/>
                <a:cs typeface="Times New Roman" panose="02020603050405020304" pitchFamily="18" charset="0"/>
              </a:rPr>
              <a:t>Attention Mechanism: </a:t>
            </a:r>
            <a:r>
              <a:rPr lang="en-US" altLang="zh-TW"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Single</a:t>
            </a:r>
            <a:r>
              <a:rPr lang="en-US" altLang="zh-TW" sz="2400" dirty="0"/>
              <a:t> </a:t>
            </a:r>
            <a:r>
              <a:rPr lang="en-US" altLang="zh-TW" sz="2400" dirty="0">
                <a:latin typeface="Times New Roman" panose="02020603050405020304" pitchFamily="18" charset="0"/>
                <a:cs typeface="Times New Roman" panose="02020603050405020304" pitchFamily="18" charset="0"/>
              </a:rPr>
              <a:t>Attention (2/2-1/2) </a:t>
            </a:r>
            <a:endParaRPr lang="zh-TW" altLang="en-US" sz="2400" dirty="0">
              <a:latin typeface="Times New Roman" panose="02020603050405020304" pitchFamily="18" charset="0"/>
              <a:cs typeface="Times New Roman" panose="02020603050405020304" pitchFamily="18" charset="0"/>
            </a:endParaRPr>
          </a:p>
        </p:txBody>
      </p:sp>
      <p:pic>
        <p:nvPicPr>
          <p:cNvPr id="14" name="圖片 1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07699" y="1679800"/>
            <a:ext cx="3526702" cy="536154"/>
          </a:xfrm>
          <a:prstGeom prst="rect">
            <a:avLst/>
          </a:prstGeom>
        </p:spPr>
      </p:pic>
      <p:sp>
        <p:nvSpPr>
          <p:cNvPr id="17" name="文字方塊 16"/>
          <p:cNvSpPr txBox="1"/>
          <p:nvPr/>
        </p:nvSpPr>
        <p:spPr>
          <a:xfrm>
            <a:off x="2327974" y="671784"/>
            <a:ext cx="441146"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Key</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1936440" y="915710"/>
            <a:ext cx="584359" cy="276999"/>
          </a:xfrm>
          <a:prstGeom prst="rect">
            <a:avLst/>
          </a:prstGeom>
        </p:spPr>
        <p:txBody>
          <a:bodyPr wrap="square">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Query</a:t>
            </a:r>
            <a:r>
              <a:rPr lang="en-US" altLang="zh-TW" sz="1200" dirty="0">
                <a:latin typeface="Times New Roman" panose="02020603050405020304" pitchFamily="18" charset="0"/>
                <a:cs typeface="Times New Roman" panose="02020603050405020304" pitchFamily="18" charset="0"/>
              </a:rPr>
              <a:t> </a:t>
            </a:r>
            <a:endParaRPr lang="zh-TW" altLang="en-US" sz="1200" dirty="0">
              <a:latin typeface="Times New Roman" panose="02020603050405020304" pitchFamily="18" charset="0"/>
              <a:cs typeface="Times New Roman" panose="02020603050405020304" pitchFamily="18" charset="0"/>
            </a:endParaRPr>
          </a:p>
        </p:txBody>
      </p:sp>
      <p:sp>
        <p:nvSpPr>
          <p:cNvPr id="19" name="文字方塊 18"/>
          <p:cNvSpPr txBox="1"/>
          <p:nvPr/>
        </p:nvSpPr>
        <p:spPr>
          <a:xfrm>
            <a:off x="2579669" y="898689"/>
            <a:ext cx="536301"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Value</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pic>
        <p:nvPicPr>
          <p:cNvPr id="20" name="圖片 19"/>
          <p:cNvPicPr>
            <a:picLocks noChangeAspect="1"/>
          </p:cNvPicPr>
          <p:nvPr/>
        </p:nvPicPr>
        <p:blipFill rotWithShape="1">
          <a:blip r:embed="rId4"/>
          <a:srcRect l="688" r="2981"/>
          <a:stretch/>
        </p:blipFill>
        <p:spPr>
          <a:xfrm>
            <a:off x="4101946" y="2999503"/>
            <a:ext cx="5042054" cy="3858497"/>
          </a:xfrm>
          <a:prstGeom prst="rect">
            <a:avLst/>
          </a:prstGeom>
        </p:spPr>
      </p:pic>
      <p:sp>
        <p:nvSpPr>
          <p:cNvPr id="21" name="矩形 20"/>
          <p:cNvSpPr/>
          <p:nvPr/>
        </p:nvSpPr>
        <p:spPr>
          <a:xfrm>
            <a:off x="196963" y="6227600"/>
            <a:ext cx="4337438" cy="492443"/>
          </a:xfrm>
          <a:prstGeom prst="rect">
            <a:avLst/>
          </a:prstGeom>
        </p:spPr>
        <p:txBody>
          <a:bodyPr wrap="square">
            <a:spAutoFit/>
          </a:bodyPr>
          <a:lstStyle/>
          <a:p>
            <a:r>
              <a:rPr lang="en-US" altLang="zh-TW" sz="1300" dirty="0">
                <a:solidFill>
                  <a:srgbClr val="00B0F0"/>
                </a:solidFill>
                <a:latin typeface="Times New Roman" panose="02020603050405020304" pitchFamily="18" charset="0"/>
                <a:cs typeface="Times New Roman" panose="02020603050405020304" pitchFamily="18" charset="0"/>
              </a:rPr>
              <a:t>1. </a:t>
            </a:r>
            <a:r>
              <a:rPr lang="en-US" altLang="zh-TW" sz="1300" dirty="0" err="1">
                <a:solidFill>
                  <a:srgbClr val="00B0F0"/>
                </a:solidFill>
                <a:latin typeface="Times New Roman" panose="02020603050405020304" pitchFamily="18" charset="0"/>
                <a:cs typeface="Times New Roman" panose="02020603050405020304" pitchFamily="18" charset="0"/>
              </a:rPr>
              <a:t>x</a:t>
            </a:r>
            <a:r>
              <a:rPr lang="en-US" altLang="zh-TW" sz="1300" dirty="0" err="1">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a</a:t>
            </a:r>
            <a:r>
              <a:rPr lang="en-US" altLang="zh-TW" sz="13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TW" sz="1300" dirty="0">
                <a:latin typeface="Times New Roman" panose="02020603050405020304" pitchFamily="18" charset="0"/>
                <a:cs typeface="Times New Roman" panose="02020603050405020304" pitchFamily="18" charset="0"/>
              </a:rPr>
              <a:t>The </a:t>
            </a:r>
            <a:r>
              <a:rPr lang="en-US" altLang="zh-TW" sz="1300" dirty="0">
                <a:solidFill>
                  <a:srgbClr val="333333"/>
                </a:solidFill>
                <a:latin typeface="Times New Roman" panose="02020603050405020304" pitchFamily="18" charset="0"/>
                <a:cs typeface="Times New Roman" panose="02020603050405020304" pitchFamily="18" charset="0"/>
              </a:rPr>
              <a:t>i</a:t>
            </a:r>
            <a:r>
              <a:rPr lang="en-US" altLang="zh-TW" sz="1300" b="0" i="0" dirty="0">
                <a:solidFill>
                  <a:srgbClr val="333333"/>
                </a:solidFill>
                <a:effectLst/>
                <a:latin typeface="Times New Roman" panose="02020603050405020304" pitchFamily="18" charset="0"/>
                <a:cs typeface="Times New Roman" panose="02020603050405020304" pitchFamily="18" charset="0"/>
              </a:rPr>
              <a:t>nput sequence</a:t>
            </a:r>
            <a:r>
              <a:rPr lang="zh-TW" altLang="en-US" sz="1300" dirty="0">
                <a:latin typeface="Times New Roman" panose="02020603050405020304" pitchFamily="18" charset="0"/>
                <a:cs typeface="Times New Roman" panose="02020603050405020304" pitchFamily="18" charset="0"/>
              </a:rPr>
              <a:t> </a:t>
            </a:r>
            <a:r>
              <a:rPr lang="en-US" altLang="zh-TW" sz="1300" dirty="0">
                <a:latin typeface="Times New Roman" panose="02020603050405020304" pitchFamily="18" charset="0"/>
                <a:cs typeface="Times New Roman" panose="02020603050405020304" pitchFamily="18" charset="0"/>
              </a:rPr>
              <a:t>m</a:t>
            </a:r>
            <a:r>
              <a:rPr lang="zh-TW" altLang="en-US" sz="1300" dirty="0">
                <a:latin typeface="Times New Roman" panose="02020603050405020304" pitchFamily="18" charset="0"/>
                <a:cs typeface="Times New Roman" panose="02020603050405020304" pitchFamily="18" charset="0"/>
              </a:rPr>
              <a:t>ultiplied by a </a:t>
            </a:r>
            <a:r>
              <a:rPr lang="en-US" altLang="zh-TW" sz="1300" dirty="0">
                <a:solidFill>
                  <a:srgbClr val="FF0000"/>
                </a:solidFill>
                <a:latin typeface="Times New Roman" panose="02020603050405020304" pitchFamily="18" charset="0"/>
                <a:cs typeface="Times New Roman" panose="02020603050405020304" pitchFamily="18" charset="0"/>
              </a:rPr>
              <a:t>??</a:t>
            </a:r>
            <a:r>
              <a:rPr lang="en-US" altLang="zh-TW" sz="1300" dirty="0">
                <a:latin typeface="Times New Roman" panose="02020603050405020304" pitchFamily="18" charset="0"/>
                <a:cs typeface="Times New Roman" panose="02020603050405020304" pitchFamily="18" charset="0"/>
              </a:rPr>
              <a:t> </a:t>
            </a:r>
            <a:r>
              <a:rPr lang="zh-TW" altLang="en-US" sz="1300" dirty="0">
                <a:solidFill>
                  <a:srgbClr val="00B0F0"/>
                </a:solidFill>
                <a:latin typeface="Times New Roman" panose="02020603050405020304" pitchFamily="18" charset="0"/>
                <a:cs typeface="Times New Roman" panose="02020603050405020304" pitchFamily="18" charset="0"/>
              </a:rPr>
              <a:t>weight matrix </a:t>
            </a:r>
            <a:r>
              <a:rPr lang="zh-TW" altLang="en-US" sz="1300" dirty="0">
                <a:latin typeface="Times New Roman" panose="02020603050405020304" pitchFamily="18" charset="0"/>
                <a:cs typeface="Times New Roman" panose="02020603050405020304" pitchFamily="18" charset="0"/>
              </a:rPr>
              <a:t>to become</a:t>
            </a:r>
            <a:r>
              <a:rPr lang="en-US" altLang="zh-TW" sz="1300" dirty="0">
                <a:latin typeface="Times New Roman" panose="02020603050405020304" pitchFamily="18" charset="0"/>
                <a:cs typeface="Times New Roman" panose="02020603050405020304" pitchFamily="18" charset="0"/>
              </a:rPr>
              <a:t>:</a:t>
            </a:r>
            <a:r>
              <a:rPr lang="zh-TW" altLang="en-US" sz="1300" dirty="0">
                <a:latin typeface="Times New Roman" panose="02020603050405020304" pitchFamily="18" charset="0"/>
                <a:cs typeface="Times New Roman" panose="02020603050405020304" pitchFamily="18" charset="0"/>
              </a:rPr>
              <a:t> </a:t>
            </a:r>
            <a:r>
              <a:rPr lang="en-US" altLang="zh-TW" sz="1300" dirty="0">
                <a:latin typeface="Times New Roman" panose="02020603050405020304" pitchFamily="18" charset="0"/>
                <a:cs typeface="Times New Roman" panose="02020603050405020304" pitchFamily="18" charset="0"/>
              </a:rPr>
              <a:t>a</a:t>
            </a:r>
            <a:r>
              <a:rPr lang="en-US" altLang="zh-TW" sz="1300" baseline="30000" dirty="0">
                <a:latin typeface="Times New Roman" panose="02020603050405020304" pitchFamily="18" charset="0"/>
                <a:cs typeface="Times New Roman" panose="02020603050405020304" pitchFamily="18" charset="0"/>
              </a:rPr>
              <a:t>1</a:t>
            </a:r>
            <a:r>
              <a:rPr lang="en-US" altLang="zh-TW" sz="1300" dirty="0">
                <a:latin typeface="Times New Roman" panose="02020603050405020304" pitchFamily="18" charset="0"/>
                <a:cs typeface="Times New Roman" panose="02020603050405020304" pitchFamily="18" charset="0"/>
              </a:rPr>
              <a:t>,a</a:t>
            </a:r>
            <a:r>
              <a:rPr lang="en-US" altLang="zh-TW" sz="1300" baseline="30000" dirty="0">
                <a:latin typeface="Times New Roman" panose="02020603050405020304" pitchFamily="18" charset="0"/>
                <a:cs typeface="Times New Roman" panose="02020603050405020304" pitchFamily="18" charset="0"/>
              </a:rPr>
              <a:t>2</a:t>
            </a:r>
            <a:r>
              <a:rPr lang="en-US" altLang="zh-TW" sz="1300" dirty="0">
                <a:latin typeface="Times New Roman" panose="02020603050405020304" pitchFamily="18" charset="0"/>
                <a:cs typeface="Times New Roman" panose="02020603050405020304" pitchFamily="18" charset="0"/>
              </a:rPr>
              <a:t>,a</a:t>
            </a:r>
            <a:r>
              <a:rPr lang="en-US" altLang="zh-TW" sz="1300" baseline="30000" dirty="0">
                <a:latin typeface="Times New Roman" panose="02020603050405020304" pitchFamily="18" charset="0"/>
                <a:cs typeface="Times New Roman" panose="02020603050405020304" pitchFamily="18" charset="0"/>
              </a:rPr>
              <a:t>3</a:t>
            </a:r>
            <a:r>
              <a:rPr lang="en-US" altLang="zh-TW" sz="1300" dirty="0">
                <a:latin typeface="Times New Roman" panose="02020603050405020304" pitchFamily="18" charset="0"/>
                <a:cs typeface="Times New Roman" panose="02020603050405020304" pitchFamily="18" charset="0"/>
              </a:rPr>
              <a:t>,…,a</a:t>
            </a:r>
            <a:r>
              <a:rPr lang="en-US" altLang="zh-TW" sz="1300" baseline="30000" dirty="0">
                <a:latin typeface="Times New Roman" panose="02020603050405020304" pitchFamily="18" charset="0"/>
                <a:cs typeface="Times New Roman" panose="02020603050405020304" pitchFamily="18" charset="0"/>
              </a:rPr>
              <a:t>4</a:t>
            </a:r>
            <a:endParaRPr lang="zh-TW" altLang="en-US" sz="1300" baseline="30000" dirty="0">
              <a:latin typeface="Times New Roman" panose="02020603050405020304" pitchFamily="18" charset="0"/>
              <a:cs typeface="Times New Roman" panose="02020603050405020304" pitchFamily="18" charset="0"/>
            </a:endParaRPr>
          </a:p>
        </p:txBody>
      </p:sp>
      <p:sp>
        <p:nvSpPr>
          <p:cNvPr id="23" name="矩形 22"/>
          <p:cNvSpPr/>
          <p:nvPr/>
        </p:nvSpPr>
        <p:spPr>
          <a:xfrm>
            <a:off x="1952578" y="6454973"/>
            <a:ext cx="1326004" cy="292388"/>
          </a:xfrm>
          <a:prstGeom prst="rect">
            <a:avLst/>
          </a:prstGeom>
        </p:spPr>
        <p:txBody>
          <a:bodyPr wrap="none">
            <a:spAutoFit/>
          </a:bodyPr>
          <a:lstStyle/>
          <a:p>
            <a:r>
              <a:rPr lang="en-US" altLang="zh-TW" sz="1300" dirty="0">
                <a:solidFill>
                  <a:srgbClr val="333333"/>
                </a:solidFill>
                <a:latin typeface="Times New Roman" panose="02020603050405020304" pitchFamily="18" charset="0"/>
                <a:cs typeface="Times New Roman" panose="02020603050405020304" pitchFamily="18" charset="0"/>
              </a:rPr>
              <a:t>i</a:t>
            </a:r>
            <a:r>
              <a:rPr lang="en-US" altLang="zh-TW" sz="1300" b="0" i="0" dirty="0">
                <a:solidFill>
                  <a:srgbClr val="333333"/>
                </a:solidFill>
                <a:effectLst/>
                <a:latin typeface="Times New Roman" panose="02020603050405020304" pitchFamily="18" charset="0"/>
                <a:cs typeface="Times New Roman" panose="02020603050405020304" pitchFamily="18" charset="0"/>
              </a:rPr>
              <a:t>nput: x</a:t>
            </a:r>
            <a:r>
              <a:rPr lang="en-US" altLang="zh-TW" sz="1300" b="0" i="0" baseline="30000" dirty="0">
                <a:solidFill>
                  <a:srgbClr val="333333"/>
                </a:solidFill>
                <a:effectLst/>
                <a:latin typeface="Times New Roman" panose="02020603050405020304" pitchFamily="18" charset="0"/>
                <a:cs typeface="Times New Roman" panose="02020603050405020304" pitchFamily="18" charset="0"/>
              </a:rPr>
              <a:t>1</a:t>
            </a:r>
            <a:r>
              <a:rPr lang="en-US" altLang="zh-TW" sz="1300" b="0" i="0" dirty="0">
                <a:solidFill>
                  <a:srgbClr val="333333"/>
                </a:solidFill>
                <a:effectLst/>
                <a:latin typeface="Times New Roman" panose="02020603050405020304" pitchFamily="18" charset="0"/>
                <a:cs typeface="Times New Roman" panose="02020603050405020304" pitchFamily="18" charset="0"/>
              </a:rPr>
              <a:t>, x</a:t>
            </a:r>
            <a:r>
              <a:rPr lang="en-US" altLang="zh-TW" sz="1300" b="0" i="0" baseline="30000" dirty="0">
                <a:solidFill>
                  <a:srgbClr val="333333"/>
                </a:solidFill>
                <a:effectLst/>
                <a:latin typeface="Times New Roman" panose="02020603050405020304" pitchFamily="18" charset="0"/>
                <a:cs typeface="Times New Roman" panose="02020603050405020304" pitchFamily="18" charset="0"/>
              </a:rPr>
              <a:t>2</a:t>
            </a:r>
            <a:r>
              <a:rPr lang="en-US" altLang="zh-TW" sz="1300" b="0" i="0" dirty="0">
                <a:solidFill>
                  <a:srgbClr val="333333"/>
                </a:solidFill>
                <a:effectLst/>
                <a:latin typeface="Times New Roman" panose="02020603050405020304" pitchFamily="18" charset="0"/>
                <a:cs typeface="Times New Roman" panose="02020603050405020304" pitchFamily="18" charset="0"/>
              </a:rPr>
              <a:t>,.., x</a:t>
            </a:r>
            <a:r>
              <a:rPr lang="en-US" altLang="zh-TW" sz="1300" b="0" i="0" baseline="30000" dirty="0">
                <a:solidFill>
                  <a:srgbClr val="333333"/>
                </a:solidFill>
                <a:effectLst/>
                <a:latin typeface="Times New Roman" panose="02020603050405020304" pitchFamily="18" charset="0"/>
                <a:cs typeface="Times New Roman" panose="02020603050405020304" pitchFamily="18" charset="0"/>
              </a:rPr>
              <a:t>4</a:t>
            </a:r>
            <a:endParaRPr lang="zh-TW" altLang="en-US" sz="1300" baseline="30000" dirty="0">
              <a:latin typeface="Times New Roman" panose="02020603050405020304" pitchFamily="18" charset="0"/>
              <a:cs typeface="Times New Roman" panose="02020603050405020304" pitchFamily="18" charset="0"/>
            </a:endParaRPr>
          </a:p>
        </p:txBody>
      </p:sp>
      <p:sp>
        <p:nvSpPr>
          <p:cNvPr id="24" name="矩形 23"/>
          <p:cNvSpPr/>
          <p:nvPr/>
        </p:nvSpPr>
        <p:spPr>
          <a:xfrm>
            <a:off x="218957" y="4387372"/>
            <a:ext cx="4421852" cy="276999"/>
          </a:xfrm>
          <a:prstGeom prst="rect">
            <a:avLst/>
          </a:prstGeom>
        </p:spPr>
        <p:txBody>
          <a:bodyPr wrap="none">
            <a:spAutoFit/>
          </a:bodyPr>
          <a:lstStyle/>
          <a:p>
            <a:r>
              <a:rPr lang="en-US" altLang="zh-TW" sz="1200" b="0" i="0" dirty="0">
                <a:solidFill>
                  <a:srgbClr val="00B0F0"/>
                </a:solidFill>
                <a:effectLst/>
                <a:latin typeface="Times New Roman" panose="02020603050405020304" pitchFamily="18" charset="0"/>
                <a:cs typeface="Times New Roman" panose="02020603050405020304" pitchFamily="18" charset="0"/>
              </a:rPr>
              <a:t>2. a</a:t>
            </a:r>
            <a:r>
              <a:rPr lang="en-US" altLang="zh-TW" sz="1200" b="0" i="0" dirty="0">
                <a:solidFill>
                  <a:srgbClr val="00B0F0"/>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US" altLang="zh-TW" sz="1200" b="0" i="0" dirty="0" err="1">
                <a:solidFill>
                  <a:srgbClr val="00B0F0"/>
                </a:solidFill>
                <a:effectLst/>
                <a:latin typeface="Times New Roman" panose="02020603050405020304" pitchFamily="18" charset="0"/>
                <a:cs typeface="Times New Roman" panose="02020603050405020304" pitchFamily="18" charset="0"/>
                <a:sym typeface="Wingdings" panose="05000000000000000000" pitchFamily="2" charset="2"/>
              </a:rPr>
              <a:t>q,k,v</a:t>
            </a:r>
            <a:r>
              <a:rPr lang="en-US" altLang="zh-TW" sz="1200" b="0" i="0" dirty="0">
                <a:solidFill>
                  <a:srgbClr val="00B0F0"/>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US" altLang="zh-TW" sz="1200" b="0" i="0" dirty="0">
                <a:solidFill>
                  <a:srgbClr val="333333"/>
                </a:solidFill>
                <a:effectLst/>
                <a:latin typeface="Times New Roman" panose="02020603050405020304" pitchFamily="18" charset="0"/>
                <a:cs typeface="Times New Roman" panose="02020603050405020304" pitchFamily="18" charset="0"/>
              </a:rPr>
              <a:t>Each </a:t>
            </a:r>
            <a:r>
              <a:rPr lang="en-US" altLang="zh-TW" sz="1200" i="1" dirty="0">
                <a:latin typeface="Times New Roman" panose="02020603050405020304" pitchFamily="18" charset="0"/>
                <a:cs typeface="Times New Roman" panose="02020603050405020304" pitchFamily="18" charset="0"/>
              </a:rPr>
              <a:t>a</a:t>
            </a:r>
            <a:r>
              <a:rPr lang="en-US" altLang="zh-TW" sz="1200" i="1" baseline="30000" dirty="0">
                <a:latin typeface="Times New Roman" panose="02020603050405020304" pitchFamily="18" charset="0"/>
                <a:cs typeface="Times New Roman" panose="02020603050405020304" pitchFamily="18" charset="0"/>
              </a:rPr>
              <a:t>i </a:t>
            </a:r>
            <a:r>
              <a:rPr lang="en-US" altLang="zh-TW" sz="1200" baseline="30000" dirty="0">
                <a:latin typeface="Times New Roman" panose="02020603050405020304" pitchFamily="18" charset="0"/>
                <a:cs typeface="Times New Roman" panose="02020603050405020304" pitchFamily="18" charset="0"/>
              </a:rPr>
              <a:t> </a:t>
            </a:r>
            <a:r>
              <a:rPr lang="en-US" altLang="zh-TW" sz="1200" b="0" i="0" dirty="0">
                <a:solidFill>
                  <a:srgbClr val="333333"/>
                </a:solidFill>
                <a:effectLst/>
                <a:latin typeface="Times New Roman" panose="02020603050405020304" pitchFamily="18" charset="0"/>
                <a:cs typeface="Times New Roman" panose="02020603050405020304" pitchFamily="18" charset="0"/>
              </a:rPr>
              <a:t>input is multiplied by a different vector: q, k, v</a:t>
            </a:r>
            <a:endParaRPr lang="zh-TW" altLang="en-US" sz="1200" dirty="0">
              <a:latin typeface="Times New Roman" panose="02020603050405020304" pitchFamily="18" charset="0"/>
              <a:cs typeface="Times New Roman" panose="02020603050405020304" pitchFamily="18" charset="0"/>
            </a:endParaRPr>
          </a:p>
        </p:txBody>
      </p:sp>
      <p:sp>
        <p:nvSpPr>
          <p:cNvPr id="26" name="矩形 25"/>
          <p:cNvSpPr/>
          <p:nvPr/>
        </p:nvSpPr>
        <p:spPr>
          <a:xfrm>
            <a:off x="4256836" y="3872373"/>
            <a:ext cx="4799417" cy="3535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85275" y="3011550"/>
            <a:ext cx="3020379" cy="292388"/>
          </a:xfrm>
          <a:prstGeom prst="rect">
            <a:avLst/>
          </a:prstGeom>
          <a:noFill/>
        </p:spPr>
        <p:txBody>
          <a:bodyPr wrap="none" rtlCol="0">
            <a:spAutoFit/>
          </a:bodyPr>
          <a:lstStyle/>
          <a:p>
            <a:r>
              <a:rPr lang="en-US" altLang="zh-TW" sz="1300" dirty="0">
                <a:latin typeface="Times New Roman" panose="02020603050405020304" pitchFamily="18" charset="0"/>
                <a:cs typeface="Times New Roman" panose="02020603050405020304" pitchFamily="18" charset="0"/>
              </a:rPr>
              <a:t>- Soft-max: Normalizing the </a:t>
            </a:r>
            <a:r>
              <a:rPr lang="el-GR" altLang="zh-TW" sz="1300" i="1" dirty="0">
                <a:latin typeface="Times New Roman" panose="02020603050405020304" pitchFamily="18" charset="0"/>
                <a:cs typeface="Times New Roman" panose="02020603050405020304" pitchFamily="18" charset="0"/>
              </a:rPr>
              <a:t>α</a:t>
            </a:r>
            <a:r>
              <a:rPr lang="el-GR" altLang="zh-TW" sz="1300" i="1" baseline="-25000" dirty="0">
                <a:latin typeface="Times New Roman" panose="02020603050405020304" pitchFamily="18" charset="0"/>
                <a:cs typeface="Times New Roman" panose="02020603050405020304" pitchFamily="18" charset="0"/>
              </a:rPr>
              <a:t>1</a:t>
            </a:r>
            <a:r>
              <a:rPr lang="el-GR" altLang="zh-TW" sz="1300" i="1" dirty="0">
                <a:latin typeface="Times New Roman" panose="02020603050405020304" pitchFamily="18" charset="0"/>
                <a:cs typeface="Times New Roman" panose="02020603050405020304" pitchFamily="18" charset="0"/>
              </a:rPr>
              <a:t>,</a:t>
            </a:r>
            <a:r>
              <a:rPr lang="en-US" altLang="zh-TW" sz="1300" i="1" baseline="-25000" dirty="0" err="1">
                <a:latin typeface="Times New Roman" panose="02020603050405020304" pitchFamily="18" charset="0"/>
                <a:cs typeface="Times New Roman" panose="02020603050405020304" pitchFamily="18" charset="0"/>
              </a:rPr>
              <a:t>i</a:t>
            </a:r>
            <a:r>
              <a:rPr lang="en-US" altLang="zh-TW" sz="1300" i="1" baseline="-25000" dirty="0">
                <a:latin typeface="Times New Roman" panose="02020603050405020304" pitchFamily="18" charset="0"/>
                <a:cs typeface="Times New Roman" panose="02020603050405020304" pitchFamily="18" charset="0"/>
              </a:rPr>
              <a:t> </a:t>
            </a:r>
            <a:r>
              <a:rPr lang="en-US" altLang="zh-TW" sz="1200" i="1" baseline="-25000" dirty="0"/>
              <a:t>, </a:t>
            </a:r>
            <a:r>
              <a:rPr lang="en-US" altLang="zh-TW" sz="1200" i="1" dirty="0"/>
              <a:t>0 &lt; </a:t>
            </a:r>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dirty="0"/>
              <a:t>&lt;1</a:t>
            </a:r>
            <a:endParaRPr lang="zh-TW" altLang="en-US" sz="1200" i="1" baseline="-25000" dirty="0">
              <a:latin typeface="Times New Roman" panose="02020603050405020304" pitchFamily="18" charset="0"/>
              <a:cs typeface="Times New Roman" panose="02020603050405020304" pitchFamily="18" charset="0"/>
            </a:endParaRPr>
          </a:p>
        </p:txBody>
      </p:sp>
      <p:sp>
        <p:nvSpPr>
          <p:cNvPr id="28" name="矩形 27"/>
          <p:cNvSpPr/>
          <p:nvPr/>
        </p:nvSpPr>
        <p:spPr>
          <a:xfrm>
            <a:off x="72698" y="4593309"/>
            <a:ext cx="3137397" cy="1477328"/>
          </a:xfrm>
          <a:prstGeom prst="rect">
            <a:avLst/>
          </a:prstGeom>
        </p:spPr>
        <p:txBody>
          <a:bodyPr wrap="none">
            <a:spAutoFit/>
          </a:bodyPr>
          <a:lstStyle/>
          <a:p>
            <a:pPr marL="180975" indent="-180975">
              <a:buAutoNum type="arabicParenBoth"/>
            </a:pPr>
            <a:r>
              <a:rPr lang="en-US" altLang="zh-TW" sz="1000" i="1" dirty="0">
                <a:solidFill>
                  <a:srgbClr val="FF0000"/>
                </a:solidFill>
                <a:latin typeface="Times New Roman" panose="02020603050405020304" pitchFamily="18" charset="0"/>
                <a:cs typeface="Times New Roman" panose="02020603050405020304" pitchFamily="18" charset="0"/>
              </a:rPr>
              <a:t>q</a:t>
            </a:r>
            <a:r>
              <a:rPr lang="en-US" altLang="zh-TW" sz="1000" dirty="0">
                <a:solidFill>
                  <a:srgbClr val="FF0000"/>
                </a:solidFill>
                <a:latin typeface="Times New Roman" panose="02020603050405020304" pitchFamily="18" charset="0"/>
                <a:cs typeface="Times New Roman" panose="02020603050405020304" pitchFamily="18" charset="0"/>
              </a:rPr>
              <a:t>: query </a:t>
            </a:r>
            <a:r>
              <a:rPr lang="en-US" altLang="zh-TW" sz="1000" dirty="0"/>
              <a:t>(self as </a:t>
            </a:r>
            <a:r>
              <a:rPr lang="en-US" altLang="zh-TW" sz="1000" u="sng" dirty="0"/>
              <a:t>template</a:t>
            </a:r>
            <a:r>
              <a:rPr lang="en-US" altLang="zh-TW" sz="1000" dirty="0"/>
              <a:t>,</a:t>
            </a:r>
          </a:p>
          <a:p>
            <a:r>
              <a:rPr lang="en-US" altLang="zh-TW" sz="1000"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sz="1000" dirty="0">
                <a:latin typeface="標楷體" panose="03000509000000000000" pitchFamily="65" charset="-120"/>
                <a:ea typeface="標楷體" panose="03000509000000000000" pitchFamily="65" charset="-120"/>
                <a:cs typeface="Times New Roman" panose="02020603050405020304" pitchFamily="18" charset="0"/>
              </a:rPr>
              <a:t>為了去匹配其他人</a:t>
            </a:r>
            <a:r>
              <a:rPr lang="en-US" altLang="zh-TW" sz="1000" dirty="0"/>
              <a:t>)</a:t>
            </a:r>
            <a:endParaRPr lang="en-US" altLang="zh-TW" sz="1000" b="0" i="1" dirty="0">
              <a:solidFill>
                <a:srgbClr val="333333"/>
              </a:solidFill>
              <a:effectLst/>
              <a:latin typeface="Times New Roman" panose="02020603050405020304" pitchFamily="18" charset="0"/>
              <a:cs typeface="Times New Roman" panose="02020603050405020304" pitchFamily="18" charset="0"/>
            </a:endParaRPr>
          </a:p>
          <a:p>
            <a:pPr indent="219075"/>
            <a:r>
              <a:rPr lang="en-US" altLang="zh-TW" sz="1000" b="0" i="1" dirty="0">
                <a:solidFill>
                  <a:srgbClr val="333333"/>
                </a:solidFill>
                <a:effectLst/>
                <a:latin typeface="Times New Roman" panose="02020603050405020304" pitchFamily="18" charset="0"/>
                <a:cs typeface="Times New Roman" panose="02020603050405020304" pitchFamily="18" charset="0"/>
              </a:rPr>
              <a:t>- q</a:t>
            </a:r>
            <a:r>
              <a:rPr lang="en-US" altLang="zh-TW" sz="1000" b="0" i="1" baseline="30000" dirty="0">
                <a:solidFill>
                  <a:srgbClr val="333333"/>
                </a:solidFill>
                <a:effectLst/>
                <a:latin typeface="Times New Roman" panose="02020603050405020304" pitchFamily="18" charset="0"/>
                <a:cs typeface="Times New Roman" panose="02020603050405020304" pitchFamily="18" charset="0"/>
              </a:rPr>
              <a:t>i</a:t>
            </a:r>
            <a:r>
              <a:rPr lang="en-US" altLang="zh-TW" sz="1000" b="0" i="0" dirty="0">
                <a:solidFill>
                  <a:srgbClr val="333333"/>
                </a:solidFill>
                <a:effectLst/>
                <a:latin typeface="Times New Roman" panose="02020603050405020304" pitchFamily="18" charset="0"/>
                <a:cs typeface="Times New Roman" panose="02020603050405020304" pitchFamily="18" charset="0"/>
              </a:rPr>
              <a:t>=</a:t>
            </a:r>
            <a:r>
              <a:rPr lang="en-US" altLang="zh-TW" sz="1000" b="0" i="1" dirty="0" err="1">
                <a:solidFill>
                  <a:srgbClr val="333333"/>
                </a:solidFill>
                <a:effectLst/>
                <a:latin typeface="Times New Roman" panose="02020603050405020304" pitchFamily="18" charset="0"/>
                <a:cs typeface="Times New Roman" panose="02020603050405020304" pitchFamily="18" charset="0"/>
              </a:rPr>
              <a:t>W</a:t>
            </a:r>
            <a:r>
              <a:rPr lang="en-US" altLang="zh-TW" sz="1000" b="0" i="1" baseline="-25000" dirty="0" err="1">
                <a:solidFill>
                  <a:srgbClr val="333333"/>
                </a:solidFill>
                <a:effectLst/>
                <a:latin typeface="Times New Roman" panose="02020603050405020304" pitchFamily="18" charset="0"/>
                <a:cs typeface="Times New Roman" panose="02020603050405020304" pitchFamily="18" charset="0"/>
              </a:rPr>
              <a:t>q</a:t>
            </a:r>
            <a:r>
              <a:rPr lang="en-US" altLang="zh-TW" sz="1000" b="0" i="1" baseline="-25000" dirty="0">
                <a:solidFill>
                  <a:srgbClr val="333333"/>
                </a:solidFill>
                <a:effectLst/>
                <a:latin typeface="Times New Roman" panose="02020603050405020304" pitchFamily="18" charset="0"/>
                <a:cs typeface="Times New Roman" panose="02020603050405020304" pitchFamily="18" charset="0"/>
              </a:rPr>
              <a:t> </a:t>
            </a:r>
            <a:r>
              <a:rPr lang="en-US" altLang="zh-TW" sz="1000" b="0" i="1" dirty="0" err="1">
                <a:solidFill>
                  <a:srgbClr val="333333"/>
                </a:solidFill>
                <a:effectLst/>
                <a:latin typeface="Times New Roman" panose="02020603050405020304" pitchFamily="18" charset="0"/>
                <a:cs typeface="Times New Roman" panose="02020603050405020304" pitchFamily="18" charset="0"/>
              </a:rPr>
              <a:t>a</a:t>
            </a:r>
            <a:r>
              <a:rPr lang="en-US" altLang="zh-TW" sz="1000" b="0" i="1" baseline="30000" dirty="0" err="1">
                <a:solidFill>
                  <a:srgbClr val="333333"/>
                </a:solidFill>
                <a:effectLst/>
                <a:latin typeface="Times New Roman" panose="02020603050405020304" pitchFamily="18" charset="0"/>
                <a:cs typeface="Times New Roman" panose="02020603050405020304" pitchFamily="18" charset="0"/>
              </a:rPr>
              <a:t>i</a:t>
            </a:r>
            <a:endParaRPr lang="en-US" altLang="zh-TW" sz="1000" b="0" i="1" baseline="30000" dirty="0">
              <a:solidFill>
                <a:srgbClr val="333333"/>
              </a:solidFill>
              <a:effectLst/>
              <a:latin typeface="Times New Roman" panose="02020603050405020304" pitchFamily="18" charset="0"/>
              <a:cs typeface="Times New Roman" panose="02020603050405020304" pitchFamily="18" charset="0"/>
            </a:endParaRPr>
          </a:p>
          <a:p>
            <a:r>
              <a:rPr lang="en-US" altLang="zh-TW" sz="1000" dirty="0">
                <a:latin typeface="Times New Roman" panose="02020603050405020304" pitchFamily="18" charset="0"/>
                <a:cs typeface="Times New Roman" panose="02020603050405020304" pitchFamily="18" charset="0"/>
              </a:rPr>
              <a:t>(2) </a:t>
            </a:r>
            <a:r>
              <a:rPr lang="en-US" altLang="zh-TW" sz="1000" i="1" dirty="0">
                <a:latin typeface="Times New Roman" panose="02020603050405020304" pitchFamily="18" charset="0"/>
                <a:cs typeface="Times New Roman" panose="02020603050405020304" pitchFamily="18" charset="0"/>
              </a:rPr>
              <a:t>k</a:t>
            </a:r>
            <a:r>
              <a:rPr lang="en-US" altLang="zh-TW" sz="1000" dirty="0">
                <a:latin typeface="Times New Roman" panose="02020603050405020304" pitchFamily="18" charset="0"/>
                <a:cs typeface="Times New Roman" panose="02020603050405020304" pitchFamily="18" charset="0"/>
              </a:rPr>
              <a:t>: key </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(as </a:t>
            </a:r>
            <a:r>
              <a:rPr lang="en-US" altLang="zh-TW" sz="1000" u="sng" dirty="0">
                <a:latin typeface="Times New Roman" panose="02020603050405020304" pitchFamily="18" charset="0"/>
                <a:ea typeface="標楷體" panose="03000509000000000000" pitchFamily="65" charset="-120"/>
                <a:cs typeface="Times New Roman" panose="02020603050405020304" pitchFamily="18" charset="0"/>
              </a:rPr>
              <a:t>patch</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within search region</a:t>
            </a:r>
          </a:p>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000" dirty="0">
                <a:latin typeface="標楷體" panose="03000509000000000000" pitchFamily="65" charset="-120"/>
                <a:ea typeface="標楷體" panose="03000509000000000000" pitchFamily="65" charset="-120"/>
                <a:cs typeface="Tahoma" panose="020B0604030504040204" pitchFamily="34" charset="0"/>
              </a:rPr>
              <a:t>為了被匹配</a:t>
            </a:r>
            <a:r>
              <a:rPr lang="en-US" altLang="zh-TW" sz="1000" dirty="0">
                <a:latin typeface="標楷體" panose="03000509000000000000" pitchFamily="65" charset="-120"/>
                <a:ea typeface="標楷體" panose="03000509000000000000" pitchFamily="65" charset="-120"/>
                <a:cs typeface="Tahoma" panose="020B0604030504040204" pitchFamily="34" charset="0"/>
              </a:rPr>
              <a:t>)</a:t>
            </a:r>
          </a:p>
          <a:p>
            <a:pPr indent="207963"/>
            <a:r>
              <a:rPr lang="en-US" altLang="zh-TW" sz="1000" b="0" i="1" baseline="30000" dirty="0">
                <a:solidFill>
                  <a:srgbClr val="333333"/>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000" dirty="0">
                <a:latin typeface="Times New Roman" panose="02020603050405020304" pitchFamily="18" charset="0"/>
                <a:cs typeface="Times New Roman" panose="02020603050405020304" pitchFamily="18" charset="0"/>
              </a:rPr>
              <a:t> </a:t>
            </a:r>
            <a:r>
              <a:rPr lang="en-US" altLang="zh-TW" sz="1000" i="1" dirty="0" err="1">
                <a:latin typeface="Times New Roman" panose="02020603050405020304" pitchFamily="18" charset="0"/>
                <a:cs typeface="Times New Roman" panose="02020603050405020304" pitchFamily="18" charset="0"/>
              </a:rPr>
              <a:t>k</a:t>
            </a:r>
            <a:r>
              <a:rPr lang="en-US" altLang="zh-TW" sz="1000" i="1" baseline="30000" dirty="0" err="1">
                <a:latin typeface="Times New Roman" panose="02020603050405020304" pitchFamily="18" charset="0"/>
                <a:cs typeface="Times New Roman" panose="02020603050405020304" pitchFamily="18" charset="0"/>
              </a:rPr>
              <a:t>i</a:t>
            </a:r>
            <a:r>
              <a:rPr lang="en-US" altLang="zh-TW" sz="1000" i="1" dirty="0">
                <a:latin typeface="Times New Roman" panose="02020603050405020304" pitchFamily="18" charset="0"/>
                <a:cs typeface="Times New Roman" panose="02020603050405020304" pitchFamily="18" charset="0"/>
              </a:rPr>
              <a:t>=</a:t>
            </a:r>
            <a:r>
              <a:rPr lang="en-US" altLang="zh-TW" sz="1000" i="1" dirty="0" err="1">
                <a:latin typeface="Times New Roman" panose="02020603050405020304" pitchFamily="18" charset="0"/>
                <a:cs typeface="Times New Roman" panose="02020603050405020304" pitchFamily="18" charset="0"/>
              </a:rPr>
              <a:t>W</a:t>
            </a:r>
            <a:r>
              <a:rPr lang="en-US" altLang="zh-TW" sz="1000" i="1" baseline="-25000" dirty="0" err="1">
                <a:latin typeface="Times New Roman" panose="02020603050405020304" pitchFamily="18" charset="0"/>
                <a:cs typeface="Times New Roman" panose="02020603050405020304" pitchFamily="18" charset="0"/>
              </a:rPr>
              <a:t>k</a:t>
            </a:r>
            <a:r>
              <a:rPr lang="en-US" altLang="zh-TW" sz="1000" i="1" baseline="-25000" dirty="0">
                <a:latin typeface="Times New Roman" panose="02020603050405020304" pitchFamily="18" charset="0"/>
                <a:cs typeface="Times New Roman" panose="02020603050405020304" pitchFamily="18" charset="0"/>
              </a:rPr>
              <a:t> </a:t>
            </a:r>
            <a:r>
              <a:rPr lang="en-US" altLang="zh-TW" sz="1000" i="1" dirty="0" err="1">
                <a:latin typeface="Times New Roman" panose="02020603050405020304" pitchFamily="18" charset="0"/>
                <a:cs typeface="Times New Roman" panose="02020603050405020304" pitchFamily="18" charset="0"/>
              </a:rPr>
              <a:t>a</a:t>
            </a:r>
            <a:r>
              <a:rPr lang="en-US" altLang="zh-TW" sz="1000" i="1" baseline="30000" dirty="0" err="1">
                <a:latin typeface="Times New Roman" panose="02020603050405020304" pitchFamily="18" charset="0"/>
                <a:cs typeface="Times New Roman" panose="02020603050405020304" pitchFamily="18" charset="0"/>
              </a:rPr>
              <a:t>i</a:t>
            </a:r>
            <a:endParaRPr lang="en-US" altLang="zh-TW" sz="1000" b="0" i="1" baseline="30000" dirty="0">
              <a:solidFill>
                <a:srgbClr val="333333"/>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000" dirty="0">
                <a:latin typeface="Times New Roman" panose="02020603050405020304" pitchFamily="18" charset="0"/>
                <a:cs typeface="Times New Roman" panose="02020603050405020304" pitchFamily="18" charset="0"/>
              </a:rPr>
              <a:t>(3)</a:t>
            </a:r>
            <a:r>
              <a:rPr lang="zh-TW" altLang="en-US" sz="1000"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V: </a:t>
            </a:r>
            <a:r>
              <a:rPr lang="en-US" altLang="zh-TW" sz="1000" dirty="0">
                <a:latin typeface="Times New Roman" panose="02020603050405020304" pitchFamily="18" charset="0"/>
                <a:cs typeface="Times New Roman" panose="02020603050405020304" pitchFamily="18" charset="0"/>
              </a:rPr>
              <a:t>value (</a:t>
            </a:r>
            <a:r>
              <a:rPr lang="zh-TW" altLang="en-US" sz="1000" dirty="0">
                <a:latin typeface="標楷體" panose="03000509000000000000" pitchFamily="65" charset="-120"/>
                <a:ea typeface="標楷體" panose="03000509000000000000" pitchFamily="65" charset="-120"/>
              </a:rPr>
              <a:t>被抽取出來的資訊</a:t>
            </a:r>
            <a:r>
              <a:rPr lang="en-US" altLang="zh-TW" sz="1000" dirty="0"/>
              <a:t>)</a:t>
            </a:r>
            <a:endParaRPr lang="en-US" altLang="zh-TW" sz="1000" dirty="0">
              <a:latin typeface="Times New Roman" panose="02020603050405020304" pitchFamily="18" charset="0"/>
              <a:cs typeface="Times New Roman" panose="02020603050405020304" pitchFamily="18" charset="0"/>
            </a:endParaRPr>
          </a:p>
          <a:p>
            <a:pPr indent="179388"/>
            <a:r>
              <a:rPr lang="en-US" altLang="zh-TW" sz="1000" b="1"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v</a:t>
            </a:r>
            <a:r>
              <a:rPr lang="en-US" altLang="zh-TW" sz="1000" i="1" baseline="30000" dirty="0">
                <a:latin typeface="Times New Roman" panose="02020603050405020304" pitchFamily="18" charset="0"/>
                <a:cs typeface="Times New Roman" panose="02020603050405020304" pitchFamily="18" charset="0"/>
              </a:rPr>
              <a:t>i</a:t>
            </a:r>
            <a:r>
              <a:rPr lang="en-US" altLang="zh-TW" sz="1000" i="1" dirty="0">
                <a:latin typeface="Times New Roman" panose="02020603050405020304" pitchFamily="18" charset="0"/>
                <a:cs typeface="Times New Roman" panose="02020603050405020304" pitchFamily="18" charset="0"/>
              </a:rPr>
              <a:t>=</a:t>
            </a:r>
            <a:r>
              <a:rPr lang="en-US" altLang="zh-TW" sz="1000" i="1" dirty="0" err="1">
                <a:latin typeface="Times New Roman" panose="02020603050405020304" pitchFamily="18" charset="0"/>
                <a:cs typeface="Times New Roman" panose="02020603050405020304" pitchFamily="18" charset="0"/>
              </a:rPr>
              <a:t>W</a:t>
            </a:r>
            <a:r>
              <a:rPr lang="en-US" altLang="zh-TW" sz="1000" i="1" baseline="-25000" dirty="0" err="1">
                <a:latin typeface="Times New Roman" panose="02020603050405020304" pitchFamily="18" charset="0"/>
                <a:cs typeface="Times New Roman" panose="02020603050405020304" pitchFamily="18" charset="0"/>
              </a:rPr>
              <a:t>v</a:t>
            </a:r>
            <a:r>
              <a:rPr lang="en-US" altLang="zh-TW" sz="1000" i="1" baseline="-25000" dirty="0">
                <a:latin typeface="Times New Roman" panose="02020603050405020304" pitchFamily="18" charset="0"/>
                <a:cs typeface="Times New Roman" panose="02020603050405020304" pitchFamily="18" charset="0"/>
              </a:rPr>
              <a:t> </a:t>
            </a:r>
            <a:r>
              <a:rPr lang="en-US" altLang="zh-TW" sz="1000" i="1" dirty="0" err="1">
                <a:latin typeface="Times New Roman" panose="02020603050405020304" pitchFamily="18" charset="0"/>
                <a:cs typeface="Times New Roman" panose="02020603050405020304" pitchFamily="18" charset="0"/>
              </a:rPr>
              <a:t>a</a:t>
            </a:r>
            <a:r>
              <a:rPr lang="en-US" altLang="zh-TW" sz="1000" i="1" baseline="30000" dirty="0" err="1">
                <a:latin typeface="Times New Roman" panose="02020603050405020304" pitchFamily="18" charset="0"/>
                <a:cs typeface="Times New Roman" panose="02020603050405020304" pitchFamily="18" charset="0"/>
              </a:rPr>
              <a:t>i</a:t>
            </a:r>
            <a:endParaRPr lang="en-US" altLang="zh-TW" sz="1000" i="1" baseline="30000" dirty="0">
              <a:latin typeface="Times New Roman" panose="02020603050405020304" pitchFamily="18" charset="0"/>
              <a:cs typeface="Times New Roman" panose="02020603050405020304" pitchFamily="18" charset="0"/>
            </a:endParaRPr>
          </a:p>
          <a:p>
            <a:r>
              <a:rPr lang="en-US" altLang="zh-TW" sz="1000" dirty="0">
                <a:latin typeface="Times New Roman" panose="02020603050405020304" pitchFamily="18" charset="0"/>
                <a:cs typeface="Times New Roman" panose="02020603050405020304" pitchFamily="18" charset="0"/>
              </a:rPr>
              <a:t>Weight (</a:t>
            </a:r>
            <a:r>
              <a:rPr lang="en-US" altLang="zh-TW" sz="1000" dirty="0" err="1">
                <a:latin typeface="Times New Roman" panose="02020603050405020304" pitchFamily="18" charset="0"/>
                <a:cs typeface="Times New Roman" panose="02020603050405020304" pitchFamily="18" charset="0"/>
              </a:rPr>
              <a:t>W</a:t>
            </a:r>
            <a:r>
              <a:rPr lang="en-US" altLang="zh-TW" sz="1000" baseline="-25000" dirty="0" err="1">
                <a:latin typeface="Times New Roman" panose="02020603050405020304" pitchFamily="18" charset="0"/>
                <a:cs typeface="Times New Roman" panose="02020603050405020304" pitchFamily="18" charset="0"/>
              </a:rPr>
              <a:t>q</a:t>
            </a:r>
            <a:r>
              <a:rPr lang="en-US" altLang="zh-TW" sz="1000" dirty="0">
                <a:latin typeface="Times New Roman" panose="02020603050405020304" pitchFamily="18" charset="0"/>
                <a:cs typeface="Times New Roman" panose="02020603050405020304" pitchFamily="18" charset="0"/>
              </a:rPr>
              <a:t>/ </a:t>
            </a:r>
            <a:r>
              <a:rPr lang="en-US" altLang="zh-TW" sz="1000" dirty="0" err="1">
                <a:latin typeface="Times New Roman" panose="02020603050405020304" pitchFamily="18" charset="0"/>
                <a:cs typeface="Times New Roman" panose="02020603050405020304" pitchFamily="18" charset="0"/>
              </a:rPr>
              <a:t>W</a:t>
            </a:r>
            <a:r>
              <a:rPr lang="en-US" altLang="zh-TW" sz="1000" baseline="-25000" dirty="0" err="1">
                <a:latin typeface="Times New Roman" panose="02020603050405020304" pitchFamily="18" charset="0"/>
                <a:cs typeface="Times New Roman" panose="02020603050405020304" pitchFamily="18" charset="0"/>
              </a:rPr>
              <a:t>k</a:t>
            </a:r>
            <a:r>
              <a:rPr lang="en-US" altLang="zh-TW" sz="1000" dirty="0">
                <a:latin typeface="Times New Roman" panose="02020603050405020304" pitchFamily="18" charset="0"/>
                <a:cs typeface="Times New Roman" panose="02020603050405020304" pitchFamily="18" charset="0"/>
              </a:rPr>
              <a:t>/ </a:t>
            </a:r>
            <a:r>
              <a:rPr lang="en-US" altLang="zh-TW" sz="1000" dirty="0" err="1">
                <a:latin typeface="Times New Roman" panose="02020603050405020304" pitchFamily="18" charset="0"/>
                <a:cs typeface="Times New Roman" panose="02020603050405020304" pitchFamily="18" charset="0"/>
              </a:rPr>
              <a:t>W</a:t>
            </a:r>
            <a:r>
              <a:rPr lang="en-US" altLang="zh-TW" sz="1000" baseline="-25000" dirty="0" err="1">
                <a:latin typeface="Times New Roman" panose="02020603050405020304" pitchFamily="18" charset="0"/>
                <a:cs typeface="Times New Roman" panose="02020603050405020304" pitchFamily="18" charset="0"/>
              </a:rPr>
              <a:t>v</a:t>
            </a:r>
            <a:r>
              <a:rPr lang="en-US" altLang="zh-TW" sz="1000" dirty="0">
                <a:latin typeface="Times New Roman" panose="02020603050405020304" pitchFamily="18" charset="0"/>
                <a:cs typeface="Times New Roman" panose="02020603050405020304" pitchFamily="18" charset="0"/>
              </a:rPr>
              <a:t>) is trained and initialized randomly.</a:t>
            </a:r>
            <a:endParaRPr lang="zh-TW" altLang="en-US" sz="1000" dirty="0"/>
          </a:p>
        </p:txBody>
      </p:sp>
      <p:sp>
        <p:nvSpPr>
          <p:cNvPr id="29" name="左大括弧 28"/>
          <p:cNvSpPr/>
          <p:nvPr/>
        </p:nvSpPr>
        <p:spPr>
          <a:xfrm>
            <a:off x="0" y="4679023"/>
            <a:ext cx="154292" cy="7314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 name="矩形 3"/>
          <p:cNvSpPr/>
          <p:nvPr/>
        </p:nvSpPr>
        <p:spPr>
          <a:xfrm>
            <a:off x="644966" y="799130"/>
            <a:ext cx="5762624" cy="954107"/>
          </a:xfrm>
          <a:prstGeom prst="rect">
            <a:avLst/>
          </a:prstGeom>
        </p:spPr>
        <p:txBody>
          <a:bodyPr wrap="square">
            <a:spAutoFit/>
          </a:bodyPr>
          <a:lstStyle/>
          <a:p>
            <a:pPr marL="285750" indent="-285750">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Three elements &lt;</a:t>
            </a:r>
            <a:r>
              <a:rPr lang="en-US" altLang="zh-TW" sz="1400" dirty="0">
                <a:solidFill>
                  <a:srgbClr val="FF0000"/>
                </a:solidFill>
                <a:latin typeface="Times New Roman" panose="02020603050405020304" pitchFamily="18" charset="0"/>
                <a:cs typeface="Times New Roman" panose="02020603050405020304" pitchFamily="18" charset="0"/>
              </a:rPr>
              <a:t>Q</a:t>
            </a:r>
            <a:r>
              <a:rPr lang="en-US" altLang="zh-TW" sz="1400" dirty="0">
                <a:latin typeface="Times New Roman" panose="02020603050405020304" pitchFamily="18" charset="0"/>
                <a:cs typeface="Times New Roman" panose="02020603050405020304" pitchFamily="18" charset="0"/>
              </a:rPr>
              <a:t>, K, V&gt;: represents attention mechanism.</a:t>
            </a:r>
          </a:p>
          <a:p>
            <a:pPr marL="285750" indent="-285750">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T</a:t>
            </a:r>
            <a:r>
              <a:rPr lang="zh-TW" altLang="en-US" sz="1400" dirty="0">
                <a:latin typeface="Times New Roman" panose="02020603050405020304" pitchFamily="18" charset="0"/>
                <a:cs typeface="Times New Roman" panose="02020603050405020304" pitchFamily="18" charset="0"/>
              </a:rPr>
              <a:t>he </a:t>
            </a:r>
            <a:r>
              <a:rPr lang="zh-TW" altLang="en-US" sz="1400" dirty="0">
                <a:solidFill>
                  <a:srgbClr val="00B0F0"/>
                </a:solidFill>
                <a:latin typeface="Times New Roman" panose="02020603050405020304" pitchFamily="18" charset="0"/>
                <a:cs typeface="Times New Roman" panose="02020603050405020304" pitchFamily="18" charset="0"/>
              </a:rPr>
              <a:t>similarity between </a:t>
            </a:r>
            <a:r>
              <a:rPr lang="zh-TW" altLang="en-US" sz="1400" dirty="0">
                <a:latin typeface="Times New Roman" panose="02020603050405020304" pitchFamily="18" charset="0"/>
                <a:cs typeface="Times New Roman" panose="02020603050405020304" pitchFamily="18" charset="0"/>
              </a:rPr>
              <a:t>Query  </a:t>
            </a:r>
            <a:r>
              <a:rPr lang="en-US" altLang="zh-TW" sz="1400" i="1" dirty="0">
                <a:solidFill>
                  <a:srgbClr val="00B0F0"/>
                </a:solidFill>
                <a:latin typeface="Times New Roman" panose="02020603050405020304" pitchFamily="18" charset="0"/>
                <a:cs typeface="Times New Roman" panose="02020603050405020304" pitchFamily="18" charset="0"/>
              </a:rPr>
              <a:t>Q</a:t>
            </a:r>
            <a:r>
              <a:rPr lang="en-US" altLang="zh-TW" sz="1400" dirty="0">
                <a:latin typeface="Times New Roman" panose="02020603050405020304" pitchFamily="18" charset="0"/>
                <a:cs typeface="Times New Roman" panose="02020603050405020304" pitchFamily="18" charset="0"/>
              </a:rPr>
              <a:t> </a:t>
            </a:r>
            <a:r>
              <a:rPr lang="zh-TW" altLang="en-US" sz="1400" dirty="0">
                <a:latin typeface="Times New Roman" panose="02020603050405020304" pitchFamily="18" charset="0"/>
                <a:cs typeface="Times New Roman" panose="02020603050405020304" pitchFamily="18" charset="0"/>
              </a:rPr>
              <a:t>and Key </a:t>
            </a:r>
            <a:r>
              <a:rPr lang="en-US" altLang="zh-TW" sz="1400" i="1" dirty="0">
                <a:solidFill>
                  <a:srgbClr val="00B0F0"/>
                </a:solidFill>
                <a:latin typeface="Times New Roman" panose="02020603050405020304" pitchFamily="18" charset="0"/>
                <a:cs typeface="Times New Roman" panose="02020603050405020304" pitchFamily="18" charset="0"/>
              </a:rPr>
              <a:t>K</a:t>
            </a:r>
            <a:r>
              <a:rPr lang="zh-TW" altLang="en-US" sz="1400" dirty="0">
                <a:latin typeface="Times New Roman" panose="02020603050405020304" pitchFamily="18" charset="0"/>
                <a:cs typeface="Times New Roman" panose="02020603050405020304" pitchFamily="18" charset="0"/>
              </a:rPr>
              <a:t>, and assigns the value of Value </a:t>
            </a:r>
            <a:r>
              <a:rPr lang="en-US" altLang="zh-TW" sz="1400" i="1" dirty="0">
                <a:latin typeface="Times New Roman" panose="02020603050405020304" pitchFamily="18" charset="0"/>
                <a:cs typeface="Times New Roman" panose="02020603050405020304" pitchFamily="18" charset="0"/>
              </a:rPr>
              <a:t>V</a:t>
            </a:r>
            <a:r>
              <a:rPr lang="en-US" altLang="zh-TW" sz="1400" dirty="0">
                <a:latin typeface="Times New Roman" panose="02020603050405020304" pitchFamily="18" charset="0"/>
                <a:cs typeface="Times New Roman" panose="02020603050405020304" pitchFamily="18" charset="0"/>
              </a:rPr>
              <a:t> </a:t>
            </a:r>
            <a:r>
              <a:rPr lang="zh-TW" altLang="en-US" sz="1400" dirty="0">
                <a:latin typeface="Times New Roman" panose="02020603050405020304" pitchFamily="18" charset="0"/>
                <a:cs typeface="Times New Roman" panose="02020603050405020304" pitchFamily="18" charset="0"/>
              </a:rPr>
              <a:t>according to the similarity</a:t>
            </a:r>
            <a:r>
              <a:rPr lang="en-US" altLang="zh-TW" sz="1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Definition of Attention formula: </a:t>
            </a:r>
          </a:p>
        </p:txBody>
      </p:sp>
      <p:sp>
        <p:nvSpPr>
          <p:cNvPr id="7" name="矩形 6"/>
          <p:cNvSpPr/>
          <p:nvPr/>
        </p:nvSpPr>
        <p:spPr>
          <a:xfrm>
            <a:off x="2971800" y="1679800"/>
            <a:ext cx="1391478" cy="536154"/>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文字方塊 7"/>
              <p:cNvSpPr txBox="1"/>
              <p:nvPr/>
            </p:nvSpPr>
            <p:spPr>
              <a:xfrm>
                <a:off x="3007877" y="2185956"/>
                <a:ext cx="5304515" cy="492443"/>
              </a:xfrm>
              <a:prstGeom prst="rect">
                <a:avLst/>
              </a:prstGeom>
              <a:noFill/>
            </p:spPr>
            <p:txBody>
              <a:bodyPr wrap="square" rtlCol="0">
                <a:spAutoFit/>
              </a:bodyPr>
              <a:lstStyle/>
              <a:p>
                <a14:m>
                  <m:oMath xmlns:m="http://schemas.openxmlformats.org/officeDocument/2006/math">
                    <m:acc>
                      <m:accPr>
                        <m:chr m:val="̂"/>
                        <m:ctrlPr>
                          <a:rPr lang="el-GR" altLang="zh-TW" sz="1300" i="1" dirty="0" smtClean="0">
                            <a:solidFill>
                              <a:srgbClr val="FF0000"/>
                            </a:solidFill>
                            <a:latin typeface="Cambria Math" panose="02040503050406030204" pitchFamily="18" charset="0"/>
                            <a:cs typeface="Times New Roman" panose="02020603050405020304" pitchFamily="18" charset="0"/>
                          </a:rPr>
                        </m:ctrlPr>
                      </m:accPr>
                      <m:e>
                        <m:r>
                          <a:rPr lang="el-GR" altLang="zh-TW" sz="13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3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3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3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300" b="0" i="0" baseline="-25000" dirty="0" smtClean="0">
                        <a:latin typeface="Cambria Math" panose="02040503050406030204" pitchFamily="18" charset="0"/>
                        <a:cs typeface="Times New Roman" panose="02020603050405020304" pitchFamily="18" charset="0"/>
                      </a:rPr>
                      <m:t> </m:t>
                    </m:r>
                  </m:oMath>
                </a14:m>
                <a:r>
                  <a:rPr lang="en-US" altLang="zh-TW" sz="1300" dirty="0">
                    <a:solidFill>
                      <a:srgbClr val="FF0000"/>
                    </a:solidFill>
                    <a:latin typeface="Times New Roman" panose="02020603050405020304" pitchFamily="18" charset="0"/>
                    <a:cs typeface="Times New Roman" panose="02020603050405020304" pitchFamily="18" charset="0"/>
                  </a:rPr>
                  <a:t> = </a:t>
                </a:r>
                <a:r>
                  <a:rPr lang="en-US" altLang="zh-TW" sz="1300" dirty="0" err="1">
                    <a:solidFill>
                      <a:srgbClr val="FF0000"/>
                    </a:solidFill>
                    <a:latin typeface="Times New Roman" panose="02020603050405020304" pitchFamily="18" charset="0"/>
                    <a:cs typeface="Times New Roman" panose="02020603050405020304" pitchFamily="18" charset="0"/>
                  </a:rPr>
                  <a:t>softmax</a:t>
                </a:r>
                <a:r>
                  <a:rPr lang="en-US" altLang="zh-TW" sz="1300" dirty="0">
                    <a:solidFill>
                      <a:srgbClr val="FF0000"/>
                    </a:solidFill>
                    <a:latin typeface="Times New Roman" panose="02020603050405020304" pitchFamily="18" charset="0"/>
                    <a:cs typeface="Times New Roman" panose="02020603050405020304" pitchFamily="18" charset="0"/>
                  </a:rPr>
                  <a:t>()</a:t>
                </a:r>
                <a:r>
                  <a:rPr lang="en-US" altLang="zh-TW" sz="1300" dirty="0">
                    <a:latin typeface="Times New Roman" panose="02020603050405020304" pitchFamily="18" charset="0"/>
                    <a:cs typeface="Times New Roman" panose="02020603050405020304" pitchFamily="18" charset="0"/>
                  </a:rPr>
                  <a:t>: </a:t>
                </a:r>
                <a:r>
                  <a:rPr lang="zh-TW" altLang="en-US" sz="1300" dirty="0">
                    <a:solidFill>
                      <a:srgbClr val="FF0000"/>
                    </a:solidFill>
                    <a:latin typeface="Times New Roman" panose="02020603050405020304" pitchFamily="18" charset="0"/>
                    <a:cs typeface="Times New Roman" panose="02020603050405020304" pitchFamily="18" charset="0"/>
                  </a:rPr>
                  <a:t>similarity</a:t>
                </a:r>
                <a:r>
                  <a:rPr lang="zh-TW" altLang="en-US" sz="1300" dirty="0">
                    <a:latin typeface="Times New Roman" panose="02020603050405020304" pitchFamily="18" charset="0"/>
                    <a:cs typeface="Times New Roman" panose="02020603050405020304" pitchFamily="18" charset="0"/>
                  </a:rPr>
                  <a:t> between </a:t>
                </a:r>
                <a:r>
                  <a:rPr lang="en-US" altLang="zh-TW" sz="1300" dirty="0">
                    <a:latin typeface="Times New Roman" panose="02020603050405020304" pitchFamily="18" charset="0"/>
                    <a:cs typeface="Times New Roman" panose="02020603050405020304" pitchFamily="18" charset="0"/>
                  </a:rPr>
                  <a:t>template </a:t>
                </a:r>
                <a:r>
                  <a:rPr lang="zh-TW" altLang="en-US" sz="1300" dirty="0">
                    <a:latin typeface="Times New Roman" panose="02020603050405020304" pitchFamily="18" charset="0"/>
                    <a:cs typeface="Times New Roman" panose="02020603050405020304" pitchFamily="18" charset="0"/>
                  </a:rPr>
                  <a:t>Query  </a:t>
                </a:r>
                <a:r>
                  <a:rPr lang="en-US" altLang="zh-TW" sz="1300" i="1" dirty="0">
                    <a:latin typeface="Times New Roman" panose="02020603050405020304" pitchFamily="18" charset="0"/>
                    <a:cs typeface="Times New Roman" panose="02020603050405020304" pitchFamily="18" charset="0"/>
                  </a:rPr>
                  <a:t>Q</a:t>
                </a:r>
                <a:r>
                  <a:rPr lang="en-US" altLang="zh-TW" sz="1300" dirty="0">
                    <a:latin typeface="Times New Roman" panose="02020603050405020304" pitchFamily="18" charset="0"/>
                    <a:cs typeface="Times New Roman" panose="02020603050405020304" pitchFamily="18" charset="0"/>
                  </a:rPr>
                  <a:t> </a:t>
                </a:r>
                <a:r>
                  <a:rPr lang="zh-TW" altLang="en-US" sz="1300" dirty="0">
                    <a:latin typeface="Times New Roman" panose="02020603050405020304" pitchFamily="18" charset="0"/>
                    <a:cs typeface="Times New Roman" panose="02020603050405020304" pitchFamily="18" charset="0"/>
                  </a:rPr>
                  <a:t>and </a:t>
                </a:r>
                <a:r>
                  <a:rPr lang="en-US" altLang="zh-TW" sz="1300" dirty="0">
                    <a:latin typeface="Times New Roman" panose="02020603050405020304" pitchFamily="18" charset="0"/>
                    <a:cs typeface="Times New Roman" panose="02020603050405020304" pitchFamily="18" charset="0"/>
                  </a:rPr>
                  <a:t>search patch </a:t>
                </a:r>
                <a:r>
                  <a:rPr lang="zh-TW" altLang="en-US" sz="1300" dirty="0">
                    <a:latin typeface="Times New Roman" panose="02020603050405020304" pitchFamily="18" charset="0"/>
                    <a:cs typeface="Times New Roman" panose="02020603050405020304" pitchFamily="18" charset="0"/>
                  </a:rPr>
                  <a:t>Key </a:t>
                </a:r>
                <a:r>
                  <a:rPr lang="en-US" altLang="zh-TW" sz="1300" i="1" dirty="0">
                    <a:latin typeface="Times New Roman" panose="02020603050405020304" pitchFamily="18" charset="0"/>
                    <a:cs typeface="Times New Roman" panose="02020603050405020304" pitchFamily="18" charset="0"/>
                  </a:rPr>
                  <a:t>K, </a:t>
                </a:r>
                <a:r>
                  <a:rPr lang="en-US" altLang="zh-TW" sz="1300" dirty="0">
                    <a:solidFill>
                      <a:srgbClr val="FF0000"/>
                    </a:solidFill>
                    <a:latin typeface="Times New Roman" panose="02020603050405020304" pitchFamily="18" charset="0"/>
                    <a:cs typeface="Times New Roman" panose="02020603050405020304" pitchFamily="18" charset="0"/>
                  </a:rPr>
                  <a:t>as weight </a:t>
                </a:r>
                <a:r>
                  <a:rPr lang="en-US" altLang="zh-TW" sz="1300" dirty="0">
                    <a:latin typeface="Times New Roman" panose="02020603050405020304" pitchFamily="18" charset="0"/>
                    <a:cs typeface="Times New Roman" panose="02020603050405020304" pitchFamily="18" charset="0"/>
                  </a:rPr>
                  <a:t>of V. Important V has the higher weight.</a:t>
                </a:r>
                <a:endParaRPr lang="zh-TW" altLang="en-US" sz="1300" dirty="0">
                  <a:latin typeface="Times New Roman" panose="02020603050405020304" pitchFamily="18" charset="0"/>
                  <a:cs typeface="Times New Roman" panose="02020603050405020304" pitchFamily="18" charset="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3007877" y="2185956"/>
                <a:ext cx="5304515" cy="492443"/>
              </a:xfrm>
              <a:prstGeom prst="rect">
                <a:avLst/>
              </a:prstGeom>
              <a:blipFill>
                <a:blip r:embed="rId5"/>
                <a:stretch>
                  <a:fillRect l="-115" t="-1250" r="-574" b="-112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96963" y="3264520"/>
                <a:ext cx="3982498" cy="920701"/>
              </a:xfrm>
              <a:prstGeom prst="rect">
                <a:avLst/>
              </a:prstGeom>
            </p:spPr>
            <p:txBody>
              <a:bodyPr wrap="square">
                <a:spAutoFit/>
              </a:bodyPr>
              <a:lstStyle/>
              <a:p>
                <a:pPr marL="179388" indent="-179388"/>
                <a:r>
                  <a:rPr lang="en-US" altLang="zh-TW" sz="1300" b="0" i="0" dirty="0">
                    <a:solidFill>
                      <a:srgbClr val="00B0F0"/>
                    </a:solidFill>
                    <a:effectLst/>
                    <a:latin typeface="Times New Roman" panose="02020603050405020304" pitchFamily="18" charset="0"/>
                    <a:cs typeface="Times New Roman" panose="02020603050405020304" pitchFamily="18" charset="0"/>
                  </a:rPr>
                  <a:t>3. (</a:t>
                </a:r>
                <a:r>
                  <a:rPr lang="en-US" altLang="zh-TW" sz="1300" b="0" i="0" dirty="0" err="1">
                    <a:solidFill>
                      <a:srgbClr val="00B0F0"/>
                    </a:solidFill>
                    <a:effectLst/>
                    <a:latin typeface="Times New Roman" panose="02020603050405020304" pitchFamily="18" charset="0"/>
                    <a:cs typeface="Times New Roman" panose="02020603050405020304" pitchFamily="18" charset="0"/>
                  </a:rPr>
                  <a:t>q,k</a:t>
                </a:r>
                <a:r>
                  <a:rPr lang="en-US" altLang="zh-TW" sz="1300" b="0" i="0" dirty="0">
                    <a:solidFill>
                      <a:srgbClr val="00B0F0"/>
                    </a:solidFill>
                    <a:effectLst/>
                    <a:latin typeface="Times New Roman" panose="02020603050405020304" pitchFamily="18" charset="0"/>
                    <a:cs typeface="Times New Roman" panose="02020603050405020304" pitchFamily="18" charset="0"/>
                  </a:rPr>
                  <a:t>) </a:t>
                </a:r>
                <a:r>
                  <a:rPr lang="en-US" altLang="zh-TW" sz="1300" b="0" i="0" dirty="0">
                    <a:solidFill>
                      <a:srgbClr val="00B0F0"/>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zh-TW" sz="1300" b="0" i="1"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α</a:t>
                </a:r>
                <a:r>
                  <a:rPr kumimoji="0" lang="el-GR" altLang="zh-TW" sz="1300" b="0" i="1" u="none" strike="noStrike" kern="1200" cap="none" spc="0" normalizeH="0" baseline="-2500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lang="en-US" altLang="zh-TW" sz="1300" i="1" baseline="-25000" dirty="0">
                    <a:solidFill>
                      <a:srgbClr val="00B0F0"/>
                    </a:solidFill>
                    <a:latin typeface="Times New Roman" panose="02020603050405020304" pitchFamily="18" charset="0"/>
                    <a:ea typeface="新細明體" panose="02020500000000000000" pitchFamily="18" charset="-120"/>
                    <a:cs typeface="Times New Roman" panose="02020603050405020304" pitchFamily="18" charset="0"/>
                  </a:rPr>
                  <a:t>i</a:t>
                </a:r>
                <a:r>
                  <a:rPr lang="en-US" altLang="zh-TW" sz="1300" b="0" i="0" dirty="0">
                    <a:solidFill>
                      <a:srgbClr val="00B0F0"/>
                    </a:solidFill>
                    <a:effectLst/>
                    <a:latin typeface="Times New Roman" panose="02020603050405020304" pitchFamily="18" charset="0"/>
                    <a:cs typeface="Times New Roman" panose="02020603050405020304" pitchFamily="18" charset="0"/>
                    <a:sym typeface="Wingdings" panose="05000000000000000000" pitchFamily="2" charset="2"/>
                  </a:rPr>
                  <a:t> : </a:t>
                </a:r>
                <a:r>
                  <a:rPr lang="en-US" altLang="zh-TW" sz="1300" dirty="0">
                    <a:solidFill>
                      <a:srgbClr val="333333"/>
                    </a:solidFill>
                    <a:latin typeface="Times New Roman" panose="02020603050405020304" pitchFamily="18" charset="0"/>
                    <a:cs typeface="Times New Roman" panose="02020603050405020304" pitchFamily="18" charset="0"/>
                  </a:rPr>
                  <a:t>C</a:t>
                </a:r>
                <a:r>
                  <a:rPr lang="en-US" altLang="zh-TW" sz="1300" b="0" i="0" dirty="0">
                    <a:solidFill>
                      <a:srgbClr val="333333"/>
                    </a:solidFill>
                    <a:effectLst/>
                    <a:latin typeface="Times New Roman" panose="02020603050405020304" pitchFamily="18" charset="0"/>
                    <a:cs typeface="Times New Roman" panose="02020603050405020304" pitchFamily="18" charset="0"/>
                  </a:rPr>
                  <a:t>alculate the </a:t>
                </a:r>
                <a:r>
                  <a:rPr lang="en-US" altLang="zh-TW" sz="1300" b="0" i="0" dirty="0">
                    <a:solidFill>
                      <a:srgbClr val="FF0000"/>
                    </a:solidFill>
                    <a:effectLst/>
                    <a:latin typeface="Times New Roman" panose="02020603050405020304" pitchFamily="18" charset="0"/>
                    <a:cs typeface="Times New Roman" panose="02020603050405020304" pitchFamily="18" charset="0"/>
                  </a:rPr>
                  <a:t>similarity </a:t>
                </a:r>
                <a:r>
                  <a:rPr lang="en-US" altLang="zh-TW" sz="1300" b="0" i="0" dirty="0">
                    <a:solidFill>
                      <a:srgbClr val="333333"/>
                    </a:solidFill>
                    <a:effectLst/>
                    <a:latin typeface="Times New Roman" panose="02020603050405020304" pitchFamily="18" charset="0"/>
                    <a:cs typeface="Times New Roman" panose="02020603050405020304" pitchFamily="18" charset="0"/>
                  </a:rPr>
                  <a:t>of </a:t>
                </a:r>
                <a:r>
                  <a:rPr lang="en-US" altLang="zh-TW" sz="1300" b="0" i="1" dirty="0">
                    <a:solidFill>
                      <a:srgbClr val="333333"/>
                    </a:solidFill>
                    <a:effectLst/>
                    <a:latin typeface="Times New Roman" panose="02020603050405020304" pitchFamily="18" charset="0"/>
                    <a:cs typeface="Times New Roman" panose="02020603050405020304" pitchFamily="18" charset="0"/>
                  </a:rPr>
                  <a:t>q, k</a:t>
                </a:r>
                <a:r>
                  <a:rPr lang="en-US" altLang="zh-TW" sz="1300" dirty="0">
                    <a:solidFill>
                      <a:srgbClr val="333333"/>
                    </a:solidFill>
                    <a:latin typeface="Times New Roman" panose="02020603050405020304" pitchFamily="18" charset="0"/>
                    <a:cs typeface="Times New Roman" panose="02020603050405020304" pitchFamily="18" charset="0"/>
                  </a:rPr>
                  <a:t>: e</a:t>
                </a:r>
                <a:r>
                  <a:rPr lang="en-US" altLang="zh-TW" sz="1300" b="0" i="0" dirty="0">
                    <a:solidFill>
                      <a:srgbClr val="333333"/>
                    </a:solidFill>
                    <a:effectLst/>
                    <a:latin typeface="Times New Roman" panose="02020603050405020304" pitchFamily="18" charset="0"/>
                    <a:cs typeface="Times New Roman" panose="02020603050405020304" pitchFamily="18" charset="0"/>
                  </a:rPr>
                  <a:t>ach query q pays </a:t>
                </a:r>
                <a:r>
                  <a:rPr lang="en-US" altLang="zh-TW" sz="1300" b="0" i="0" dirty="0">
                    <a:solidFill>
                      <a:srgbClr val="FF0000"/>
                    </a:solidFill>
                    <a:effectLst/>
                    <a:latin typeface="Times New Roman" panose="02020603050405020304" pitchFamily="18" charset="0"/>
                    <a:cs typeface="Times New Roman" panose="02020603050405020304" pitchFamily="18" charset="0"/>
                  </a:rPr>
                  <a:t>attention</a:t>
                </a:r>
                <a:r>
                  <a:rPr lang="en-US" altLang="zh-TW" sz="1300" b="0" i="0" dirty="0">
                    <a:solidFill>
                      <a:srgbClr val="333333"/>
                    </a:solidFill>
                    <a:effectLst/>
                    <a:latin typeface="Times New Roman" panose="02020603050405020304" pitchFamily="18" charset="0"/>
                    <a:cs typeface="Times New Roman" panose="02020603050405020304" pitchFamily="18" charset="0"/>
                  </a:rPr>
                  <a:t> to each key k.</a:t>
                </a:r>
              </a:p>
              <a:p>
                <a:pPr marL="179388"/>
                <a:r>
                  <a:rPr lang="en-US" altLang="zh-TW" sz="1300" b="0" i="0" dirty="0">
                    <a:solidFill>
                      <a:srgbClr val="333333"/>
                    </a:solidFill>
                    <a:effectLst/>
                    <a:latin typeface="Times New Roman" panose="02020603050405020304" pitchFamily="18" charset="0"/>
                    <a:cs typeface="Times New Roman" panose="02020603050405020304" pitchFamily="18" charset="0"/>
                  </a:rPr>
                  <a:t>- Scale Dot-Product: </a:t>
                </a:r>
                <a:r>
                  <a:rPr lang="en-US" altLang="zh-TW" sz="1300" i="1" dirty="0">
                    <a:latin typeface="Times New Roman" panose="02020603050405020304" pitchFamily="18" charset="0"/>
                    <a:cs typeface="Times New Roman" panose="02020603050405020304" pitchFamily="18" charset="0"/>
                  </a:rPr>
                  <a:t>S(q</a:t>
                </a:r>
                <a:r>
                  <a:rPr lang="en-US" altLang="zh-TW" sz="1300" i="1" baseline="30000" dirty="0">
                    <a:latin typeface="Times New Roman" panose="02020603050405020304" pitchFamily="18" charset="0"/>
                    <a:cs typeface="Times New Roman" panose="02020603050405020304" pitchFamily="18" charset="0"/>
                  </a:rPr>
                  <a:t>1</a:t>
                </a:r>
                <a:r>
                  <a:rPr lang="en-US" altLang="zh-TW" sz="1300" i="1" dirty="0">
                    <a:latin typeface="Times New Roman" panose="02020603050405020304" pitchFamily="18" charset="0"/>
                    <a:cs typeface="Times New Roman" panose="02020603050405020304" pitchFamily="18" charset="0"/>
                  </a:rPr>
                  <a:t>, k</a:t>
                </a:r>
                <a:r>
                  <a:rPr lang="en-US" altLang="zh-TW" sz="1300" i="1" baseline="30000" dirty="0">
                    <a:latin typeface="Times New Roman" panose="02020603050405020304" pitchFamily="18" charset="0"/>
                    <a:cs typeface="Times New Roman" panose="02020603050405020304" pitchFamily="18" charset="0"/>
                  </a:rPr>
                  <a:t>1</a:t>
                </a:r>
                <a:r>
                  <a:rPr lang="en-US" altLang="zh-TW" sz="1300" i="1" dirty="0">
                    <a:latin typeface="Times New Roman" panose="02020603050405020304" pitchFamily="18" charset="0"/>
                    <a:cs typeface="Times New Roman" panose="02020603050405020304" pitchFamily="18" charset="0"/>
                  </a:rPr>
                  <a:t>) = </a:t>
                </a:r>
                <a:r>
                  <a:rPr lang="el-GR" altLang="zh-TW" sz="1300" i="1" dirty="0">
                    <a:latin typeface="Times New Roman" panose="02020603050405020304" pitchFamily="18" charset="0"/>
                    <a:cs typeface="Times New Roman" panose="02020603050405020304" pitchFamily="18" charset="0"/>
                  </a:rPr>
                  <a:t>α</a:t>
                </a:r>
                <a:r>
                  <a:rPr lang="el-GR" altLang="zh-TW" sz="1300" i="1" baseline="-25000" dirty="0">
                    <a:latin typeface="Times New Roman" panose="02020603050405020304" pitchFamily="18" charset="0"/>
                    <a:cs typeface="Times New Roman" panose="02020603050405020304" pitchFamily="18" charset="0"/>
                  </a:rPr>
                  <a:t>1,1</a:t>
                </a:r>
                <a:r>
                  <a:rPr lang="en-US" altLang="zh-TW" sz="1300" i="1" baseline="-25000" dirty="0">
                    <a:latin typeface="Times New Roman" panose="02020603050405020304" pitchFamily="18" charset="0"/>
                    <a:cs typeface="Times New Roman" panose="02020603050405020304" pitchFamily="18" charset="0"/>
                  </a:rPr>
                  <a:t>, </a:t>
                </a:r>
                <a:r>
                  <a:rPr lang="en-US" altLang="zh-TW" sz="1300" i="1" dirty="0">
                    <a:latin typeface="Times New Roman" panose="02020603050405020304" pitchFamily="18" charset="0"/>
                    <a:cs typeface="Times New Roman" panose="02020603050405020304" pitchFamily="18" charset="0"/>
                  </a:rPr>
                  <a:t>S(q</a:t>
                </a:r>
                <a:r>
                  <a:rPr lang="en-US" altLang="zh-TW" sz="1300" i="1" baseline="30000" dirty="0">
                    <a:latin typeface="Times New Roman" panose="02020603050405020304" pitchFamily="18" charset="0"/>
                    <a:cs typeface="Times New Roman" panose="02020603050405020304" pitchFamily="18" charset="0"/>
                  </a:rPr>
                  <a:t>1</a:t>
                </a:r>
                <a:r>
                  <a:rPr lang="en-US" altLang="zh-TW" sz="1300" i="1" dirty="0">
                    <a:latin typeface="Times New Roman" panose="02020603050405020304" pitchFamily="18" charset="0"/>
                    <a:cs typeface="Times New Roman" panose="02020603050405020304" pitchFamily="18" charset="0"/>
                  </a:rPr>
                  <a:t>, k</a:t>
                </a:r>
                <a:r>
                  <a:rPr lang="en-US" altLang="zh-TW" sz="1300" i="1" baseline="30000" dirty="0">
                    <a:latin typeface="Times New Roman" panose="02020603050405020304" pitchFamily="18" charset="0"/>
                    <a:cs typeface="Times New Roman" panose="02020603050405020304" pitchFamily="18" charset="0"/>
                  </a:rPr>
                  <a:t>2</a:t>
                </a:r>
                <a:r>
                  <a:rPr lang="en-US" altLang="zh-TW" sz="1300" i="1" dirty="0">
                    <a:latin typeface="Times New Roman" panose="02020603050405020304" pitchFamily="18" charset="0"/>
                    <a:cs typeface="Times New Roman" panose="02020603050405020304" pitchFamily="18" charset="0"/>
                  </a:rPr>
                  <a:t>) = </a:t>
                </a:r>
                <a:r>
                  <a:rPr lang="el-GR" altLang="zh-TW" sz="1300" i="1" dirty="0">
                    <a:latin typeface="Times New Roman" panose="02020603050405020304" pitchFamily="18" charset="0"/>
                    <a:cs typeface="Times New Roman" panose="02020603050405020304" pitchFamily="18" charset="0"/>
                  </a:rPr>
                  <a:t>α</a:t>
                </a:r>
                <a:r>
                  <a:rPr lang="en-US" altLang="zh-TW" sz="1300" i="1" baseline="-25000" dirty="0">
                    <a:latin typeface="Times New Roman" panose="02020603050405020304" pitchFamily="18" charset="0"/>
                    <a:cs typeface="Times New Roman" panose="02020603050405020304" pitchFamily="18" charset="0"/>
                  </a:rPr>
                  <a:t>1,2</a:t>
                </a:r>
              </a:p>
              <a:p>
                <a:pPr marL="179388"/>
                <a:r>
                  <a:rPr lang="en-US" altLang="zh-TW" sz="1300" i="1" baseline="-25000" dirty="0">
                    <a:latin typeface="Times New Roman" panose="02020603050405020304" pitchFamily="18" charset="0"/>
                    <a:cs typeface="Times New Roman" panose="02020603050405020304" pitchFamily="18" charset="0"/>
                  </a:rPr>
                  <a:t>- </a:t>
                </a:r>
                <a:r>
                  <a:rPr lang="el-GR" altLang="zh-TW" sz="1300" i="1" dirty="0">
                    <a:latin typeface="Times New Roman" panose="02020603050405020304" pitchFamily="18" charset="0"/>
                    <a:cs typeface="Times New Roman" panose="02020603050405020304" pitchFamily="18" charset="0"/>
                  </a:rPr>
                  <a:t>α</a:t>
                </a:r>
                <a:r>
                  <a:rPr lang="el-GR" altLang="zh-TW" sz="1300" i="1" baseline="-25000" dirty="0">
                    <a:latin typeface="Times New Roman" panose="02020603050405020304" pitchFamily="18" charset="0"/>
                    <a:cs typeface="Times New Roman" panose="02020603050405020304" pitchFamily="18" charset="0"/>
                  </a:rPr>
                  <a:t>1,</a:t>
                </a:r>
                <a:r>
                  <a:rPr lang="en-US" altLang="zh-TW" sz="1300" i="1" baseline="-25000" dirty="0">
                    <a:latin typeface="Times New Roman" panose="02020603050405020304" pitchFamily="18" charset="0"/>
                    <a:cs typeface="Times New Roman" panose="02020603050405020304" pitchFamily="18" charset="0"/>
                  </a:rPr>
                  <a:t>i </a:t>
                </a:r>
                <a:r>
                  <a:rPr lang="en-US" altLang="zh-TW" sz="1300" i="1" dirty="0">
                    <a:latin typeface="Times New Roman" panose="02020603050405020304" pitchFamily="18" charset="0"/>
                    <a:cs typeface="Times New Roman" panose="02020603050405020304" pitchFamily="18" charset="0"/>
                  </a:rPr>
                  <a:t>= q</a:t>
                </a:r>
                <a:r>
                  <a:rPr lang="en-US" altLang="zh-TW" sz="1300" i="1" baseline="-25000" dirty="0">
                    <a:latin typeface="Times New Roman" panose="02020603050405020304" pitchFamily="18" charset="0"/>
                    <a:cs typeface="Times New Roman" panose="02020603050405020304" pitchFamily="18" charset="0"/>
                  </a:rPr>
                  <a:t>1</a:t>
                </a:r>
                <a:r>
                  <a:rPr lang="zh-TW" altLang="en-US" sz="1300" i="1" dirty="0">
                    <a:latin typeface="Times New Roman" panose="02020603050405020304" pitchFamily="18" charset="0"/>
                    <a:cs typeface="Times New Roman" panose="02020603050405020304" pitchFamily="18" charset="0"/>
                  </a:rPr>
                  <a:t>・</a:t>
                </a:r>
                <a:r>
                  <a:rPr lang="en-US" altLang="zh-TW" sz="1300" i="1" dirty="0" err="1">
                    <a:latin typeface="Times New Roman" panose="02020603050405020304" pitchFamily="18" charset="0"/>
                    <a:cs typeface="Times New Roman" panose="02020603050405020304" pitchFamily="18" charset="0"/>
                  </a:rPr>
                  <a:t>k</a:t>
                </a:r>
                <a:r>
                  <a:rPr lang="en-US" altLang="zh-TW" sz="1300" i="1" baseline="-25000" dirty="0" err="1">
                    <a:latin typeface="Times New Roman" panose="02020603050405020304" pitchFamily="18" charset="0"/>
                    <a:cs typeface="Times New Roman" panose="02020603050405020304" pitchFamily="18" charset="0"/>
                  </a:rPr>
                  <a:t>i</a:t>
                </a:r>
                <a:r>
                  <a:rPr lang="en-US" altLang="zh-TW" sz="1300" i="1" baseline="-25000" dirty="0">
                    <a:latin typeface="Times New Roman" panose="02020603050405020304" pitchFamily="18" charset="0"/>
                    <a:cs typeface="Times New Roman" panose="02020603050405020304" pitchFamily="18" charset="0"/>
                  </a:rPr>
                  <a:t> </a:t>
                </a:r>
                <a:r>
                  <a:rPr lang="en-US" altLang="zh-TW" sz="1300" i="1"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altLang="zh-TW" sz="1300" i="1" smtClean="0">
                            <a:latin typeface="Cambria Math" panose="02040503050406030204" pitchFamily="18" charset="0"/>
                          </a:rPr>
                        </m:ctrlPr>
                      </m:radPr>
                      <m:deg/>
                      <m:e>
                        <m:r>
                          <a:rPr lang="en-US" altLang="zh-TW" sz="1300" b="0" i="1" smtClean="0">
                            <a:latin typeface="Cambria Math" panose="02040503050406030204" pitchFamily="18" charset="0"/>
                          </a:rPr>
                          <m:t>𝑑</m:t>
                        </m:r>
                      </m:e>
                    </m:rad>
                  </m:oMath>
                </a14:m>
                <a:r>
                  <a:rPr lang="en-US" altLang="zh-TW" sz="1300" i="1" dirty="0">
                    <a:latin typeface="Times New Roman" panose="02020603050405020304" pitchFamily="18" charset="0"/>
                    <a:cs typeface="Times New Roman" panose="02020603050405020304" pitchFamily="18" charset="0"/>
                  </a:rPr>
                  <a:t>, i=1~I</a:t>
                </a:r>
              </a:p>
            </p:txBody>
          </p:sp>
        </mc:Choice>
        <mc:Fallback xmlns="">
          <p:sp>
            <p:nvSpPr>
              <p:cNvPr id="9" name="矩形 8"/>
              <p:cNvSpPr>
                <a:spLocks noRot="1" noChangeAspect="1" noMove="1" noResize="1" noEditPoints="1" noAdjustHandles="1" noChangeArrowheads="1" noChangeShapeType="1" noTextEdit="1"/>
              </p:cNvSpPr>
              <p:nvPr/>
            </p:nvSpPr>
            <p:spPr>
              <a:xfrm>
                <a:off x="196963" y="3264520"/>
                <a:ext cx="3982498" cy="920701"/>
              </a:xfrm>
              <a:prstGeom prst="rect">
                <a:avLst/>
              </a:prstGeom>
              <a:blipFill>
                <a:blip r:embed="rId6"/>
                <a:stretch>
                  <a:fillRect l="-153" t="-662" b="-3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81947" y="2800267"/>
                <a:ext cx="4677627" cy="292388"/>
              </a:xfrm>
              <a:prstGeom prst="rect">
                <a:avLst/>
              </a:prstGeom>
            </p:spPr>
            <p:txBody>
              <a:bodyPr wrap="none">
                <a:spAutoFit/>
              </a:bodyPr>
              <a:lstStyle/>
              <a:p>
                <a:r>
                  <a:rPr lang="en-US" altLang="zh-TW" sz="1300" dirty="0">
                    <a:latin typeface="Times New Roman" panose="02020603050405020304" pitchFamily="18" charset="0"/>
                    <a:cs typeface="Times New Roman" panose="02020603050405020304" pitchFamily="18" charset="0"/>
                  </a:rPr>
                  <a:t>4</a:t>
                </a:r>
                <a:r>
                  <a:rPr lang="en-US" altLang="zh-TW" sz="1300" dirty="0">
                    <a:solidFill>
                      <a:schemeClr val="tx1"/>
                    </a:solidFill>
                    <a:latin typeface="Times New Roman" panose="02020603050405020304" pitchFamily="18" charset="0"/>
                    <a:cs typeface="Times New Roman" panose="02020603050405020304" pitchFamily="18" charset="0"/>
                  </a:rPr>
                  <a:t>. </a:t>
                </a:r>
                <a:r>
                  <a:rPr lang="en-US" altLang="zh-TW" sz="1300" dirty="0">
                    <a:solidFill>
                      <a:srgbClr val="00B0F0"/>
                    </a:solidFill>
                    <a:latin typeface="Times New Roman" panose="02020603050405020304" pitchFamily="18" charset="0"/>
                    <a:cs typeface="Times New Roman" panose="02020603050405020304" pitchFamily="18" charset="0"/>
                  </a:rPr>
                  <a:t>(</a:t>
                </a:r>
                <a:r>
                  <a:rPr lang="en-US" altLang="zh-TW" sz="1300" dirty="0" err="1">
                    <a:solidFill>
                      <a:srgbClr val="00B0F0"/>
                    </a:solidFill>
                    <a:latin typeface="Times New Roman" panose="02020603050405020304" pitchFamily="18" charset="0"/>
                    <a:cs typeface="Times New Roman" panose="02020603050405020304" pitchFamily="18" charset="0"/>
                  </a:rPr>
                  <a:t>q,k</a:t>
                </a:r>
                <a:r>
                  <a:rPr lang="en-US" altLang="zh-TW" sz="1300" dirty="0">
                    <a:solidFill>
                      <a:srgbClr val="00B0F0"/>
                    </a:solidFill>
                    <a:latin typeface="Times New Roman" panose="02020603050405020304" pitchFamily="18" charset="0"/>
                    <a:cs typeface="Times New Roman" panose="02020603050405020304" pitchFamily="18" charset="0"/>
                  </a:rPr>
                  <a:t>) </a:t>
                </a:r>
                <a:r>
                  <a:rPr lang="en-US" altLang="zh-TW" sz="13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a:t>
                </a:r>
                <a:r>
                  <a:rPr lang="el-GR" altLang="zh-TW" sz="1300" i="1" dirty="0">
                    <a:solidFill>
                      <a:srgbClr val="00B0F0"/>
                    </a:solidFill>
                    <a:latin typeface="Times New Roman" panose="02020603050405020304" pitchFamily="18" charset="0"/>
                    <a:cs typeface="Times New Roman" panose="02020603050405020304" pitchFamily="18" charset="0"/>
                  </a:rPr>
                  <a:t>α</a:t>
                </a:r>
                <a:r>
                  <a:rPr lang="el-GR" altLang="zh-TW" sz="1300" i="1" baseline="-25000" dirty="0">
                    <a:solidFill>
                      <a:srgbClr val="00B0F0"/>
                    </a:solidFill>
                    <a:latin typeface="Times New Roman" panose="02020603050405020304" pitchFamily="18" charset="0"/>
                    <a:cs typeface="Times New Roman" panose="02020603050405020304" pitchFamily="18" charset="0"/>
                  </a:rPr>
                  <a:t>1,</a:t>
                </a:r>
                <a:r>
                  <a:rPr lang="en-US" altLang="zh-TW" sz="1300" i="1" baseline="-25000" dirty="0">
                    <a:solidFill>
                      <a:srgbClr val="00B0F0"/>
                    </a:solidFill>
                    <a:latin typeface="Times New Roman" panose="02020603050405020304" pitchFamily="18" charset="0"/>
                    <a:cs typeface="Times New Roman" panose="02020603050405020304" pitchFamily="18" charset="0"/>
                  </a:rPr>
                  <a:t>i</a:t>
                </a:r>
                <a:r>
                  <a:rPr lang="en-US" altLang="zh-TW" sz="13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 </a:t>
                </a:r>
                <a14:m>
                  <m:oMath xmlns:m="http://schemas.openxmlformats.org/officeDocument/2006/math">
                    <m:acc>
                      <m:accPr>
                        <m:chr m:val="̂"/>
                        <m:ctrlPr>
                          <a:rPr lang="el-GR" altLang="zh-TW" sz="1300" i="1" dirty="0">
                            <a:solidFill>
                              <a:prstClr val="black"/>
                            </a:solidFill>
                            <a:latin typeface="Cambria Math" panose="02040503050406030204" pitchFamily="18" charset="0"/>
                            <a:cs typeface="Times New Roman" panose="02020603050405020304" pitchFamily="18" charset="0"/>
                          </a:rPr>
                        </m:ctrlPr>
                      </m:accPr>
                      <m:e>
                        <m:r>
                          <a:rPr lang="el-GR" altLang="zh-TW" sz="1300" i="1" dirty="0">
                            <a:solidFill>
                              <a:prstClr val="black"/>
                            </a:solidFill>
                            <a:latin typeface="Cambria Math" panose="02040503050406030204" pitchFamily="18" charset="0"/>
                            <a:cs typeface="Times New Roman" panose="02020603050405020304" pitchFamily="18" charset="0"/>
                          </a:rPr>
                          <m:t>𝛼</m:t>
                        </m:r>
                        <m:r>
                          <m:rPr>
                            <m:nor/>
                          </m:rPr>
                          <a:rPr lang="el-GR" altLang="zh-TW" sz="1300" i="1" baseline="-25000" dirty="0">
                            <a:solidFill>
                              <a:prstClr val="black"/>
                            </a:solidFill>
                            <a:latin typeface="Times New Roman" panose="02020603050405020304" pitchFamily="18" charset="0"/>
                            <a:cs typeface="Times New Roman" panose="02020603050405020304" pitchFamily="18" charset="0"/>
                          </a:rPr>
                          <m:t>1</m:t>
                        </m:r>
                        <m:r>
                          <m:rPr>
                            <m:nor/>
                          </m:rPr>
                          <a:rPr lang="el-GR" altLang="zh-TW" sz="1300" i="1" dirty="0">
                            <a:solidFill>
                              <a:prstClr val="black"/>
                            </a:solidFill>
                            <a:latin typeface="Times New Roman" panose="02020603050405020304" pitchFamily="18" charset="0"/>
                            <a:cs typeface="Times New Roman" panose="02020603050405020304" pitchFamily="18" charset="0"/>
                          </a:rPr>
                          <m:t>,</m:t>
                        </m:r>
                        <m:r>
                          <m:rPr>
                            <m:nor/>
                          </m:rPr>
                          <a:rPr lang="en-US" altLang="zh-TW" sz="1300" i="1" baseline="-25000" dirty="0" err="1">
                            <a:solidFill>
                              <a:prstClr val="black"/>
                            </a:solidFill>
                            <a:latin typeface="Times New Roman" panose="02020603050405020304" pitchFamily="18" charset="0"/>
                            <a:cs typeface="Times New Roman" panose="02020603050405020304" pitchFamily="18" charset="0"/>
                          </a:rPr>
                          <m:t>i</m:t>
                        </m:r>
                      </m:e>
                    </m:acc>
                  </m:oMath>
                </a14:m>
                <a:r>
                  <a:rPr lang="zh-TW" altLang="en-US" sz="1300" dirty="0">
                    <a:solidFill>
                      <a:prstClr val="black"/>
                    </a:solidFill>
                  </a:rPr>
                  <a:t> </a:t>
                </a:r>
                <a:r>
                  <a:rPr lang="en-US" altLang="zh-TW" sz="13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TW" sz="1300" dirty="0">
                    <a:solidFill>
                      <a:schemeClr val="tx1"/>
                    </a:solidFill>
                    <a:latin typeface="Times New Roman" panose="02020603050405020304" pitchFamily="18" charset="0"/>
                    <a:cs typeface="Times New Roman" panose="02020603050405020304" pitchFamily="18" charset="0"/>
                  </a:rPr>
                  <a:t>Output the </a:t>
                </a:r>
                <a:r>
                  <a:rPr lang="en-US" altLang="zh-TW" sz="1300" dirty="0">
                    <a:solidFill>
                      <a:srgbClr val="FF0000"/>
                    </a:solidFill>
                    <a:latin typeface="Times New Roman" panose="02020603050405020304" pitchFamily="18" charset="0"/>
                    <a:cs typeface="Times New Roman" panose="02020603050405020304" pitchFamily="18" charset="0"/>
                  </a:rPr>
                  <a:t>attention Weight </a:t>
                </a:r>
                <a14:m>
                  <m:oMath xmlns:m="http://schemas.openxmlformats.org/officeDocument/2006/math">
                    <m:acc>
                      <m:accPr>
                        <m:chr m:val="̂"/>
                        <m:ctrlPr>
                          <a:rPr lang="el-GR" altLang="zh-TW" sz="1300" i="1" dirty="0" smtClean="0">
                            <a:solidFill>
                              <a:schemeClr val="tx1"/>
                            </a:solidFill>
                            <a:latin typeface="Cambria Math" panose="02040503050406030204" pitchFamily="18" charset="0"/>
                            <a:cs typeface="Times New Roman" panose="02020603050405020304" pitchFamily="18" charset="0"/>
                          </a:rPr>
                        </m:ctrlPr>
                      </m:accPr>
                      <m:e>
                        <m:r>
                          <a:rPr lang="el-GR" altLang="zh-TW" sz="1300" i="1" dirty="0" smtClean="0">
                            <a:solidFill>
                              <a:schemeClr val="tx1"/>
                            </a:solidFill>
                            <a:latin typeface="Cambria Math" panose="02040503050406030204" pitchFamily="18" charset="0"/>
                            <a:cs typeface="Times New Roman" panose="02020603050405020304" pitchFamily="18" charset="0"/>
                          </a:rPr>
                          <m:t>𝛼</m:t>
                        </m:r>
                        <m:r>
                          <m:rPr>
                            <m:nor/>
                          </m:rPr>
                          <a:rPr lang="el-GR" altLang="zh-TW" sz="1300" i="1" baseline="-25000" dirty="0" smtClean="0">
                            <a:solidFill>
                              <a:schemeClr val="tx1"/>
                            </a:solidFill>
                            <a:latin typeface="Times New Roman" panose="02020603050405020304" pitchFamily="18" charset="0"/>
                            <a:cs typeface="Times New Roman" panose="02020603050405020304" pitchFamily="18" charset="0"/>
                          </a:rPr>
                          <m:t>1</m:t>
                        </m:r>
                        <m:r>
                          <m:rPr>
                            <m:nor/>
                          </m:rPr>
                          <a:rPr lang="el-GR" altLang="zh-TW" sz="1300" i="1" dirty="0" smtClean="0">
                            <a:solidFill>
                              <a:schemeClr val="tx1"/>
                            </a:solidFill>
                            <a:latin typeface="Times New Roman" panose="02020603050405020304" pitchFamily="18" charset="0"/>
                            <a:cs typeface="Times New Roman" panose="02020603050405020304" pitchFamily="18" charset="0"/>
                          </a:rPr>
                          <m:t>,</m:t>
                        </m:r>
                        <m:r>
                          <m:rPr>
                            <m:nor/>
                          </m:rPr>
                          <a:rPr lang="en-US" altLang="zh-TW" sz="1300" i="1" baseline="-25000" dirty="0" err="1" smtClean="0">
                            <a:solidFill>
                              <a:schemeClr val="tx1"/>
                            </a:solidFill>
                            <a:latin typeface="Times New Roman" panose="02020603050405020304" pitchFamily="18" charset="0"/>
                            <a:cs typeface="Times New Roman" panose="02020603050405020304" pitchFamily="18" charset="0"/>
                          </a:rPr>
                          <m:t>i</m:t>
                        </m:r>
                      </m:e>
                    </m:acc>
                  </m:oMath>
                </a14:m>
                <a:r>
                  <a:rPr lang="zh-TW" altLang="en-US" sz="1300" dirty="0"/>
                  <a:t> </a:t>
                </a:r>
                <a:r>
                  <a:rPr lang="en-US" altLang="zh-TW" sz="1300" dirty="0"/>
                  <a:t>= </a:t>
                </a:r>
                <a:r>
                  <a:rPr lang="en-US" altLang="zh-TW" sz="1300" dirty="0" err="1"/>
                  <a:t>softmax</a:t>
                </a:r>
                <a:r>
                  <a:rPr lang="en-US" altLang="zh-TW" sz="1300" dirty="0"/>
                  <a:t>()</a:t>
                </a:r>
                <a:endParaRPr lang="zh-TW" altLang="en-US" sz="1300" dirty="0"/>
              </a:p>
            </p:txBody>
          </p:sp>
        </mc:Choice>
        <mc:Fallback xmlns="">
          <p:sp>
            <p:nvSpPr>
              <p:cNvPr id="32" name="矩形 31"/>
              <p:cNvSpPr>
                <a:spLocks noRot="1" noChangeAspect="1" noMove="1" noResize="1" noEditPoints="1" noAdjustHandles="1" noChangeArrowheads="1" noChangeShapeType="1" noTextEdit="1"/>
              </p:cNvSpPr>
              <p:nvPr/>
            </p:nvSpPr>
            <p:spPr>
              <a:xfrm>
                <a:off x="181947" y="2800267"/>
                <a:ext cx="4677627" cy="292388"/>
              </a:xfrm>
              <a:prstGeom prst="rect">
                <a:avLst/>
              </a:prstGeom>
              <a:blipFill>
                <a:blip r:embed="rId7"/>
                <a:stretch>
                  <a:fillRect l="-261" t="-2083" b="-18750"/>
                </a:stretch>
              </a:blipFill>
            </p:spPr>
            <p:txBody>
              <a:bodyPr/>
              <a:lstStyle/>
              <a:p>
                <a:r>
                  <a:rPr lang="zh-TW" altLang="en-US">
                    <a:noFill/>
                  </a:rPr>
                  <a:t> </a:t>
                </a:r>
              </a:p>
            </p:txBody>
          </p:sp>
        </mc:Fallback>
      </mc:AlternateContent>
      <p:sp>
        <p:nvSpPr>
          <p:cNvPr id="34" name="橢圓 33"/>
          <p:cNvSpPr/>
          <p:nvPr/>
        </p:nvSpPr>
        <p:spPr>
          <a:xfrm>
            <a:off x="3968161" y="1972486"/>
            <a:ext cx="288675" cy="279013"/>
          </a:xfrm>
          <a:prstGeom prst="ellipse">
            <a:avLst/>
          </a:prstGeom>
          <a:noFill/>
          <a:ln w="1905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4174334" y="1969461"/>
            <a:ext cx="1854995" cy="276999"/>
          </a:xfrm>
          <a:prstGeom prst="rect">
            <a:avLst/>
          </a:prstGeom>
        </p:spPr>
        <p:txBody>
          <a:bodyPr wrap="none">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 </a:t>
            </a:r>
            <a:r>
              <a:rPr lang="zh-TW" altLang="en-US" sz="1200" dirty="0">
                <a:solidFill>
                  <a:srgbClr val="00B0F0"/>
                </a:solidFill>
                <a:latin typeface="Times New Roman" panose="02020603050405020304" pitchFamily="18" charset="0"/>
                <a:cs typeface="Times New Roman" panose="02020603050405020304" pitchFamily="18" charset="0"/>
              </a:rPr>
              <a:t>the dimensions of q and k</a:t>
            </a:r>
          </a:p>
        </p:txBody>
      </p:sp>
      <p:pic>
        <p:nvPicPr>
          <p:cNvPr id="37" name="圖片 36"/>
          <p:cNvPicPr>
            <a:picLocks noChangeAspect="1"/>
          </p:cNvPicPr>
          <p:nvPr/>
        </p:nvPicPr>
        <p:blipFill>
          <a:blip r:embed="rId8"/>
          <a:stretch>
            <a:fillRect/>
          </a:stretch>
        </p:blipFill>
        <p:spPr>
          <a:xfrm>
            <a:off x="2722618" y="4619157"/>
            <a:ext cx="1389880" cy="1141447"/>
          </a:xfrm>
          <a:prstGeom prst="rect">
            <a:avLst/>
          </a:prstGeom>
        </p:spPr>
      </p:pic>
      <p:sp>
        <p:nvSpPr>
          <p:cNvPr id="39" name="橢圓 38"/>
          <p:cNvSpPr/>
          <p:nvPr/>
        </p:nvSpPr>
        <p:spPr>
          <a:xfrm>
            <a:off x="1394812" y="3879999"/>
            <a:ext cx="319937" cy="273875"/>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82795263-BFCF-41A0-8064-27825C8040FC}"/>
              </a:ext>
            </a:extLst>
          </p:cNvPr>
          <p:cNvSpPr txBox="1"/>
          <p:nvPr/>
        </p:nvSpPr>
        <p:spPr>
          <a:xfrm>
            <a:off x="4644281" y="1772433"/>
            <a:ext cx="3767826" cy="276999"/>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where V=</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word in the sentence or the pixel at the image</a:t>
            </a:r>
            <a:endParaRPr lang="zh-TW" altLang="en-US" sz="1200"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F1D2E803-4F3E-4879-AF1D-AB9E87A840C2}"/>
              </a:ext>
            </a:extLst>
          </p:cNvPr>
          <p:cNvSpPr txBox="1"/>
          <p:nvPr/>
        </p:nvSpPr>
        <p:spPr>
          <a:xfrm>
            <a:off x="3216845" y="6438903"/>
            <a:ext cx="1427507" cy="461665"/>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Word of sentence or</a:t>
            </a:r>
          </a:p>
          <a:p>
            <a:r>
              <a:rPr lang="en-US" altLang="zh-TW" sz="1200" dirty="0">
                <a:latin typeface="Times New Roman" panose="02020603050405020304" pitchFamily="18" charset="0"/>
                <a:cs typeface="Times New Roman" panose="02020603050405020304" pitchFamily="18" charset="0"/>
              </a:rPr>
              <a:t>Pixel of image:</a:t>
            </a:r>
            <a:endParaRPr lang="zh-TW" altLang="en-US" sz="1200"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68790FE8-08C0-4885-A101-6C099BC852A9}"/>
              </a:ext>
            </a:extLst>
          </p:cNvPr>
          <p:cNvSpPr txBox="1"/>
          <p:nvPr/>
        </p:nvSpPr>
        <p:spPr>
          <a:xfrm>
            <a:off x="3964244" y="6134552"/>
            <a:ext cx="1455257" cy="215444"/>
          </a:xfrm>
          <a:prstGeom prst="rect">
            <a:avLst/>
          </a:prstGeom>
          <a:noFill/>
        </p:spPr>
        <p:txBody>
          <a:bodyPr wrap="square" rtlCol="0">
            <a:spAutoFit/>
          </a:bodyPr>
          <a:lstStyle/>
          <a:p>
            <a:r>
              <a:rPr lang="en-US" altLang="zh-TW" sz="800" dirty="0"/>
              <a:t>J: 1x1 spatial conv as weight w </a:t>
            </a:r>
            <a:endParaRPr lang="zh-TW" altLang="en-US" sz="800" dirty="0"/>
          </a:p>
        </p:txBody>
      </p:sp>
      <p:sp>
        <p:nvSpPr>
          <p:cNvPr id="30" name="文字方塊 29">
            <a:extLst>
              <a:ext uri="{FF2B5EF4-FFF2-40B4-BE49-F238E27FC236}">
                <a16:creationId xmlns:a16="http://schemas.microsoft.com/office/drawing/2014/main" id="{40EFD0D6-AECA-470D-8569-046D6BF9B396}"/>
              </a:ext>
            </a:extLst>
          </p:cNvPr>
          <p:cNvSpPr txBox="1"/>
          <p:nvPr/>
        </p:nvSpPr>
        <p:spPr>
          <a:xfrm>
            <a:off x="4159686" y="5557124"/>
            <a:ext cx="1146468" cy="338554"/>
          </a:xfrm>
          <a:prstGeom prst="rect">
            <a:avLst/>
          </a:prstGeom>
          <a:noFill/>
        </p:spPr>
        <p:txBody>
          <a:bodyPr wrap="none" rtlCol="0">
            <a:spAutoFit/>
          </a:bodyPr>
          <a:lstStyle/>
          <a:p>
            <a:r>
              <a:rPr lang="en-US" altLang="zh-TW" sz="800" dirty="0"/>
              <a:t>J: 1x1 spatial conv </a:t>
            </a:r>
          </a:p>
          <a:p>
            <a:r>
              <a:rPr lang="en-US" altLang="zh-TW" sz="800" dirty="0"/>
              <a:t>as weight w</a:t>
            </a:r>
            <a:r>
              <a:rPr lang="en-US" altLang="zh-TW" sz="800" baseline="-25000" dirty="0"/>
              <a:t>q1</a:t>
            </a:r>
            <a:r>
              <a:rPr lang="en-US" altLang="zh-TW" sz="800" dirty="0"/>
              <a:t>, w</a:t>
            </a:r>
            <a:r>
              <a:rPr lang="en-US" altLang="zh-TW" sz="800" baseline="-25000" dirty="0"/>
              <a:t>k1</a:t>
            </a:r>
            <a:r>
              <a:rPr lang="en-US" altLang="zh-TW" sz="800" dirty="0"/>
              <a:t>, w</a:t>
            </a:r>
            <a:r>
              <a:rPr lang="en-US" altLang="zh-TW" sz="800" baseline="-25000" dirty="0"/>
              <a:t>v1</a:t>
            </a:r>
            <a:r>
              <a:rPr lang="en-US" altLang="zh-TW" sz="800" dirty="0"/>
              <a:t> </a:t>
            </a:r>
            <a:endParaRPr lang="zh-TW" altLang="en-US" sz="800" dirty="0"/>
          </a:p>
        </p:txBody>
      </p:sp>
      <p:sp>
        <p:nvSpPr>
          <p:cNvPr id="6" name="文字方塊 5"/>
          <p:cNvSpPr txBox="1"/>
          <p:nvPr/>
        </p:nvSpPr>
        <p:spPr>
          <a:xfrm>
            <a:off x="5963962" y="812789"/>
            <a:ext cx="3180038" cy="830997"/>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Ex: a sentence consists of 4 Words: It is my dog.</a:t>
            </a:r>
          </a:p>
          <a:p>
            <a:r>
              <a:rPr lang="en-US" altLang="zh-TW" sz="1200" dirty="0">
                <a:solidFill>
                  <a:srgbClr val="FF0000"/>
                </a:solidFill>
                <a:latin typeface="Times New Roman" panose="02020603050405020304" pitchFamily="18" charset="0"/>
                <a:cs typeface="Times New Roman" panose="02020603050405020304" pitchFamily="18" charset="0"/>
              </a:rPr>
              <a:t>Q: current word</a:t>
            </a:r>
            <a:r>
              <a:rPr lang="zh-TW" altLang="en-US" sz="1200" dirty="0">
                <a:solidFill>
                  <a:srgbClr val="FF0000"/>
                </a:solidFill>
                <a:latin typeface="Times New Roman" panose="02020603050405020304" pitchFamily="18" charset="0"/>
                <a:cs typeface="Times New Roman" panose="02020603050405020304" pitchFamily="18" charset="0"/>
              </a:rPr>
              <a:t> </a:t>
            </a:r>
            <a:r>
              <a:rPr lang="en-US" altLang="zh-TW" sz="1200" dirty="0">
                <a:solidFill>
                  <a:srgbClr val="FF0000"/>
                </a:solidFill>
                <a:latin typeface="Times New Roman" panose="02020603050405020304" pitchFamily="18" charset="0"/>
                <a:cs typeface="Times New Roman" panose="02020603050405020304" pitchFamily="18" charset="0"/>
              </a:rPr>
              <a:t>or pixel</a:t>
            </a:r>
          </a:p>
          <a:p>
            <a:r>
              <a:rPr lang="en-US" altLang="zh-TW" sz="1200" dirty="0">
                <a:latin typeface="Times New Roman" panose="02020603050405020304" pitchFamily="18" charset="0"/>
                <a:cs typeface="Times New Roman" panose="02020603050405020304" pitchFamily="18" charset="0"/>
              </a:rPr>
              <a:t>K:</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the other 3 words or neighbor pixels</a:t>
            </a:r>
          </a:p>
          <a:p>
            <a:r>
              <a:rPr lang="en-US" altLang="zh-TW" sz="1200" dirty="0" err="1">
                <a:latin typeface="Times New Roman" panose="02020603050405020304" pitchFamily="18" charset="0"/>
                <a:cs typeface="Times New Roman" panose="02020603050405020304" pitchFamily="18" charset="0"/>
              </a:rPr>
              <a:t>d</a:t>
            </a:r>
            <a:r>
              <a:rPr lang="en-US" altLang="zh-TW" sz="1200" baseline="-25000" dirty="0" err="1">
                <a:latin typeface="Times New Roman" panose="02020603050405020304" pitchFamily="18" charset="0"/>
                <a:cs typeface="Times New Roman" panose="02020603050405020304" pitchFamily="18" charset="0"/>
              </a:rPr>
              <a:t>k</a:t>
            </a:r>
            <a:r>
              <a:rPr lang="en-US" altLang="zh-TW" sz="1200" baseline="-250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 the dimension of q and k</a:t>
            </a:r>
            <a:endParaRPr lang="en-US" altLang="zh-TW" sz="1200" baseline="-25000" dirty="0">
              <a:latin typeface="Times New Roman" panose="02020603050405020304" pitchFamily="18" charset="0"/>
              <a:cs typeface="Times New Roman" panose="02020603050405020304" pitchFamily="18" charset="0"/>
            </a:endParaRPr>
          </a:p>
        </p:txBody>
      </p:sp>
      <p:sp>
        <p:nvSpPr>
          <p:cNvPr id="12" name="文字方塊 11"/>
          <p:cNvSpPr txBox="1"/>
          <p:nvPr/>
        </p:nvSpPr>
        <p:spPr>
          <a:xfrm>
            <a:off x="5963961" y="25596"/>
            <a:ext cx="3319615" cy="830997"/>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F: -Why? Create the K, Q, V for each word or pixel by linear transformation (1x1 convolution).</a:t>
            </a:r>
          </a:p>
          <a:p>
            <a:r>
              <a:rPr lang="en-US" altLang="zh-TW" sz="1200" dirty="0">
                <a:latin typeface="Times New Roman" panose="02020603050405020304" pitchFamily="18" charset="0"/>
                <a:cs typeface="Times New Roman" panose="02020603050405020304" pitchFamily="18" charset="0"/>
              </a:rPr>
              <a:t>Because the same word has a different meaning in the different combinations. </a:t>
            </a:r>
            <a:endParaRPr lang="zh-TW" altLang="en-US" sz="1200"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9D4E520E-BD41-4C67-BC81-46ECF17FF30D}"/>
              </a:ext>
            </a:extLst>
          </p:cNvPr>
          <p:cNvSpPr txBox="1"/>
          <p:nvPr/>
        </p:nvSpPr>
        <p:spPr>
          <a:xfrm>
            <a:off x="853316" y="2178784"/>
            <a:ext cx="2350257" cy="461665"/>
          </a:xfrm>
          <a:prstGeom prst="rect">
            <a:avLst/>
          </a:prstGeom>
          <a:noFill/>
        </p:spPr>
        <p:txBody>
          <a:bodyPr wrap="square" rtlCol="0">
            <a:spAutoFit/>
          </a:bodyPr>
          <a:lstStyle/>
          <a:p>
            <a:r>
              <a:rPr lang="en-US" altLang="zh-TW" sz="1200" dirty="0">
                <a:solidFill>
                  <a:srgbClr val="FF0000"/>
                </a:solidFill>
              </a:rPr>
              <a:t>Pixel-wise self-attention similarity weight of pixel value V: </a:t>
            </a:r>
            <a:endParaRPr lang="zh-TW" altLang="en-US" sz="1200" dirty="0">
              <a:solidFill>
                <a:srgbClr val="FF0000"/>
              </a:solidFill>
            </a:endParaRPr>
          </a:p>
        </p:txBody>
      </p:sp>
      <p:sp>
        <p:nvSpPr>
          <p:cNvPr id="22" name="投影片編號版面配置區 21">
            <a:extLst>
              <a:ext uri="{FF2B5EF4-FFF2-40B4-BE49-F238E27FC236}">
                <a16:creationId xmlns:a16="http://schemas.microsoft.com/office/drawing/2014/main" id="{B684385B-DA81-4ED5-95B1-94450A909381}"/>
              </a:ext>
            </a:extLst>
          </p:cNvPr>
          <p:cNvSpPr>
            <a:spLocks noGrp="1"/>
          </p:cNvSpPr>
          <p:nvPr>
            <p:ph type="sldNum" sz="quarter" idx="12"/>
          </p:nvPr>
        </p:nvSpPr>
        <p:spPr/>
        <p:txBody>
          <a:bodyPr/>
          <a:lstStyle/>
          <a:p>
            <a:fld id="{234B36A1-F704-41D0-BB5A-162B2F270628}" type="slidenum">
              <a:rPr lang="zh-TW" altLang="en-US" smtClean="0"/>
              <a:t>68</a:t>
            </a:fld>
            <a:endParaRPr lang="zh-TW" altLang="en-US"/>
          </a:p>
        </p:txBody>
      </p:sp>
      <p:sp>
        <p:nvSpPr>
          <p:cNvPr id="25" name="箭號: 向右 24">
            <a:extLst>
              <a:ext uri="{FF2B5EF4-FFF2-40B4-BE49-F238E27FC236}">
                <a16:creationId xmlns:a16="http://schemas.microsoft.com/office/drawing/2014/main" id="{A56AE81C-9667-4B2C-8177-22FBF4D46A20}"/>
              </a:ext>
            </a:extLst>
          </p:cNvPr>
          <p:cNvSpPr/>
          <p:nvPr/>
        </p:nvSpPr>
        <p:spPr>
          <a:xfrm>
            <a:off x="897819" y="1762064"/>
            <a:ext cx="163101" cy="3772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12B8EDB3-F5F8-4096-AE56-DA0EBE918613}"/>
              </a:ext>
            </a:extLst>
          </p:cNvPr>
          <p:cNvSpPr txBox="1"/>
          <p:nvPr/>
        </p:nvSpPr>
        <p:spPr>
          <a:xfrm>
            <a:off x="5504402" y="5557124"/>
            <a:ext cx="1146468" cy="338554"/>
          </a:xfrm>
          <a:prstGeom prst="rect">
            <a:avLst/>
          </a:prstGeom>
          <a:noFill/>
        </p:spPr>
        <p:txBody>
          <a:bodyPr wrap="none" rtlCol="0">
            <a:spAutoFit/>
          </a:bodyPr>
          <a:lstStyle/>
          <a:p>
            <a:r>
              <a:rPr lang="en-US" altLang="zh-TW" sz="800" dirty="0"/>
              <a:t>1x1 spatial conv </a:t>
            </a:r>
          </a:p>
          <a:p>
            <a:r>
              <a:rPr lang="en-US" altLang="zh-TW" sz="800" dirty="0"/>
              <a:t>as weight w</a:t>
            </a:r>
            <a:r>
              <a:rPr lang="en-US" altLang="zh-TW" sz="800" baseline="-25000" dirty="0"/>
              <a:t>q2</a:t>
            </a:r>
            <a:r>
              <a:rPr lang="en-US" altLang="zh-TW" sz="800" dirty="0"/>
              <a:t>, w</a:t>
            </a:r>
            <a:r>
              <a:rPr lang="en-US" altLang="zh-TW" sz="800" baseline="-25000" dirty="0"/>
              <a:t>k2</a:t>
            </a:r>
            <a:r>
              <a:rPr lang="en-US" altLang="zh-TW" sz="800" dirty="0"/>
              <a:t>, w</a:t>
            </a:r>
            <a:r>
              <a:rPr lang="en-US" altLang="zh-TW" sz="800" baseline="-25000" dirty="0"/>
              <a:t>v2</a:t>
            </a:r>
            <a:r>
              <a:rPr lang="en-US" altLang="zh-TW" sz="800" dirty="0"/>
              <a:t> </a:t>
            </a:r>
            <a:endParaRPr lang="zh-TW" altLang="en-US" sz="800" dirty="0"/>
          </a:p>
        </p:txBody>
      </p:sp>
      <p:sp>
        <p:nvSpPr>
          <p:cNvPr id="40" name="文字方塊 39">
            <a:extLst>
              <a:ext uri="{FF2B5EF4-FFF2-40B4-BE49-F238E27FC236}">
                <a16:creationId xmlns:a16="http://schemas.microsoft.com/office/drawing/2014/main" id="{99B2FA0E-8F3F-47AE-83CF-39C15979BFCF}"/>
              </a:ext>
            </a:extLst>
          </p:cNvPr>
          <p:cNvSpPr txBox="1"/>
          <p:nvPr/>
        </p:nvSpPr>
        <p:spPr>
          <a:xfrm>
            <a:off x="2746984" y="1963204"/>
            <a:ext cx="1278612" cy="338554"/>
          </a:xfrm>
          <a:prstGeom prst="rect">
            <a:avLst/>
          </a:prstGeom>
          <a:noFill/>
        </p:spPr>
        <p:txBody>
          <a:bodyPr wrap="square" rtlCol="0">
            <a:spAutoFit/>
          </a:bodyPr>
          <a:lstStyle/>
          <a:p>
            <a:r>
              <a:rPr lang="en-US" altLang="zh-TW" sz="800" dirty="0">
                <a:solidFill>
                  <a:srgbClr val="7030A0"/>
                </a:solidFill>
              </a:rPr>
              <a:t>Pixel-wise self-attention similarity weight</a:t>
            </a:r>
            <a:endParaRPr lang="zh-TW" altLang="en-US" sz="800" dirty="0">
              <a:solidFill>
                <a:srgbClr val="7030A0"/>
              </a:solidFill>
            </a:endParaRPr>
          </a:p>
        </p:txBody>
      </p:sp>
      <p:sp>
        <p:nvSpPr>
          <p:cNvPr id="41" name="文字方塊 40">
            <a:extLst>
              <a:ext uri="{FF2B5EF4-FFF2-40B4-BE49-F238E27FC236}">
                <a16:creationId xmlns:a16="http://schemas.microsoft.com/office/drawing/2014/main" id="{EEF5AF8E-6F7D-4C46-A9AF-A0F1A0E45B9E}"/>
              </a:ext>
            </a:extLst>
          </p:cNvPr>
          <p:cNvSpPr txBox="1"/>
          <p:nvPr/>
        </p:nvSpPr>
        <p:spPr>
          <a:xfrm>
            <a:off x="6190274" y="2651870"/>
            <a:ext cx="1741613" cy="461665"/>
          </a:xfrm>
          <a:prstGeom prst="rect">
            <a:avLst/>
          </a:prstGeom>
          <a:noFill/>
        </p:spPr>
        <p:txBody>
          <a:bodyPr wrap="square" rtlCol="0">
            <a:spAutoFit/>
          </a:bodyPr>
          <a:lstStyle/>
          <a:p>
            <a:r>
              <a:rPr lang="en-US" altLang="zh-TW" sz="1200" dirty="0"/>
              <a:t>Pixel-wise self-attention similarity weight</a:t>
            </a:r>
            <a:endParaRPr lang="zh-TW" altLang="en-US" sz="1200" dirty="0"/>
          </a:p>
        </p:txBody>
      </p:sp>
      <p:sp>
        <p:nvSpPr>
          <p:cNvPr id="43" name="矩形 42">
            <a:extLst>
              <a:ext uri="{FF2B5EF4-FFF2-40B4-BE49-F238E27FC236}">
                <a16:creationId xmlns:a16="http://schemas.microsoft.com/office/drawing/2014/main" id="{E3C914A1-C207-43F8-8194-2BCB6729CF22}"/>
              </a:ext>
            </a:extLst>
          </p:cNvPr>
          <p:cNvSpPr/>
          <p:nvPr/>
        </p:nvSpPr>
        <p:spPr>
          <a:xfrm>
            <a:off x="2005595" y="1837022"/>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9E1B9080-8D5C-4705-B545-77279D520492}"/>
              </a:ext>
            </a:extLst>
          </p:cNvPr>
          <p:cNvSpPr/>
          <p:nvPr/>
        </p:nvSpPr>
        <p:spPr>
          <a:xfrm>
            <a:off x="4256836" y="5146785"/>
            <a:ext cx="203482" cy="3385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箭號: 向右 41">
            <a:extLst>
              <a:ext uri="{FF2B5EF4-FFF2-40B4-BE49-F238E27FC236}">
                <a16:creationId xmlns:a16="http://schemas.microsoft.com/office/drawing/2014/main" id="{9ACCAD7A-71E5-422E-88E1-3408DF0B74CD}"/>
              </a:ext>
            </a:extLst>
          </p:cNvPr>
          <p:cNvSpPr/>
          <p:nvPr/>
        </p:nvSpPr>
        <p:spPr>
          <a:xfrm>
            <a:off x="5861531" y="860155"/>
            <a:ext cx="182395" cy="2043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86C3F1D6-EC0E-77E8-F66C-4762A108A004}"/>
              </a:ext>
            </a:extLst>
          </p:cNvPr>
          <p:cNvSpPr txBox="1"/>
          <p:nvPr/>
        </p:nvSpPr>
        <p:spPr>
          <a:xfrm>
            <a:off x="4009342" y="5316062"/>
            <a:ext cx="48171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θ(x</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1A3E6A86-FD46-2DB9-2634-58AA9FD16D14}"/>
              </a:ext>
            </a:extLst>
          </p:cNvPr>
          <p:cNvSpPr txBox="1"/>
          <p:nvPr/>
        </p:nvSpPr>
        <p:spPr>
          <a:xfrm>
            <a:off x="4385986" y="5316062"/>
            <a:ext cx="5636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5EE0775F-B09A-1B92-719E-1AA0A3259F38}"/>
              </a:ext>
            </a:extLst>
          </p:cNvPr>
          <p:cNvSpPr txBox="1"/>
          <p:nvPr/>
        </p:nvSpPr>
        <p:spPr>
          <a:xfrm>
            <a:off x="4756192" y="5316062"/>
            <a:ext cx="63795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FBF653E4-B5DA-A38F-BEAF-49C0C522D414}"/>
              </a:ext>
            </a:extLst>
          </p:cNvPr>
          <p:cNvSpPr txBox="1"/>
          <p:nvPr/>
        </p:nvSpPr>
        <p:spPr>
          <a:xfrm>
            <a:off x="2769120" y="1704913"/>
            <a:ext cx="3450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FEF1BBF-F70C-65F8-23DA-B2143709DB19}"/>
                  </a:ext>
                </a:extLst>
              </p:cNvPr>
              <p:cNvSpPr txBox="1"/>
              <p:nvPr/>
            </p:nvSpPr>
            <p:spPr>
              <a:xfrm>
                <a:off x="2999694" y="1735174"/>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35" name="文字方塊 34">
                <a:extLst>
                  <a:ext uri="{FF2B5EF4-FFF2-40B4-BE49-F238E27FC236}">
                    <a16:creationId xmlns:a16="http://schemas.microsoft.com/office/drawing/2014/main" id="{8FEF1BBF-F70C-65F8-23DA-B2143709DB19}"/>
                  </a:ext>
                </a:extLst>
              </p:cNvPr>
              <p:cNvSpPr txBox="1">
                <a:spLocks noRot="1" noChangeAspect="1" noMove="1" noResize="1" noEditPoints="1" noAdjustHandles="1" noChangeArrowheads="1" noChangeShapeType="1" noTextEdit="1"/>
              </p:cNvSpPr>
              <p:nvPr/>
            </p:nvSpPr>
            <p:spPr>
              <a:xfrm>
                <a:off x="2999694" y="1735174"/>
                <a:ext cx="609018" cy="246221"/>
              </a:xfrm>
              <a:prstGeom prst="rect">
                <a:avLst/>
              </a:prstGeom>
              <a:blipFill>
                <a:blip r:embed="rId9"/>
                <a:stretch>
                  <a:fillRect r="-17000"/>
                </a:stretch>
              </a:blipFill>
            </p:spPr>
            <p:txBody>
              <a:bodyPr/>
              <a:lstStyle/>
              <a:p>
                <a:r>
                  <a:rPr lang="zh-TW" altLang="en-US">
                    <a:noFill/>
                  </a:rPr>
                  <a:t> </a:t>
                </a:r>
              </a:p>
            </p:txBody>
          </p:sp>
        </mc:Fallback>
      </mc:AlternateContent>
      <p:sp>
        <p:nvSpPr>
          <p:cNvPr id="45" name="文字方塊 44">
            <a:extLst>
              <a:ext uri="{FF2B5EF4-FFF2-40B4-BE49-F238E27FC236}">
                <a16:creationId xmlns:a16="http://schemas.microsoft.com/office/drawing/2014/main" id="{362751FC-2FF0-DC14-EEFE-4454891DA5DF}"/>
              </a:ext>
            </a:extLst>
          </p:cNvPr>
          <p:cNvSpPr txBox="1"/>
          <p:nvPr/>
        </p:nvSpPr>
        <p:spPr>
          <a:xfrm>
            <a:off x="3534135" y="1586522"/>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46" name="文字方塊 45">
            <a:extLst>
              <a:ext uri="{FF2B5EF4-FFF2-40B4-BE49-F238E27FC236}">
                <a16:creationId xmlns:a16="http://schemas.microsoft.com/office/drawing/2014/main" id="{7AC582CC-A07A-04D2-297C-6F08A330CB70}"/>
              </a:ext>
            </a:extLst>
          </p:cNvPr>
          <p:cNvSpPr txBox="1"/>
          <p:nvPr/>
        </p:nvSpPr>
        <p:spPr>
          <a:xfrm>
            <a:off x="1816147" y="1671468"/>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47" name="文字方塊 46">
            <a:extLst>
              <a:ext uri="{FF2B5EF4-FFF2-40B4-BE49-F238E27FC236}">
                <a16:creationId xmlns:a16="http://schemas.microsoft.com/office/drawing/2014/main" id="{08AA94D9-8BCB-C019-F26B-A495A669C447}"/>
              </a:ext>
            </a:extLst>
          </p:cNvPr>
          <p:cNvSpPr txBox="1"/>
          <p:nvPr/>
        </p:nvSpPr>
        <p:spPr>
          <a:xfrm>
            <a:off x="1684748" y="4605484"/>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48" name="文字方塊 47">
            <a:extLst>
              <a:ext uri="{FF2B5EF4-FFF2-40B4-BE49-F238E27FC236}">
                <a16:creationId xmlns:a16="http://schemas.microsoft.com/office/drawing/2014/main" id="{B7089E6B-FD95-0B94-DC66-3089A6544B14}"/>
              </a:ext>
            </a:extLst>
          </p:cNvPr>
          <p:cNvSpPr txBox="1"/>
          <p:nvPr/>
        </p:nvSpPr>
        <p:spPr>
          <a:xfrm>
            <a:off x="2231438" y="4762447"/>
            <a:ext cx="792397" cy="246221"/>
          </a:xfrm>
          <a:prstGeom prst="rect">
            <a:avLst/>
          </a:prstGeom>
          <a:noFill/>
        </p:spPr>
        <p:txBody>
          <a:bodyPr wrap="square" rtlCol="0">
            <a:spAutoFit/>
          </a:bodyPr>
          <a:lstStyle/>
          <a:p>
            <a:r>
              <a:rPr lang="en-US" altLang="zh-TW" sz="1000" dirty="0"/>
              <a:t>Q: position</a:t>
            </a:r>
            <a:endParaRPr lang="zh-TW" altLang="en-US" sz="1000" dirty="0"/>
          </a:p>
        </p:txBody>
      </p:sp>
    </p:spTree>
    <p:extLst>
      <p:ext uri="{BB962C8B-B14F-4D97-AF65-F5344CB8AC3E}">
        <p14:creationId xmlns:p14="http://schemas.microsoft.com/office/powerpoint/2010/main" val="3887586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7039748"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3.1 </a:t>
            </a:r>
            <a:r>
              <a:rPr lang="en-US" altLang="zh-TW" sz="2400" dirty="0">
                <a:latin typeface="Times New Roman" panose="02020603050405020304" pitchFamily="18" charset="0"/>
                <a:cs typeface="Times New Roman" panose="02020603050405020304" pitchFamily="18" charset="0"/>
              </a:rPr>
              <a:t>Attention Mechanism: Single</a:t>
            </a:r>
            <a:r>
              <a:rPr lang="en-US" altLang="zh-TW" sz="2400" dirty="0"/>
              <a:t> </a:t>
            </a:r>
            <a:r>
              <a:rPr lang="en-US" altLang="zh-TW" sz="2400" dirty="0">
                <a:latin typeface="Times New Roman" panose="02020603050405020304" pitchFamily="18" charset="0"/>
                <a:cs typeface="Times New Roman" panose="02020603050405020304" pitchFamily="18" charset="0"/>
              </a:rPr>
              <a:t>Attention (2/2-2/2) </a:t>
            </a:r>
            <a:r>
              <a:rPr lang="en-US" altLang="zh-TW" sz="2400" dirty="0">
                <a:solidFill>
                  <a:srgbClr val="FF0000"/>
                </a:solidFill>
                <a:latin typeface="Times New Roman" panose="02020603050405020304" pitchFamily="18" charset="0"/>
                <a:cs typeface="Times New Roman" panose="02020603050405020304" pitchFamily="18" charset="0"/>
              </a:rPr>
              <a:t>?? </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0" y="455610"/>
            <a:ext cx="2239716" cy="338554"/>
          </a:xfrm>
          <a:prstGeom prst="rect">
            <a:avLst/>
          </a:prstGeom>
        </p:spPr>
        <p:txBody>
          <a:bodyPr wrap="none">
            <a:spAutoFit/>
          </a:bodyPr>
          <a:lstStyle/>
          <a:p>
            <a:pPr marL="285750" indent="-285750">
              <a:buFont typeface="Wingdings" panose="05000000000000000000" pitchFamily="2" charset="2"/>
              <a:buChar char="p"/>
            </a:pPr>
            <a:r>
              <a:rPr lang="en-US" altLang="zh-TW" sz="1600" i="0" dirty="0">
                <a:solidFill>
                  <a:srgbClr val="333333"/>
                </a:solidFill>
                <a:effectLst/>
                <a:latin typeface="Times New Roman" panose="02020603050405020304" pitchFamily="18" charset="0"/>
                <a:cs typeface="Times New Roman" panose="02020603050405020304" pitchFamily="18" charset="0"/>
              </a:rPr>
              <a:t>Self-Attention Layer:</a:t>
            </a:r>
          </a:p>
        </p:txBody>
      </p:sp>
      <p:sp>
        <p:nvSpPr>
          <p:cNvPr id="6" name="Rectangle 1"/>
          <p:cNvSpPr>
            <a:spLocks noChangeArrowheads="1"/>
          </p:cNvSpPr>
          <p:nvPr/>
        </p:nvSpPr>
        <p:spPr bwMode="auto">
          <a:xfrm>
            <a:off x="98003" y="2243511"/>
            <a:ext cx="306333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p"/>
              <a:tabLst/>
            </a:pPr>
            <a:r>
              <a:rPr kumimoji="0" lang="zh-TW" altLang="zh-TW"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Self-attention parallel processing </a:t>
            </a:r>
            <a:endParaRPr kumimoji="0" lang="zh-TW" altLang="zh-TW"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 name="圖片 9"/>
          <p:cNvPicPr>
            <a:picLocks noChangeAspect="1"/>
          </p:cNvPicPr>
          <p:nvPr/>
        </p:nvPicPr>
        <p:blipFill>
          <a:blip r:embed="rId2"/>
          <a:stretch>
            <a:fillRect/>
          </a:stretch>
        </p:blipFill>
        <p:spPr>
          <a:xfrm>
            <a:off x="4037951" y="3460597"/>
            <a:ext cx="5106049" cy="3320103"/>
          </a:xfrm>
          <a:prstGeom prst="rect">
            <a:avLst/>
          </a:prstGeom>
        </p:spPr>
      </p:pic>
      <p:pic>
        <p:nvPicPr>
          <p:cNvPr id="14" name="圖片 13"/>
          <p:cNvPicPr>
            <a:picLocks noChangeAspect="1"/>
          </p:cNvPicPr>
          <p:nvPr/>
        </p:nvPicPr>
        <p:blipFill>
          <a:blip r:embed="rId3"/>
          <a:stretch>
            <a:fillRect/>
          </a:stretch>
        </p:blipFill>
        <p:spPr>
          <a:xfrm>
            <a:off x="2948854" y="1279438"/>
            <a:ext cx="1098092" cy="448583"/>
          </a:xfrm>
          <a:prstGeom prst="rect">
            <a:avLst/>
          </a:prstGeom>
        </p:spPr>
      </p:pic>
      <p:pic>
        <p:nvPicPr>
          <p:cNvPr id="15" name="圖片 14"/>
          <p:cNvPicPr>
            <a:picLocks noChangeAspect="1"/>
          </p:cNvPicPr>
          <p:nvPr/>
        </p:nvPicPr>
        <p:blipFill>
          <a:blip r:embed="rId4"/>
          <a:stretch>
            <a:fillRect/>
          </a:stretch>
        </p:blipFill>
        <p:spPr>
          <a:xfrm>
            <a:off x="1739522" y="1281947"/>
            <a:ext cx="1033100" cy="448583"/>
          </a:xfrm>
          <a:prstGeom prst="rect">
            <a:avLst/>
          </a:prstGeom>
        </p:spPr>
      </p:pic>
      <p:pic>
        <p:nvPicPr>
          <p:cNvPr id="16" name="圖片 15"/>
          <p:cNvPicPr>
            <a:picLocks noChangeAspect="1"/>
          </p:cNvPicPr>
          <p:nvPr/>
        </p:nvPicPr>
        <p:blipFill>
          <a:blip r:embed="rId5"/>
          <a:stretch>
            <a:fillRect/>
          </a:stretch>
        </p:blipFill>
        <p:spPr>
          <a:xfrm>
            <a:off x="4404972" y="347432"/>
            <a:ext cx="4629978" cy="3202692"/>
          </a:xfrm>
          <a:prstGeom prst="rect">
            <a:avLst/>
          </a:prstGeom>
        </p:spPr>
      </p:pic>
      <p:sp>
        <p:nvSpPr>
          <p:cNvPr id="17" name="矩形 16"/>
          <p:cNvSpPr/>
          <p:nvPr/>
        </p:nvSpPr>
        <p:spPr>
          <a:xfrm>
            <a:off x="45508" y="753753"/>
            <a:ext cx="5014384" cy="523220"/>
          </a:xfrm>
          <a:prstGeom prst="rect">
            <a:avLst/>
          </a:prstGeom>
        </p:spPr>
        <p:txBody>
          <a:bodyPr wrap="square">
            <a:spAutoFit/>
          </a:bodyPr>
          <a:lstStyle/>
          <a:p>
            <a:r>
              <a:rPr lang="en-US" altLang="zh-TW" sz="1400" dirty="0">
                <a:solidFill>
                  <a:srgbClr val="333333"/>
                </a:solidFill>
                <a:latin typeface="Times New Roman" panose="02020603050405020304" pitchFamily="18" charset="0"/>
                <a:cs typeface="Times New Roman" panose="02020603050405020304" pitchFamily="18" charset="0"/>
              </a:rPr>
              <a:t>5.                      The final output size is same as the input </a:t>
            </a:r>
            <a:r>
              <a:rPr lang="en-US" altLang="zh-TW" sz="1400" b="0" i="0" dirty="0">
                <a:solidFill>
                  <a:srgbClr val="333333"/>
                </a:solidFill>
                <a:effectLst/>
                <a:latin typeface="Times New Roman" panose="02020603050405020304" pitchFamily="18" charset="0"/>
                <a:cs typeface="Times New Roman" panose="02020603050405020304" pitchFamily="18" charset="0"/>
              </a:rPr>
              <a:t>sequence. </a:t>
            </a:r>
            <a:endParaRPr lang="en-US" altLang="zh-TW" sz="1400" dirty="0">
              <a:solidFill>
                <a:srgbClr val="333333"/>
              </a:solidFill>
              <a:latin typeface="Times New Roman" panose="02020603050405020304" pitchFamily="18" charset="0"/>
              <a:cs typeface="Times New Roman" panose="02020603050405020304" pitchFamily="18" charset="0"/>
            </a:endParaRPr>
          </a:p>
          <a:p>
            <a:pPr marL="179388"/>
            <a:r>
              <a:rPr lang="en-US" altLang="zh-TW" sz="1400" b="0" i="0" dirty="0">
                <a:solidFill>
                  <a:srgbClr val="333333"/>
                </a:solidFill>
                <a:effectLst/>
                <a:latin typeface="Times New Roman" panose="02020603050405020304" pitchFamily="18" charset="0"/>
                <a:cs typeface="Times New Roman" panose="02020603050405020304" pitchFamily="18" charset="0"/>
              </a:rPr>
              <a:t>b</a:t>
            </a:r>
            <a:r>
              <a:rPr lang="en-US" altLang="zh-TW" sz="1400" b="0" i="0" baseline="30000" dirty="0">
                <a:solidFill>
                  <a:srgbClr val="333333"/>
                </a:solidFill>
                <a:effectLst/>
                <a:latin typeface="Times New Roman" panose="02020603050405020304" pitchFamily="18" charset="0"/>
                <a:cs typeface="Times New Roman" panose="02020603050405020304" pitchFamily="18" charset="0"/>
              </a:rPr>
              <a:t>1</a:t>
            </a:r>
            <a:r>
              <a:rPr lang="en-US" altLang="zh-TW" sz="1400" dirty="0">
                <a:solidFill>
                  <a:srgbClr val="333333"/>
                </a:solidFill>
                <a:latin typeface="Times New Roman" panose="02020603050405020304" pitchFamily="18" charset="0"/>
                <a:cs typeface="Times New Roman" panose="02020603050405020304" pitchFamily="18" charset="0"/>
              </a:rPr>
              <a:t>: </a:t>
            </a:r>
            <a:r>
              <a:rPr lang="en-US" altLang="zh-TW" sz="1400" b="0" i="0" dirty="0">
                <a:solidFill>
                  <a:srgbClr val="333333"/>
                </a:solidFill>
                <a:effectLst/>
                <a:latin typeface="Times New Roman" panose="02020603050405020304" pitchFamily="18" charset="0"/>
                <a:cs typeface="Times New Roman" panose="02020603050405020304" pitchFamily="18" charset="0"/>
              </a:rPr>
              <a:t>the first vector (word or character) of the requested sequence.</a:t>
            </a:r>
          </a:p>
        </p:txBody>
      </p:sp>
      <mc:AlternateContent xmlns:mc="http://schemas.openxmlformats.org/markup-compatibility/2006" xmlns:a14="http://schemas.microsoft.com/office/drawing/2010/main">
        <mc:Choice Requires="a14">
          <p:sp>
            <p:nvSpPr>
              <p:cNvPr id="18" name="矩形 17"/>
              <p:cNvSpPr/>
              <p:nvPr/>
            </p:nvSpPr>
            <p:spPr>
              <a:xfrm>
                <a:off x="198924" y="1753688"/>
                <a:ext cx="4081584" cy="523220"/>
              </a:xfrm>
              <a:prstGeom prst="rect">
                <a:avLst/>
              </a:prstGeom>
            </p:spPr>
            <p:txBody>
              <a:bodyPr wrap="square">
                <a:spAutoFit/>
              </a:bodyPr>
              <a:lstStyle/>
              <a:p>
                <a:pPr marL="179388" indent="-179388"/>
                <a:r>
                  <a:rPr lang="en-US" altLang="zh-CN" sz="1400" dirty="0">
                    <a:solidFill>
                      <a:srgbClr val="333333"/>
                    </a:solidFill>
                    <a:latin typeface="Times New Roman" panose="02020603050405020304" pitchFamily="18" charset="0"/>
                    <a:cs typeface="Times New Roman" panose="02020603050405020304" pitchFamily="18" charset="0"/>
                  </a:rPr>
                  <a:t>- </a:t>
                </a:r>
                <a:r>
                  <a:rPr lang="en-US" altLang="zh-TW" sz="1400" b="0" i="0" dirty="0">
                    <a:solidFill>
                      <a:srgbClr val="333333"/>
                    </a:solidFill>
                    <a:effectLst/>
                    <a:latin typeface="Times New Roman" panose="02020603050405020304" pitchFamily="18" charset="0"/>
                    <a:cs typeface="Times New Roman" panose="02020603050405020304" pitchFamily="18" charset="0"/>
                  </a:rPr>
                  <a:t>Multiply the obtained attention weight </a:t>
                </a:r>
                <a14:m>
                  <m:oMath xmlns:m="http://schemas.openxmlformats.org/officeDocument/2006/math">
                    <m:acc>
                      <m:accPr>
                        <m:chr m:val="̂"/>
                        <m:ctrlPr>
                          <a:rPr lang="el-GR" altLang="zh-TW" sz="1400" i="1" dirty="0" smtClean="0">
                            <a:solidFill>
                              <a:schemeClr val="tx1"/>
                            </a:solidFill>
                            <a:latin typeface="Cambria Math" panose="02040503050406030204" pitchFamily="18" charset="0"/>
                            <a:cs typeface="Times New Roman" panose="02020603050405020304" pitchFamily="18" charset="0"/>
                          </a:rPr>
                        </m:ctrlPr>
                      </m:accPr>
                      <m:e>
                        <m:r>
                          <a:rPr lang="el-GR" altLang="zh-TW" sz="1400" i="1" dirty="0" smtClean="0">
                            <a:solidFill>
                              <a:schemeClr val="tx1"/>
                            </a:solidFill>
                            <a:latin typeface="Cambria Math" panose="02040503050406030204" pitchFamily="18" charset="0"/>
                            <a:cs typeface="Times New Roman" panose="02020603050405020304" pitchFamily="18" charset="0"/>
                          </a:rPr>
                          <m:t>𝛼</m:t>
                        </m:r>
                        <m:r>
                          <m:rPr>
                            <m:nor/>
                          </m:rPr>
                          <a:rPr lang="el-GR" altLang="zh-TW" sz="1400" i="1" baseline="-25000" dirty="0" smtClean="0">
                            <a:solidFill>
                              <a:schemeClr val="tx1"/>
                            </a:solidFill>
                            <a:latin typeface="Times New Roman" panose="02020603050405020304" pitchFamily="18" charset="0"/>
                            <a:cs typeface="Times New Roman" panose="02020603050405020304" pitchFamily="18" charset="0"/>
                          </a:rPr>
                          <m:t>1</m:t>
                        </m:r>
                        <m:r>
                          <m:rPr>
                            <m:nor/>
                          </m:rPr>
                          <a:rPr lang="el-GR" altLang="zh-TW" sz="1400" i="1" dirty="0" smtClean="0">
                            <a:solidFill>
                              <a:schemeClr val="tx1"/>
                            </a:solidFill>
                            <a:latin typeface="Times New Roman" panose="02020603050405020304" pitchFamily="18" charset="0"/>
                            <a:cs typeface="Times New Roman" panose="02020603050405020304" pitchFamily="18" charset="0"/>
                          </a:rPr>
                          <m:t>,</m:t>
                        </m:r>
                        <m:r>
                          <m:rPr>
                            <m:nor/>
                          </m:rPr>
                          <a:rPr lang="en-US" altLang="zh-TW" sz="1400" i="1" baseline="-25000" dirty="0" err="1" smtClean="0">
                            <a:solidFill>
                              <a:schemeClr val="tx1"/>
                            </a:solidFill>
                            <a:latin typeface="Times New Roman" panose="02020603050405020304" pitchFamily="18" charset="0"/>
                            <a:cs typeface="Times New Roman" panose="02020603050405020304" pitchFamily="18" charset="0"/>
                          </a:rPr>
                          <m:t>i</m:t>
                        </m:r>
                      </m:e>
                    </m:acc>
                  </m:oMath>
                </a14:m>
                <a:r>
                  <a:rPr lang="en-US" altLang="zh-TW" sz="1400" b="0" i="0" dirty="0">
                    <a:solidFill>
                      <a:srgbClr val="333333"/>
                    </a:solidFill>
                    <a:effectLst/>
                    <a:latin typeface="Times New Roman" panose="02020603050405020304" pitchFamily="18" charset="0"/>
                    <a:cs typeface="Times New Roman" panose="02020603050405020304" pitchFamily="18" charset="0"/>
                  </a:rPr>
                  <a:t> and </a:t>
                </a:r>
                <a:r>
                  <a:rPr lang="en-US" altLang="zh-TW" sz="1400" b="0" i="1" dirty="0">
                    <a:solidFill>
                      <a:srgbClr val="333333"/>
                    </a:solidFill>
                    <a:effectLst/>
                    <a:latin typeface="Times New Roman" panose="02020603050405020304" pitchFamily="18" charset="0"/>
                    <a:cs typeface="Times New Roman" panose="02020603050405020304" pitchFamily="18" charset="0"/>
                  </a:rPr>
                  <a:t>v</a:t>
                </a:r>
                <a:r>
                  <a:rPr lang="en-US" altLang="zh-TW" sz="1400" b="0" i="0" dirty="0">
                    <a:solidFill>
                      <a:srgbClr val="333333"/>
                    </a:solidFill>
                    <a:effectLst/>
                    <a:latin typeface="Times New Roman" panose="02020603050405020304" pitchFamily="18" charset="0"/>
                    <a:cs typeface="Times New Roman" panose="02020603050405020304" pitchFamily="18" charset="0"/>
                  </a:rPr>
                  <a:t> to obtain </a:t>
                </a:r>
                <a:r>
                  <a:rPr lang="en-US" altLang="zh-TW" sz="1400" b="0" i="1" dirty="0">
                    <a:solidFill>
                      <a:srgbClr val="333333"/>
                    </a:solidFill>
                    <a:effectLst/>
                    <a:latin typeface="Times New Roman" panose="02020603050405020304" pitchFamily="18" charset="0"/>
                    <a:cs typeface="Times New Roman" panose="02020603050405020304" pitchFamily="18" charset="0"/>
                  </a:rPr>
                  <a:t>b</a:t>
                </a:r>
                <a:r>
                  <a:rPr lang="en-US" altLang="zh-TW" sz="1400" b="0" i="1" baseline="30000" dirty="0">
                    <a:solidFill>
                      <a:srgbClr val="333333"/>
                    </a:solidFill>
                    <a:effectLst/>
                    <a:latin typeface="Times New Roman" panose="02020603050405020304" pitchFamily="18" charset="0"/>
                    <a:cs typeface="Times New Roman" panose="02020603050405020304" pitchFamily="18" charset="0"/>
                  </a:rPr>
                  <a:t>1</a:t>
                </a:r>
                <a:r>
                  <a:rPr lang="en-US" altLang="zh-TW" sz="1400" b="0" i="0" dirty="0">
                    <a:solidFill>
                      <a:srgbClr val="333333"/>
                    </a:solidFill>
                    <a:effectLst/>
                    <a:latin typeface="Times New Roman" panose="02020603050405020304" pitchFamily="18" charset="0"/>
                    <a:cs typeface="Times New Roman" panose="02020603050405020304" pitchFamily="18" charset="0"/>
                  </a:rPr>
                  <a:t>, which is a weighted sum.</a:t>
                </a:r>
              </a:p>
            </p:txBody>
          </p:sp>
        </mc:Choice>
        <mc:Fallback xmlns="">
          <p:sp>
            <p:nvSpPr>
              <p:cNvPr id="18" name="矩形 17"/>
              <p:cNvSpPr>
                <a:spLocks noRot="1" noChangeAspect="1" noMove="1" noResize="1" noEditPoints="1" noAdjustHandles="1" noChangeArrowheads="1" noChangeShapeType="1" noTextEdit="1"/>
              </p:cNvSpPr>
              <p:nvPr/>
            </p:nvSpPr>
            <p:spPr>
              <a:xfrm>
                <a:off x="198924" y="1753688"/>
                <a:ext cx="4081584" cy="523220"/>
              </a:xfrm>
              <a:prstGeom prst="rect">
                <a:avLst/>
              </a:prstGeom>
              <a:blipFill>
                <a:blip r:embed="rId6"/>
                <a:stretch>
                  <a:fillRect l="-448" t="-2326" b="-10465"/>
                </a:stretch>
              </a:blipFill>
            </p:spPr>
            <p:txBody>
              <a:bodyPr/>
              <a:lstStyle/>
              <a:p>
                <a:r>
                  <a:rPr lang="zh-TW" altLang="en-US">
                    <a:noFill/>
                  </a:rPr>
                  <a:t> </a:t>
                </a:r>
              </a:p>
            </p:txBody>
          </p:sp>
        </mc:Fallback>
      </mc:AlternateContent>
      <p:pic>
        <p:nvPicPr>
          <p:cNvPr id="19" name="圖片 18"/>
          <p:cNvPicPr>
            <a:picLocks noChangeAspect="1"/>
          </p:cNvPicPr>
          <p:nvPr/>
        </p:nvPicPr>
        <p:blipFill>
          <a:blip r:embed="rId7"/>
          <a:stretch>
            <a:fillRect/>
          </a:stretch>
        </p:blipFill>
        <p:spPr>
          <a:xfrm>
            <a:off x="3775862" y="5423344"/>
            <a:ext cx="1761486" cy="1434656"/>
          </a:xfrm>
          <a:prstGeom prst="rect">
            <a:avLst/>
          </a:prstGeom>
        </p:spPr>
      </p:pic>
      <p:sp>
        <p:nvSpPr>
          <p:cNvPr id="21" name="矩形 20"/>
          <p:cNvSpPr/>
          <p:nvPr/>
        </p:nvSpPr>
        <p:spPr>
          <a:xfrm>
            <a:off x="0" y="6257480"/>
            <a:ext cx="3643786" cy="523220"/>
          </a:xfrm>
          <a:prstGeom prst="rect">
            <a:avLst/>
          </a:prstGeom>
        </p:spPr>
        <p:txBody>
          <a:bodyPr wrap="square">
            <a:spAutoFit/>
          </a:bodyPr>
          <a:lstStyle/>
          <a:p>
            <a:pPr marL="179388" indent="-179388">
              <a:buFont typeface="Wingdings" panose="05000000000000000000" pitchFamily="2" charset="2"/>
              <a:buChar char="Ø"/>
            </a:pPr>
            <a:r>
              <a:rPr lang="zh-TW" altLang="en-US" sz="1400" dirty="0">
                <a:latin typeface="Times New Roman" panose="02020603050405020304" pitchFamily="18" charset="0"/>
                <a:cs typeface="Times New Roman" panose="02020603050405020304" pitchFamily="18" charset="0"/>
              </a:rPr>
              <a:t>Converted to matrix multiplication</a:t>
            </a:r>
            <a:r>
              <a:rPr lang="en-US" altLang="zh-TW" sz="1400" dirty="0">
                <a:latin typeface="Times New Roman" panose="02020603050405020304" pitchFamily="18" charset="0"/>
                <a:cs typeface="Times New Roman" panose="02020603050405020304" pitchFamily="18" charset="0"/>
              </a:rPr>
              <a:t>: </a:t>
            </a:r>
            <a:r>
              <a:rPr lang="zh-TW" altLang="en-US" sz="1400" dirty="0">
                <a:latin typeface="Times New Roman" panose="02020603050405020304" pitchFamily="18" charset="0"/>
                <a:cs typeface="Times New Roman" panose="02020603050405020304" pitchFamily="18" charset="0"/>
              </a:rPr>
              <a:t>can use GPU to accelerate the calculation</a:t>
            </a:r>
            <a:r>
              <a:rPr lang="en-US" altLang="zh-TW" sz="1400" dirty="0">
                <a:latin typeface="Times New Roman" panose="02020603050405020304" pitchFamily="18" charset="0"/>
                <a:cs typeface="Times New Roman" panose="02020603050405020304" pitchFamily="18" charset="0"/>
              </a:rPr>
              <a:t>.</a:t>
            </a:r>
            <a:endParaRPr lang="zh-TW" altLang="en-US" sz="1400" dirty="0">
              <a:latin typeface="Times New Roman" panose="02020603050405020304" pitchFamily="18" charset="0"/>
              <a:cs typeface="Times New Roman" panose="02020603050405020304" pitchFamily="18" charset="0"/>
            </a:endParaRPr>
          </a:p>
        </p:txBody>
      </p:sp>
      <p:pic>
        <p:nvPicPr>
          <p:cNvPr id="22" name="圖片 21"/>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20000"/>
                    </a14:imgEffect>
                  </a14:imgLayer>
                </a14:imgProps>
              </a:ext>
            </a:extLst>
          </a:blip>
          <a:stretch>
            <a:fillRect/>
          </a:stretch>
        </p:blipFill>
        <p:spPr>
          <a:xfrm>
            <a:off x="184111" y="2489732"/>
            <a:ext cx="3592755" cy="3861372"/>
          </a:xfrm>
          <a:prstGeom prst="rect">
            <a:avLst/>
          </a:prstGeom>
        </p:spPr>
      </p:pic>
      <p:sp>
        <p:nvSpPr>
          <p:cNvPr id="3" name="文字方塊 2">
            <a:extLst>
              <a:ext uri="{FF2B5EF4-FFF2-40B4-BE49-F238E27FC236}">
                <a16:creationId xmlns:a16="http://schemas.microsoft.com/office/drawing/2014/main" id="{5603088C-39DA-48D8-9C9C-AC5F49BAEE64}"/>
              </a:ext>
            </a:extLst>
          </p:cNvPr>
          <p:cNvSpPr txBox="1"/>
          <p:nvPr/>
        </p:nvSpPr>
        <p:spPr>
          <a:xfrm>
            <a:off x="296696" y="1243576"/>
            <a:ext cx="1335622" cy="246221"/>
          </a:xfrm>
          <a:prstGeom prst="rect">
            <a:avLst/>
          </a:prstGeom>
          <a:noFill/>
        </p:spPr>
        <p:txBody>
          <a:bodyPr wrap="none" rtlCol="0">
            <a:spAutoFit/>
          </a:bodyPr>
          <a:lstStyle/>
          <a:p>
            <a:r>
              <a:rPr lang="en-US" altLang="zh-TW" sz="1000" dirty="0"/>
              <a:t>b as Natural Language</a:t>
            </a:r>
            <a:endParaRPr lang="zh-TW" altLang="en-US" sz="1000" dirty="0"/>
          </a:p>
        </p:txBody>
      </p:sp>
      <p:sp>
        <p:nvSpPr>
          <p:cNvPr id="5" name="文字方塊 4">
            <a:extLst>
              <a:ext uri="{FF2B5EF4-FFF2-40B4-BE49-F238E27FC236}">
                <a16:creationId xmlns:a16="http://schemas.microsoft.com/office/drawing/2014/main" id="{CE9F463B-7D9F-4F6A-9B60-D8719AE9DA62}"/>
              </a:ext>
            </a:extLst>
          </p:cNvPr>
          <p:cNvSpPr txBox="1"/>
          <p:nvPr/>
        </p:nvSpPr>
        <p:spPr>
          <a:xfrm>
            <a:off x="296696" y="2910879"/>
            <a:ext cx="737061" cy="276999"/>
          </a:xfrm>
          <a:prstGeom prst="rect">
            <a:avLst/>
          </a:prstGeom>
          <a:noFill/>
        </p:spPr>
        <p:txBody>
          <a:bodyPr wrap="none" rtlCol="0">
            <a:spAutoFit/>
          </a:bodyPr>
          <a:lstStyle/>
          <a:p>
            <a:r>
              <a:rPr lang="en-US" altLang="zh-TW" sz="1200" dirty="0"/>
              <a:t>1x1 conv</a:t>
            </a:r>
            <a:endParaRPr lang="zh-TW" altLang="en-US" sz="1200" dirty="0"/>
          </a:p>
        </p:txBody>
      </p:sp>
      <p:sp>
        <p:nvSpPr>
          <p:cNvPr id="8" name="矩形 7">
            <a:extLst>
              <a:ext uri="{FF2B5EF4-FFF2-40B4-BE49-F238E27FC236}">
                <a16:creationId xmlns:a16="http://schemas.microsoft.com/office/drawing/2014/main" id="{1FCAD401-9FE3-4E05-804F-EC8B76A0CF7B}"/>
              </a:ext>
            </a:extLst>
          </p:cNvPr>
          <p:cNvSpPr/>
          <p:nvPr/>
        </p:nvSpPr>
        <p:spPr>
          <a:xfrm>
            <a:off x="2138363" y="4420418"/>
            <a:ext cx="414337" cy="308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22">
            <a:extLst>
              <a:ext uri="{FF2B5EF4-FFF2-40B4-BE49-F238E27FC236}">
                <a16:creationId xmlns:a16="http://schemas.microsoft.com/office/drawing/2014/main" id="{B894A919-7B54-4980-B3E0-4CA81D0D56E8}"/>
              </a:ext>
            </a:extLst>
          </p:cNvPr>
          <p:cNvSpPr/>
          <p:nvPr/>
        </p:nvSpPr>
        <p:spPr>
          <a:xfrm>
            <a:off x="1676401" y="4381500"/>
            <a:ext cx="934858" cy="40721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矩形 23">
            <a:extLst>
              <a:ext uri="{FF2B5EF4-FFF2-40B4-BE49-F238E27FC236}">
                <a16:creationId xmlns:a16="http://schemas.microsoft.com/office/drawing/2014/main" id="{977B03F8-D9D1-4BC3-B35C-F531EEFA8BA7}"/>
              </a:ext>
            </a:extLst>
          </p:cNvPr>
          <p:cNvSpPr/>
          <p:nvPr/>
        </p:nvSpPr>
        <p:spPr>
          <a:xfrm>
            <a:off x="824491" y="5058165"/>
            <a:ext cx="2690285" cy="6142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a:extLst>
              <a:ext uri="{FF2B5EF4-FFF2-40B4-BE49-F238E27FC236}">
                <a16:creationId xmlns:a16="http://schemas.microsoft.com/office/drawing/2014/main" id="{68896554-4937-40EA-BABB-F59252BDF6D7}"/>
              </a:ext>
            </a:extLst>
          </p:cNvPr>
          <p:cNvSpPr txBox="1"/>
          <p:nvPr/>
        </p:nvSpPr>
        <p:spPr>
          <a:xfrm>
            <a:off x="2670573" y="4436290"/>
            <a:ext cx="556563" cy="276999"/>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as NL</a:t>
            </a:r>
            <a:endParaRPr lang="zh-TW" altLang="en-US" sz="1200"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AD154BA0-61CF-406B-A16E-5F1CB7914588}"/>
              </a:ext>
            </a:extLst>
          </p:cNvPr>
          <p:cNvSpPr txBox="1"/>
          <p:nvPr/>
        </p:nvSpPr>
        <p:spPr>
          <a:xfrm>
            <a:off x="-42820" y="5980481"/>
            <a:ext cx="556563"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as NL</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171B23CE-74B5-4FD5-9C4F-F6C9889DACEE}"/>
              </a:ext>
            </a:extLst>
          </p:cNvPr>
          <p:cNvSpPr/>
          <p:nvPr/>
        </p:nvSpPr>
        <p:spPr>
          <a:xfrm>
            <a:off x="4478016" y="1928723"/>
            <a:ext cx="256960" cy="4061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文字方塊 25">
            <a:extLst>
              <a:ext uri="{FF2B5EF4-FFF2-40B4-BE49-F238E27FC236}">
                <a16:creationId xmlns:a16="http://schemas.microsoft.com/office/drawing/2014/main" id="{A3E87617-5D9E-4EC5-A07F-1A47DEA02DCE}"/>
              </a:ext>
            </a:extLst>
          </p:cNvPr>
          <p:cNvSpPr txBox="1"/>
          <p:nvPr/>
        </p:nvSpPr>
        <p:spPr>
          <a:xfrm>
            <a:off x="6500473" y="24266"/>
            <a:ext cx="2832579" cy="830997"/>
          </a:xfrm>
          <a:prstGeom prst="rect">
            <a:avLst/>
          </a:prstGeom>
          <a:noFill/>
        </p:spPr>
        <p:txBody>
          <a:bodyPr wrap="squar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F: Enhance information form all elements by Q K correlation matrix as similarity weight to V</a:t>
            </a:r>
          </a:p>
          <a:p>
            <a:r>
              <a:rPr lang="en-US" altLang="zh-TW" sz="1200" dirty="0">
                <a:solidFill>
                  <a:srgbClr val="00B0F0"/>
                </a:solidFill>
                <a:latin typeface="Times New Roman" panose="02020603050405020304" pitchFamily="18" charset="0"/>
                <a:cs typeface="Times New Roman" panose="02020603050405020304" pitchFamily="18" charset="0"/>
              </a:rPr>
              <a:t>Correlation: enhance the similar elements</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7FD79F77-BA04-40CC-915F-35FD88045650}"/>
              </a:ext>
            </a:extLst>
          </p:cNvPr>
          <p:cNvSpPr/>
          <p:nvPr/>
        </p:nvSpPr>
        <p:spPr>
          <a:xfrm>
            <a:off x="5835408" y="5758626"/>
            <a:ext cx="355987" cy="751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7DCA0A99-F2B2-48E8-9DAA-7A4AE3017C4A}"/>
              </a:ext>
            </a:extLst>
          </p:cNvPr>
          <p:cNvSpPr/>
          <p:nvPr/>
        </p:nvSpPr>
        <p:spPr>
          <a:xfrm>
            <a:off x="6560528" y="6255395"/>
            <a:ext cx="298583" cy="293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F6A15D11-117A-48BB-BBA8-DB1474691212}"/>
              </a:ext>
            </a:extLst>
          </p:cNvPr>
          <p:cNvSpPr/>
          <p:nvPr/>
        </p:nvSpPr>
        <p:spPr>
          <a:xfrm>
            <a:off x="6191395" y="6037280"/>
            <a:ext cx="355987" cy="481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78B35232-5B1A-43A9-B808-4E24C5A8C817}"/>
              </a:ext>
            </a:extLst>
          </p:cNvPr>
          <p:cNvSpPr txBox="1"/>
          <p:nvPr/>
        </p:nvSpPr>
        <p:spPr>
          <a:xfrm>
            <a:off x="2310545" y="3437348"/>
            <a:ext cx="737061" cy="276999"/>
          </a:xfrm>
          <a:prstGeom prst="rect">
            <a:avLst/>
          </a:prstGeom>
          <a:noFill/>
        </p:spPr>
        <p:txBody>
          <a:bodyPr wrap="none" rtlCol="0">
            <a:spAutoFit/>
          </a:bodyPr>
          <a:lstStyle/>
          <a:p>
            <a:r>
              <a:rPr lang="en-US" altLang="zh-TW" sz="1200" dirty="0"/>
              <a:t>1x1 conv</a:t>
            </a:r>
            <a:endParaRPr lang="zh-TW" altLang="en-US" sz="1200" dirty="0"/>
          </a:p>
        </p:txBody>
      </p:sp>
      <p:sp>
        <p:nvSpPr>
          <p:cNvPr id="9" name="投影片編號版面配置區 8">
            <a:extLst>
              <a:ext uri="{FF2B5EF4-FFF2-40B4-BE49-F238E27FC236}">
                <a16:creationId xmlns:a16="http://schemas.microsoft.com/office/drawing/2014/main" id="{9682C708-A21D-4325-9EE6-765342CDB66D}"/>
              </a:ext>
            </a:extLst>
          </p:cNvPr>
          <p:cNvSpPr>
            <a:spLocks noGrp="1"/>
          </p:cNvSpPr>
          <p:nvPr>
            <p:ph type="sldNum" sz="quarter" idx="12"/>
          </p:nvPr>
        </p:nvSpPr>
        <p:spPr/>
        <p:txBody>
          <a:bodyPr/>
          <a:lstStyle/>
          <a:p>
            <a:fld id="{234B36A1-F704-41D0-BB5A-162B2F270628}" type="slidenum">
              <a:rPr lang="zh-TW" altLang="en-US" smtClean="0"/>
              <a:t>69</a:t>
            </a:fld>
            <a:endParaRPr lang="zh-TW" altLang="en-US"/>
          </a:p>
        </p:txBody>
      </p:sp>
      <p:pic>
        <p:nvPicPr>
          <p:cNvPr id="30" name="圖片 29">
            <a:extLst>
              <a:ext uri="{FF2B5EF4-FFF2-40B4-BE49-F238E27FC236}">
                <a16:creationId xmlns:a16="http://schemas.microsoft.com/office/drawing/2014/main" id="{85AF84EB-263D-43DF-A3FF-DA98CFA6D6F6}"/>
              </a:ext>
            </a:extLst>
          </p:cNvPr>
          <p:cNvPicPr>
            <a:picLocks noChangeAspect="1"/>
          </p:cNvPicPr>
          <p:nvPr/>
        </p:nvPicPr>
        <p:blipFill>
          <a:blip r:embed="rId4"/>
          <a:stretch>
            <a:fillRect/>
          </a:stretch>
        </p:blipFill>
        <p:spPr>
          <a:xfrm>
            <a:off x="339652" y="719281"/>
            <a:ext cx="780206" cy="338774"/>
          </a:xfrm>
          <a:prstGeom prst="rect">
            <a:avLst/>
          </a:prstGeom>
          <a:ln w="19050">
            <a:solidFill>
              <a:srgbClr val="00B0F0"/>
            </a:solidFill>
          </a:ln>
        </p:spPr>
      </p:pic>
      <p:sp>
        <p:nvSpPr>
          <p:cNvPr id="31" name="文字方塊 30">
            <a:extLst>
              <a:ext uri="{FF2B5EF4-FFF2-40B4-BE49-F238E27FC236}">
                <a16:creationId xmlns:a16="http://schemas.microsoft.com/office/drawing/2014/main" id="{71303D35-CF52-49F2-A207-64D4E354A9ED}"/>
              </a:ext>
            </a:extLst>
          </p:cNvPr>
          <p:cNvSpPr txBox="1"/>
          <p:nvPr/>
        </p:nvSpPr>
        <p:spPr>
          <a:xfrm>
            <a:off x="5712076" y="6449839"/>
            <a:ext cx="1761486" cy="461665"/>
          </a:xfrm>
          <a:prstGeom prst="rect">
            <a:avLst/>
          </a:prstGeom>
          <a:noFill/>
        </p:spPr>
        <p:txBody>
          <a:bodyPr wrap="square" rtlCol="0">
            <a:spAutoFit/>
          </a:bodyPr>
          <a:lstStyle/>
          <a:p>
            <a:r>
              <a:rPr lang="en-US" altLang="zh-TW" sz="1200" dirty="0"/>
              <a:t>Pixel-wise self-attention similarity weight’</a:t>
            </a:r>
            <a:endParaRPr lang="zh-TW" altLang="en-US" sz="1200" dirty="0"/>
          </a:p>
        </p:txBody>
      </p:sp>
      <p:sp>
        <p:nvSpPr>
          <p:cNvPr id="11" name="文字方塊 10">
            <a:extLst>
              <a:ext uri="{FF2B5EF4-FFF2-40B4-BE49-F238E27FC236}">
                <a16:creationId xmlns:a16="http://schemas.microsoft.com/office/drawing/2014/main" id="{9057F00A-4886-4EA5-BC0D-973904BBD376}"/>
              </a:ext>
            </a:extLst>
          </p:cNvPr>
          <p:cNvSpPr txBox="1"/>
          <p:nvPr/>
        </p:nvSpPr>
        <p:spPr>
          <a:xfrm>
            <a:off x="2615774" y="2962721"/>
            <a:ext cx="1228507" cy="553998"/>
          </a:xfrm>
          <a:prstGeom prst="rect">
            <a:avLst/>
          </a:prstGeom>
          <a:noFill/>
        </p:spPr>
        <p:txBody>
          <a:bodyPr wrap="square" rtlCol="0">
            <a:spAutoFit/>
          </a:bodyPr>
          <a:lstStyle/>
          <a:p>
            <a:r>
              <a:rPr lang="en-US" altLang="zh-TW" sz="1000" dirty="0">
                <a:solidFill>
                  <a:srgbClr val="FF0000"/>
                </a:solidFill>
              </a:rPr>
              <a:t>?? </a:t>
            </a:r>
            <a:r>
              <a:rPr lang="en-US" altLang="zh-TW" sz="1000" dirty="0"/>
              <a:t>W(512x512)  diagonal matrix</a:t>
            </a:r>
          </a:p>
          <a:p>
            <a:r>
              <a:rPr lang="en-US" altLang="zh-TW" sz="1000" dirty="0">
                <a:solidFill>
                  <a:srgbClr val="FF0000"/>
                </a:solidFill>
              </a:rPr>
              <a:t>a = W x</a:t>
            </a:r>
            <a:endParaRPr lang="zh-TW" altLang="en-US" sz="1000" dirty="0">
              <a:solidFill>
                <a:srgbClr val="FF0000"/>
              </a:solidFill>
            </a:endParaRPr>
          </a:p>
        </p:txBody>
      </p:sp>
      <p:sp>
        <p:nvSpPr>
          <p:cNvPr id="32" name="箭號: 向右 31">
            <a:extLst>
              <a:ext uri="{FF2B5EF4-FFF2-40B4-BE49-F238E27FC236}">
                <a16:creationId xmlns:a16="http://schemas.microsoft.com/office/drawing/2014/main" id="{68BE4CE2-7D42-46A0-B0D7-364245456B04}"/>
              </a:ext>
            </a:extLst>
          </p:cNvPr>
          <p:cNvSpPr/>
          <p:nvPr/>
        </p:nvSpPr>
        <p:spPr>
          <a:xfrm>
            <a:off x="65619" y="5719215"/>
            <a:ext cx="150877" cy="49145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A6FE7528-654F-CA00-E3AD-A2AB4AAB713A}"/>
              </a:ext>
            </a:extLst>
          </p:cNvPr>
          <p:cNvSpPr txBox="1"/>
          <p:nvPr/>
        </p:nvSpPr>
        <p:spPr>
          <a:xfrm>
            <a:off x="372043" y="5610201"/>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FA7A325E-F8CA-60CB-8C85-BA55C31A8E73}"/>
              </a:ext>
            </a:extLst>
          </p:cNvPr>
          <p:cNvSpPr txBox="1"/>
          <p:nvPr/>
        </p:nvSpPr>
        <p:spPr>
          <a:xfrm>
            <a:off x="6662446" y="6449840"/>
            <a:ext cx="1121443" cy="461665"/>
          </a:xfrm>
          <a:prstGeom prst="rect">
            <a:avLst/>
          </a:prstGeom>
          <a:noFill/>
        </p:spPr>
        <p:txBody>
          <a:bodyPr wrap="square" rtlCol="0">
            <a:spAutoFit/>
          </a:bodyPr>
          <a:lstStyle/>
          <a:p>
            <a:r>
              <a:rPr lang="en-US" altLang="zh-TW" sz="1200" dirty="0">
                <a:solidFill>
                  <a:srgbClr val="FF0000"/>
                </a:solidFill>
              </a:rPr>
              <a:t>?? </a:t>
            </a:r>
            <a:r>
              <a:rPr lang="zh-CN" altLang="en-US" sz="1200" dirty="0">
                <a:solidFill>
                  <a:srgbClr val="FF0000"/>
                </a:solidFill>
              </a:rPr>
              <a:t>好像寫反了</a:t>
            </a:r>
            <a:endParaRPr lang="en-US" altLang="zh-CN" sz="1200" dirty="0">
              <a:solidFill>
                <a:srgbClr val="FF0000"/>
              </a:solidFill>
            </a:endParaRPr>
          </a:p>
          <a:p>
            <a:r>
              <a:rPr lang="en-US" altLang="zh-TW" sz="1200" dirty="0">
                <a:solidFill>
                  <a:srgbClr val="FF0000"/>
                </a:solidFill>
              </a:rPr>
              <a:t>1,1; 1,2; …</a:t>
            </a:r>
            <a:endParaRPr lang="zh-TW" altLang="en-US" sz="1200" dirty="0">
              <a:solidFill>
                <a:srgbClr val="FF0000"/>
              </a:solidFill>
            </a:endParaRPr>
          </a:p>
        </p:txBody>
      </p:sp>
      <p:sp>
        <p:nvSpPr>
          <p:cNvPr id="35" name="文字方塊 34">
            <a:extLst>
              <a:ext uri="{FF2B5EF4-FFF2-40B4-BE49-F238E27FC236}">
                <a16:creationId xmlns:a16="http://schemas.microsoft.com/office/drawing/2014/main" id="{FAF7107F-8ABE-E21D-3A0E-7A08FC430416}"/>
              </a:ext>
            </a:extLst>
          </p:cNvPr>
          <p:cNvSpPr txBox="1"/>
          <p:nvPr/>
        </p:nvSpPr>
        <p:spPr>
          <a:xfrm>
            <a:off x="1431257" y="4886962"/>
            <a:ext cx="2009958" cy="276999"/>
          </a:xfrm>
          <a:prstGeom prst="rect">
            <a:avLst/>
          </a:prstGeom>
          <a:noFill/>
        </p:spPr>
        <p:txBody>
          <a:bodyPr wrap="square" rtlCol="0">
            <a:spAutoFit/>
          </a:bodyPr>
          <a:lstStyle/>
          <a:p>
            <a:r>
              <a:rPr lang="en-US" altLang="zh-TW" sz="1200" dirty="0">
                <a:solidFill>
                  <a:srgbClr val="FF0000"/>
                </a:solidFill>
              </a:rPr>
              <a:t>?? </a:t>
            </a:r>
            <a:r>
              <a:rPr lang="zh-CN" altLang="en-US" sz="1200" dirty="0">
                <a:solidFill>
                  <a:srgbClr val="FF0000"/>
                </a:solidFill>
              </a:rPr>
              <a:t>好像寫反了 </a:t>
            </a:r>
            <a:r>
              <a:rPr lang="en-US" altLang="zh-TW" sz="1200" dirty="0">
                <a:solidFill>
                  <a:srgbClr val="FF0000"/>
                </a:solidFill>
              </a:rPr>
              <a:t>1,1; 1,2; …</a:t>
            </a:r>
            <a:endParaRPr lang="zh-TW" altLang="en-US" sz="1200" dirty="0">
              <a:solidFill>
                <a:srgbClr val="FF0000"/>
              </a:solidFill>
            </a:endParaRPr>
          </a:p>
        </p:txBody>
      </p:sp>
      <p:sp>
        <p:nvSpPr>
          <p:cNvPr id="36" name="文字方塊 35">
            <a:extLst>
              <a:ext uri="{FF2B5EF4-FFF2-40B4-BE49-F238E27FC236}">
                <a16:creationId xmlns:a16="http://schemas.microsoft.com/office/drawing/2014/main" id="{29B800BE-355B-CE12-6F6B-ED447FC4EC52}"/>
              </a:ext>
            </a:extLst>
          </p:cNvPr>
          <p:cNvSpPr txBox="1"/>
          <p:nvPr/>
        </p:nvSpPr>
        <p:spPr>
          <a:xfrm>
            <a:off x="2961057" y="3807227"/>
            <a:ext cx="883224"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θ(x</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θ</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335E4127-538D-5B80-F07A-57A756F12435}"/>
              </a:ext>
            </a:extLst>
          </p:cNvPr>
          <p:cNvSpPr txBox="1"/>
          <p:nvPr/>
        </p:nvSpPr>
        <p:spPr>
          <a:xfrm>
            <a:off x="2936896" y="4040412"/>
            <a:ext cx="752384"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φ</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4DABF145-B3E7-7A4A-8A2A-37A8DA8A8BDC}"/>
              </a:ext>
            </a:extLst>
          </p:cNvPr>
          <p:cNvSpPr txBox="1"/>
          <p:nvPr/>
        </p:nvSpPr>
        <p:spPr>
          <a:xfrm>
            <a:off x="2948854" y="4237035"/>
            <a:ext cx="84967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r>
              <a:rPr kumimoji="0" lang="en-US" altLang="zh-TW" sz="800" b="0" i="1" u="none" strike="noStrike" kern="1200" cap="none" spc="0" normalizeH="0" baseline="-2500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 </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a:t>
            </a:r>
            <a:r>
              <a:rPr kumimoji="0" lang="en-US" altLang="zh-TW" sz="800" b="0" i="1"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a:t>
            </a:r>
            <a:r>
              <a:rPr kumimoji="0" lang="en-US" altLang="zh-TW" sz="800" b="0" i="1" u="none" strike="noStrike" kern="1200" cap="none" spc="0" normalizeH="0" baseline="-2500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j</a:t>
            </a:r>
            <a:endParaRPr kumimoji="0" lang="zh-TW" altLang="en-US" sz="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93042EAA-0C68-A6CA-806C-1EE30E35CCEA}"/>
              </a:ext>
            </a:extLst>
          </p:cNvPr>
          <p:cNvSpPr txBox="1"/>
          <p:nvPr/>
        </p:nvSpPr>
        <p:spPr>
          <a:xfrm>
            <a:off x="5528568" y="3590612"/>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79E37016-BFDA-70D6-0CEF-EC57CB889FCC}"/>
              </a:ext>
            </a:extLst>
          </p:cNvPr>
          <p:cNvSpPr txBox="1"/>
          <p:nvPr/>
        </p:nvSpPr>
        <p:spPr>
          <a:xfrm>
            <a:off x="4492559" y="555848"/>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3CCA3409-68A0-D304-29D3-91C3EC4FA710}"/>
              </a:ext>
            </a:extLst>
          </p:cNvPr>
          <p:cNvSpPr txBox="1"/>
          <p:nvPr/>
        </p:nvSpPr>
        <p:spPr>
          <a:xfrm>
            <a:off x="271807" y="820533"/>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1E1308D2-0AF5-9662-3E2F-8BFD777E275F}"/>
                  </a:ext>
                </a:extLst>
              </p:cNvPr>
              <p:cNvSpPr txBox="1"/>
              <p:nvPr/>
            </p:nvSpPr>
            <p:spPr>
              <a:xfrm>
                <a:off x="1561586" y="4348202"/>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42" name="文字方塊 41">
                <a:extLst>
                  <a:ext uri="{FF2B5EF4-FFF2-40B4-BE49-F238E27FC236}">
                    <a16:creationId xmlns:a16="http://schemas.microsoft.com/office/drawing/2014/main" id="{1E1308D2-0AF5-9662-3E2F-8BFD777E275F}"/>
                  </a:ext>
                </a:extLst>
              </p:cNvPr>
              <p:cNvSpPr txBox="1">
                <a:spLocks noRot="1" noChangeAspect="1" noMove="1" noResize="1" noEditPoints="1" noAdjustHandles="1" noChangeArrowheads="1" noChangeShapeType="1" noTextEdit="1"/>
              </p:cNvSpPr>
              <p:nvPr/>
            </p:nvSpPr>
            <p:spPr>
              <a:xfrm>
                <a:off x="1561586" y="4348202"/>
                <a:ext cx="609018" cy="246221"/>
              </a:xfrm>
              <a:prstGeom prst="rect">
                <a:avLst/>
              </a:prstGeom>
              <a:blipFill>
                <a:blip r:embed="rId10"/>
                <a:stretch>
                  <a:fillRect r="-17000"/>
                </a:stretch>
              </a:blipFill>
            </p:spPr>
            <p:txBody>
              <a:bodyPr/>
              <a:lstStyle/>
              <a:p>
                <a:r>
                  <a:rPr lang="zh-TW" altLang="en-US">
                    <a:noFill/>
                  </a:rPr>
                  <a:t> </a:t>
                </a:r>
              </a:p>
            </p:txBody>
          </p:sp>
        </mc:Fallback>
      </mc:AlternateContent>
      <p:sp>
        <p:nvSpPr>
          <p:cNvPr id="43" name="文字方塊 42">
            <a:extLst>
              <a:ext uri="{FF2B5EF4-FFF2-40B4-BE49-F238E27FC236}">
                <a16:creationId xmlns:a16="http://schemas.microsoft.com/office/drawing/2014/main" id="{17669ECC-E6AA-355A-6B2F-962FB58D8DA3}"/>
              </a:ext>
            </a:extLst>
          </p:cNvPr>
          <p:cNvSpPr txBox="1"/>
          <p:nvPr/>
        </p:nvSpPr>
        <p:spPr>
          <a:xfrm>
            <a:off x="1902598" y="4274492"/>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44" name="文字方塊 43">
            <a:extLst>
              <a:ext uri="{FF2B5EF4-FFF2-40B4-BE49-F238E27FC236}">
                <a16:creationId xmlns:a16="http://schemas.microsoft.com/office/drawing/2014/main" id="{9D91A9BA-D80A-F169-160D-56D685EFA20C}"/>
              </a:ext>
            </a:extLst>
          </p:cNvPr>
          <p:cNvSpPr txBox="1"/>
          <p:nvPr/>
        </p:nvSpPr>
        <p:spPr>
          <a:xfrm>
            <a:off x="665226" y="3865775"/>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45" name="文字方塊 44">
            <a:extLst>
              <a:ext uri="{FF2B5EF4-FFF2-40B4-BE49-F238E27FC236}">
                <a16:creationId xmlns:a16="http://schemas.microsoft.com/office/drawing/2014/main" id="{0520A7A4-6D24-215D-02F4-4F518602FD1C}"/>
              </a:ext>
            </a:extLst>
          </p:cNvPr>
          <p:cNvSpPr txBox="1"/>
          <p:nvPr/>
        </p:nvSpPr>
        <p:spPr>
          <a:xfrm>
            <a:off x="4092624" y="5645081"/>
            <a:ext cx="792397" cy="246221"/>
          </a:xfrm>
          <a:prstGeom prst="rect">
            <a:avLst/>
          </a:prstGeom>
          <a:noFill/>
        </p:spPr>
        <p:txBody>
          <a:bodyPr wrap="square" rtlCol="0">
            <a:spAutoFit/>
          </a:bodyPr>
          <a:lstStyle/>
          <a:p>
            <a:r>
              <a:rPr lang="en-US" altLang="zh-TW" sz="1000" dirty="0"/>
              <a:t>Q: position</a:t>
            </a:r>
            <a:endParaRPr lang="zh-TW" altLang="en-US" sz="1000" dirty="0"/>
          </a:p>
        </p:txBody>
      </p:sp>
    </p:spTree>
    <p:extLst>
      <p:ext uri="{BB962C8B-B14F-4D97-AF65-F5344CB8AC3E}">
        <p14:creationId xmlns:p14="http://schemas.microsoft.com/office/powerpoint/2010/main" val="283308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30CF6BF-37EB-52C6-5C41-A96B5C235BE3}"/>
              </a:ext>
            </a:extLst>
          </p:cNvPr>
          <p:cNvSpPr>
            <a:spLocks noGrp="1"/>
          </p:cNvSpPr>
          <p:nvPr>
            <p:ph type="sldNum" sz="quarter" idx="12"/>
          </p:nvPr>
        </p:nvSpPr>
        <p:spPr/>
        <p:txBody>
          <a:bodyPr/>
          <a:lstStyle/>
          <a:p>
            <a:fld id="{234B36A1-F704-41D0-BB5A-162B2F270628}" type="slidenum">
              <a:rPr lang="zh-TW" altLang="en-US" smtClean="0"/>
              <a:t>7</a:t>
            </a:fld>
            <a:endParaRPr lang="zh-TW" altLang="en-US"/>
          </a:p>
        </p:txBody>
      </p:sp>
      <p:sp>
        <p:nvSpPr>
          <p:cNvPr id="7" name="文字方塊 6">
            <a:extLst>
              <a:ext uri="{FF2B5EF4-FFF2-40B4-BE49-F238E27FC236}">
                <a16:creationId xmlns:a16="http://schemas.microsoft.com/office/drawing/2014/main" id="{D6CD442F-409D-AA40-4205-CB4CEA40D673}"/>
              </a:ext>
            </a:extLst>
          </p:cNvPr>
          <p:cNvSpPr txBox="1"/>
          <p:nvPr/>
        </p:nvSpPr>
        <p:spPr>
          <a:xfrm>
            <a:off x="8653112" y="46166"/>
            <a:ext cx="415498" cy="369332"/>
          </a:xfrm>
          <a:prstGeom prst="rect">
            <a:avLst/>
          </a:prstGeom>
          <a:noFill/>
        </p:spPr>
        <p:txBody>
          <a:bodyPr wrap="none" rtlCol="0">
            <a:spAutoFit/>
          </a:bodyPr>
          <a:lstStyle/>
          <a:p>
            <a:r>
              <a:rPr lang="zh-TW" altLang="en-US" dirty="0"/>
              <a:t>胡</a:t>
            </a:r>
          </a:p>
        </p:txBody>
      </p:sp>
      <p:sp>
        <p:nvSpPr>
          <p:cNvPr id="8" name="標題 1">
            <a:extLst>
              <a:ext uri="{FF2B5EF4-FFF2-40B4-BE49-F238E27FC236}">
                <a16:creationId xmlns:a16="http://schemas.microsoft.com/office/drawing/2014/main" id="{CC6D71FC-3DCF-2F2B-C2AA-9A4651ED3984}"/>
              </a:ext>
            </a:extLst>
          </p:cNvPr>
          <p:cNvSpPr txBox="1">
            <a:spLocks/>
          </p:cNvSpPr>
          <p:nvPr/>
        </p:nvSpPr>
        <p:spPr>
          <a:xfrm>
            <a:off x="0" y="-56261"/>
            <a:ext cx="6949978" cy="3847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000" b="1" dirty="0">
                <a:latin typeface="Times New Roman" panose="02020603050405020304" pitchFamily="18" charset="0"/>
                <a:cs typeface="Times New Roman" panose="02020603050405020304" pitchFamily="18" charset="0"/>
              </a:rPr>
              <a:t>1.1 Introduction: Global Framework  - Transformer (3/3-1/2)</a:t>
            </a:r>
          </a:p>
        </p:txBody>
      </p:sp>
      <p:pic>
        <p:nvPicPr>
          <p:cNvPr id="10" name="圖片 9">
            <a:extLst>
              <a:ext uri="{FF2B5EF4-FFF2-40B4-BE49-F238E27FC236}">
                <a16:creationId xmlns:a16="http://schemas.microsoft.com/office/drawing/2014/main" id="{0E8988E2-23A4-E881-41B2-E0D00261817B}"/>
              </a:ext>
            </a:extLst>
          </p:cNvPr>
          <p:cNvPicPr>
            <a:picLocks noChangeAspect="1"/>
          </p:cNvPicPr>
          <p:nvPr/>
        </p:nvPicPr>
        <p:blipFill rotWithShape="1">
          <a:blip r:embed="rId2"/>
          <a:srcRect t="79869"/>
          <a:stretch/>
        </p:blipFill>
        <p:spPr>
          <a:xfrm>
            <a:off x="4011109" y="5603248"/>
            <a:ext cx="4385465" cy="1240511"/>
          </a:xfrm>
          <a:prstGeom prst="rect">
            <a:avLst/>
          </a:prstGeom>
        </p:spPr>
      </p:pic>
      <p:sp>
        <p:nvSpPr>
          <p:cNvPr id="11" name="矩形 10">
            <a:extLst>
              <a:ext uri="{FF2B5EF4-FFF2-40B4-BE49-F238E27FC236}">
                <a16:creationId xmlns:a16="http://schemas.microsoft.com/office/drawing/2014/main" id="{07408A48-BCBB-9ED5-D0E5-89B311C4671D}"/>
              </a:ext>
            </a:extLst>
          </p:cNvPr>
          <p:cNvSpPr/>
          <p:nvPr/>
        </p:nvSpPr>
        <p:spPr>
          <a:xfrm>
            <a:off x="0" y="4836160"/>
            <a:ext cx="9062592" cy="199664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0EF595AF-3AB3-7F56-2E77-B4D2EA17CD21}"/>
                  </a:ext>
                </a:extLst>
              </p:cNvPr>
              <p:cNvSpPr txBox="1"/>
              <p:nvPr/>
            </p:nvSpPr>
            <p:spPr>
              <a:xfrm>
                <a:off x="-22595" y="4827667"/>
                <a:ext cx="5506516" cy="461665"/>
              </a:xfrm>
              <a:prstGeom prst="rect">
                <a:avLst/>
              </a:prstGeom>
              <a:noFill/>
            </p:spPr>
            <p:txBody>
              <a:bodyPr wrap="square" rtlCol="0">
                <a:spAutoFit/>
              </a:bodyPr>
              <a:lstStyle/>
              <a:p>
                <a:pPr marL="176213" indent="-176213"/>
                <a:r>
                  <a:rPr lang="en-US" altLang="zh-TW" sz="1200" b="1" dirty="0">
                    <a:latin typeface="Times New Roman" panose="02020603050405020304" pitchFamily="18" charset="0"/>
                    <a:cs typeface="Times New Roman" panose="02020603050405020304" pitchFamily="18" charset="0"/>
                  </a:rPr>
                  <a:t>1.1 </a:t>
                </a:r>
                <a:r>
                  <a:rPr lang="en-US" altLang="zh-TW" sz="1200" b="1" u="sng" dirty="0">
                    <a:solidFill>
                      <a:srgbClr val="00B0F0"/>
                    </a:solidFill>
                    <a:latin typeface="Times New Roman" panose="02020603050405020304" pitchFamily="18" charset="0"/>
                    <a:cs typeface="Times New Roman" panose="02020603050405020304" pitchFamily="18" charset="0"/>
                  </a:rPr>
                  <a:t>Tokenize, </a:t>
                </a:r>
                <a:r>
                  <a:rPr lang="en-US" altLang="zh-TW" sz="1200" b="1" u="sng" strike="sngStrike" dirty="0">
                    <a:solidFill>
                      <a:srgbClr val="00B0F0"/>
                    </a:solidFill>
                    <a:latin typeface="Times New Roman" panose="02020603050405020304" pitchFamily="18" charset="0"/>
                    <a:cs typeface="Times New Roman" panose="02020603050405020304" pitchFamily="18" charset="0"/>
                  </a:rPr>
                  <a:t>(Reshape) </a:t>
                </a:r>
                <a:r>
                  <a:rPr lang="en-US" altLang="zh-TW" sz="1200" b="1" u="sng" dirty="0">
                    <a:solidFill>
                      <a:srgbClr val="00B0F0"/>
                    </a:solidFill>
                    <a:latin typeface="Times New Roman" panose="02020603050405020304" pitchFamily="18" charset="0"/>
                    <a:cs typeface="Times New Roman" panose="02020603050405020304" pitchFamily="18" charset="0"/>
                  </a:rPr>
                  <a:t>and Embedding </a:t>
                </a:r>
                <a:r>
                  <a:rPr lang="en-US" altLang="zh-TW" sz="1200" b="1" dirty="0">
                    <a:latin typeface="Times New Roman" panose="02020603050405020304" pitchFamily="18" charset="0"/>
                    <a:cs typeface="Times New Roman" panose="02020603050405020304" pitchFamily="18" charset="0"/>
                  </a:rPr>
                  <a:t>- Convert to Input Tokens and Output Tokens, and to </a:t>
                </a:r>
                <a14:m>
                  <m:oMath xmlns:m="http://schemas.openxmlformats.org/officeDocument/2006/math">
                    <m:sSub>
                      <m:sSubPr>
                        <m:ctrlPr>
                          <a:rPr lang="en-US" altLang="zh-TW" sz="1200" b="1" i="1" smtClean="0">
                            <a:latin typeface="Cambria Math" panose="02040503050406030204" pitchFamily="18" charset="0"/>
                            <a:cs typeface="Times New Roman" panose="02020603050405020304" pitchFamily="18" charset="0"/>
                          </a:rPr>
                        </m:ctrlPr>
                      </m:sSubPr>
                      <m:e>
                        <m:r>
                          <a:rPr lang="en-US" altLang="zh-TW" sz="1200" b="1" i="1" smtClean="0">
                            <a:latin typeface="Cambria Math" panose="02040503050406030204" pitchFamily="18" charset="0"/>
                            <a:cs typeface="Times New Roman" panose="02020603050405020304" pitchFamily="18" charset="0"/>
                          </a:rPr>
                          <m:t>𝒅</m:t>
                        </m:r>
                      </m:e>
                      <m:sub>
                        <m:r>
                          <a:rPr lang="en-US" altLang="zh-TW" sz="1200" b="1" i="1" smtClean="0">
                            <a:latin typeface="Cambria Math" panose="02040503050406030204" pitchFamily="18" charset="0"/>
                            <a:cs typeface="Times New Roman" panose="02020603050405020304" pitchFamily="18" charset="0"/>
                          </a:rPr>
                          <m:t>𝒎𝒐𝒅𝒆𝒍</m:t>
                        </m:r>
                      </m:sub>
                    </m:sSub>
                  </m:oMath>
                </a14:m>
                <a:r>
                  <a:rPr lang="en-US" altLang="zh-TW" sz="1200" b="1" dirty="0">
                    <a:latin typeface="Times New Roman" panose="02020603050405020304" pitchFamily="18" charset="0"/>
                    <a:cs typeface="Times New Roman" panose="02020603050405020304" pitchFamily="18" charset="0"/>
                  </a:rPr>
                  <a:t>-Dim</a:t>
                </a:r>
                <a:r>
                  <a:rPr lang="zh-TW" altLang="en-US" sz="1200" b="1" dirty="0">
                    <a:latin typeface="Times New Roman" panose="02020603050405020304" pitchFamily="18" charset="0"/>
                    <a:cs typeface="Times New Roman" panose="02020603050405020304" pitchFamily="18" charset="0"/>
                  </a:rPr>
                  <a:t> </a:t>
                </a:r>
                <a:r>
                  <a:rPr lang="en-US" altLang="zh-TW" sz="1200" b="1" dirty="0">
                    <a:latin typeface="Times New Roman" panose="02020603050405020304" pitchFamily="18" charset="0"/>
                    <a:cs typeface="Times New Roman" panose="02020603050405020304" pitchFamily="18" charset="0"/>
                  </a:rPr>
                  <a:t>Vectors Based on Learned Embeddings</a:t>
                </a:r>
                <a:endParaRPr lang="zh-TW" altLang="en-US" sz="1200" b="1"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0EF595AF-3AB3-7F56-2E77-B4D2EA17CD21}"/>
                  </a:ext>
                </a:extLst>
              </p:cNvPr>
              <p:cNvSpPr txBox="1">
                <a:spLocks noRot="1" noChangeAspect="1" noMove="1" noResize="1" noEditPoints="1" noAdjustHandles="1" noChangeArrowheads="1" noChangeShapeType="1" noTextEdit="1"/>
              </p:cNvSpPr>
              <p:nvPr/>
            </p:nvSpPr>
            <p:spPr>
              <a:xfrm>
                <a:off x="-22595" y="4827667"/>
                <a:ext cx="5506516" cy="461665"/>
              </a:xfrm>
              <a:prstGeom prst="rect">
                <a:avLst/>
              </a:prstGeom>
              <a:blipFill>
                <a:blip r:embed="rId3"/>
                <a:stretch>
                  <a:fillRect t="-1316" b="-921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BF2C8D8D-FA06-27D0-8055-F698A4FA7DC8}"/>
              </a:ext>
            </a:extLst>
          </p:cNvPr>
          <p:cNvSpPr txBox="1"/>
          <p:nvPr/>
        </p:nvSpPr>
        <p:spPr>
          <a:xfrm>
            <a:off x="-9485" y="6077717"/>
            <a:ext cx="3149940" cy="646331"/>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1) Input </a:t>
            </a:r>
          </a:p>
          <a:p>
            <a:r>
              <a:rPr lang="en-US" altLang="zh-TW" sz="1200" dirty="0">
                <a:latin typeface="Times New Roman" panose="02020603050405020304" pitchFamily="18" charset="0"/>
                <a:cs typeface="Times New Roman" panose="02020603050405020304" pitchFamily="18" charset="0"/>
              </a:rPr>
              <a:t>1.1) Input Word Sequence and Tokenize</a:t>
            </a:r>
          </a:p>
          <a:p>
            <a:r>
              <a:rPr lang="en-US" altLang="zh-TW" sz="1200" dirty="0">
                <a:solidFill>
                  <a:srgbClr val="FF0000"/>
                </a:solidFill>
                <a:latin typeface="Times New Roman" panose="02020603050405020304" pitchFamily="18" charset="0"/>
                <a:cs typeface="Times New Roman" panose="02020603050405020304" pitchFamily="18" charset="0"/>
              </a:rPr>
              <a:t>??</a:t>
            </a:r>
            <a:r>
              <a:rPr lang="en-US" altLang="zh-TW" sz="1200" dirty="0">
                <a:latin typeface="Times New Roman" panose="02020603050405020304" pitchFamily="18" charset="0"/>
                <a:cs typeface="Times New Roman" panose="02020603050405020304" pitchFamily="18" charset="0"/>
              </a:rPr>
              <a:t>HU: Very = 1 token, </a:t>
            </a:r>
            <a:r>
              <a:rPr lang="en-US" altLang="zh-TW" sz="1200" dirty="0" err="1">
                <a:latin typeface="Times New Roman" panose="02020603050405020304" pitchFamily="18" charset="0"/>
                <a:cs typeface="Times New Roman" panose="02020603050405020304" pitchFamily="18" charset="0"/>
              </a:rPr>
              <a:t>Atten+tion</a:t>
            </a:r>
            <a:r>
              <a:rPr lang="en-US" altLang="zh-TW" sz="1200" dirty="0">
                <a:latin typeface="Times New Roman" panose="02020603050405020304" pitchFamily="18" charset="0"/>
                <a:cs typeface="Times New Roman" panose="02020603050405020304" pitchFamily="18" charset="0"/>
              </a:rPr>
              <a:t> = </a:t>
            </a:r>
            <a:r>
              <a:rPr lang="en-US" altLang="zh-TW" sz="1200" dirty="0">
                <a:solidFill>
                  <a:srgbClr val="FF0000"/>
                </a:solidFill>
                <a:latin typeface="Times New Roman" panose="02020603050405020304" pitchFamily="18" charset="0"/>
                <a:cs typeface="Times New Roman" panose="02020603050405020304" pitchFamily="18" charset="0"/>
              </a:rPr>
              <a:t>2 </a:t>
            </a:r>
            <a:r>
              <a:rPr lang="en-US" altLang="zh-TW" sz="1200" dirty="0">
                <a:latin typeface="Times New Roman" panose="02020603050405020304" pitchFamily="18" charset="0"/>
                <a:cs typeface="Times New Roman" panose="02020603050405020304" pitchFamily="18" charset="0"/>
              </a:rPr>
              <a:t>tokens</a:t>
            </a:r>
          </a:p>
        </p:txBody>
      </p:sp>
      <p:sp>
        <p:nvSpPr>
          <p:cNvPr id="20" name="文字方塊 19">
            <a:extLst>
              <a:ext uri="{FF2B5EF4-FFF2-40B4-BE49-F238E27FC236}">
                <a16:creationId xmlns:a16="http://schemas.microsoft.com/office/drawing/2014/main" id="{62154571-1B0A-1E35-121C-7FBAD39EB6EE}"/>
              </a:ext>
            </a:extLst>
          </p:cNvPr>
          <p:cNvSpPr txBox="1"/>
          <p:nvPr/>
        </p:nvSpPr>
        <p:spPr>
          <a:xfrm>
            <a:off x="0" y="5389166"/>
            <a:ext cx="1833180" cy="461665"/>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2) Word Embedding</a:t>
            </a:r>
          </a:p>
          <a:p>
            <a:r>
              <a:rPr lang="en-US" altLang="zh-TW" sz="1200" dirty="0">
                <a:latin typeface="Times New Roman" panose="02020603050405020304" pitchFamily="18" charset="0"/>
                <a:cs typeface="Times New Roman" panose="02020603050405020304" pitchFamily="18" charset="0"/>
              </a:rPr>
              <a:t>2.1) Input Embedding: </a:t>
            </a: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40C1EC1-4022-A4FD-5EA0-42EA6011746B}"/>
                  </a:ext>
                </a:extLst>
              </p:cNvPr>
              <p:cNvSpPr txBox="1"/>
              <p:nvPr/>
            </p:nvSpPr>
            <p:spPr>
              <a:xfrm>
                <a:off x="1449850" y="5560327"/>
                <a:ext cx="3893419" cy="630301"/>
              </a:xfrm>
              <a:prstGeom prst="rect">
                <a:avLst/>
              </a:prstGeom>
              <a:noFill/>
            </p:spPr>
            <p:txBody>
              <a:bodyPr wrap="square">
                <a:spAutoFit/>
              </a:bodyPr>
              <a:lstStyle/>
              <a:p>
                <a14:m>
                  <m:oMath xmlns:m="http://schemas.openxmlformats.org/officeDocument/2006/math">
                    <m:d>
                      <m:dPr>
                        <m:begChr m:val="["/>
                        <m:endChr m:val="]"/>
                        <m:ctrlPr>
                          <a:rPr lang="en-US" altLang="zh-TW" sz="11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ctrlPr>
                      </m:dPr>
                      <m:e>
                        <m:m>
                          <m:mPr>
                            <m:mcs>
                              <m:mc>
                                <m:mcPr>
                                  <m:count m:val="3"/>
                                  <m:mcJc m:val="center"/>
                                </m:mcPr>
                              </m:mc>
                            </m:mcs>
                            <m:ctrlPr>
                              <a:rPr lang="en-US" altLang="zh-TW" sz="11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ctrlPr>
                          </m:mPr>
                          <m:mr>
                            <m:e>
                              <m:r>
                                <m:rPr>
                                  <m:brk m:alnAt="7"/>
                                </m:rPr>
                                <a:rPr lang="en-US" altLang="zh-TW" sz="1100" b="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1</m:t>
                              </m:r>
                            </m:e>
                            <m:e>
                              <m:r>
                                <a:rPr lang="en-US" altLang="zh-TW" sz="11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100" b="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0</m:t>
                              </m:r>
                            </m:e>
                          </m:mr>
                          <m:mr>
                            <m:e>
                              <m:r>
                                <a:rPr lang="en-US" altLang="zh-TW" sz="11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1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1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m:t>
                              </m:r>
                            </m:e>
                          </m:mr>
                          <m:mr>
                            <m:e>
                              <m:r>
                                <a:rPr lang="en-US" altLang="zh-TW" sz="1100" b="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0</m:t>
                              </m:r>
                            </m:e>
                            <m:e>
                              <m:r>
                                <a:rPr lang="en-US" altLang="zh-TW" sz="11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100" b="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0</m:t>
                              </m:r>
                            </m:e>
                          </m:mr>
                        </m:m>
                      </m:e>
                    </m:d>
                  </m:oMath>
                </a14:m>
                <a:r>
                  <a:rPr lang="en-US" altLang="zh-TW" sz="1100" dirty="0">
                    <a:solidFill>
                      <a:schemeClr val="accent2"/>
                    </a:solidFill>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d>
                      <m:dPr>
                        <m:begChr m:val="["/>
                        <m:endChr m:val="]"/>
                        <m:ctrlPr>
                          <a:rPr lang="en-US" altLang="zh-TW" sz="11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dPr>
                      <m:e>
                        <m:m>
                          <m:mPr>
                            <m:mcs>
                              <m:mc>
                                <m:mcPr>
                                  <m:count m:val="3"/>
                                  <m:mcJc m:val="center"/>
                                </m:mcPr>
                              </m:mc>
                            </m:mcs>
                            <m:ctrlPr>
                              <a:rPr lang="en-US" altLang="zh-TW" sz="11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mPr>
                          <m:mr>
                            <m:e>
                              <m:sSub>
                                <m:sSubPr>
                                  <m:ctrlPr>
                                    <a:rPr lang="en-US" altLang="zh-TW" sz="11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𝑤</m:t>
                                  </m:r>
                                </m:e>
                                <m:sub>
                                  <m:r>
                                    <a:rPr lang="en-US" altLang="zh-TW" sz="11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0,0</m:t>
                                  </m:r>
                                </m:sub>
                              </m:sSub>
                            </m:e>
                            <m:e>
                              <m:r>
                                <a:rPr lang="en-US" altLang="zh-TW" sz="11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e>
                            <m:e>
                              <m:sSub>
                                <m:sSubPr>
                                  <m:ctrlPr>
                                    <a:rPr lang="en-US" altLang="zh-TW" sz="11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i="1">
                                      <a:solidFill>
                                        <a:srgbClr val="00B050"/>
                                      </a:solidFill>
                                      <a:latin typeface="Cambria Math" panose="02040503050406030204" pitchFamily="18" charset="0"/>
                                      <a:cs typeface="Times New Roman" panose="02020603050405020304" pitchFamily="18" charset="0"/>
                                      <a:sym typeface="Wingdings" panose="05000000000000000000" pitchFamily="2" charset="2"/>
                                    </a:rPr>
                                    <m:t>𝑤</m:t>
                                  </m:r>
                                </m:e>
                                <m:sub>
                                  <m:r>
                                    <a:rPr lang="en-US" altLang="zh-TW" sz="1100" i="1">
                                      <a:solidFill>
                                        <a:srgbClr val="00B050"/>
                                      </a:solidFill>
                                      <a:latin typeface="Cambria Math" panose="02040503050406030204" pitchFamily="18" charset="0"/>
                                      <a:cs typeface="Times New Roman" panose="02020603050405020304" pitchFamily="18" charset="0"/>
                                      <a:sym typeface="Wingdings" panose="05000000000000000000" pitchFamily="2" charset="2"/>
                                    </a:rPr>
                                    <m:t>0,</m:t>
                                  </m:r>
                                  <m:r>
                                    <a:rPr lang="en-US" altLang="zh-TW" sz="11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511</m:t>
                                  </m:r>
                                </m:sub>
                              </m:sSub>
                            </m:e>
                          </m:mr>
                          <m:mr>
                            <m:e>
                              <m:r>
                                <a:rPr lang="en-US" altLang="zh-TW" sz="11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1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1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e>
                          </m:mr>
                          <m:mr>
                            <m:e>
                              <m:sSub>
                                <m:sSubPr>
                                  <m:ctrlPr>
                                    <a:rPr lang="en-US" altLang="zh-TW" sz="11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𝑤</m:t>
                                  </m:r>
                                </m:e>
                                <m:sub>
                                  <m:r>
                                    <a:rPr lang="en-US" altLang="zh-TW" sz="11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999,0</m:t>
                                  </m:r>
                                </m:sub>
                              </m:sSub>
                            </m:e>
                            <m:e>
                              <m:r>
                                <a:rPr lang="en-US" altLang="zh-TW" sz="11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e>
                            <m:e>
                              <m:sSub>
                                <m:sSubPr>
                                  <m:ctrlPr>
                                    <a:rPr lang="en-US" altLang="zh-TW" sz="1100" i="1">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i="1">
                                      <a:solidFill>
                                        <a:srgbClr val="00B050"/>
                                      </a:solidFill>
                                      <a:latin typeface="Cambria Math" panose="02040503050406030204" pitchFamily="18" charset="0"/>
                                      <a:cs typeface="Times New Roman" panose="02020603050405020304" pitchFamily="18" charset="0"/>
                                      <a:sym typeface="Wingdings" panose="05000000000000000000" pitchFamily="2" charset="2"/>
                                    </a:rPr>
                                    <m:t>𝑤</m:t>
                                  </m:r>
                                </m:e>
                                <m:sub>
                                  <m:r>
                                    <a:rPr lang="en-US" altLang="zh-TW" sz="11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999</m:t>
                                  </m:r>
                                  <m:r>
                                    <a:rPr lang="en-US" altLang="zh-TW" sz="1100" i="1">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1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511</m:t>
                                  </m:r>
                                </m:sub>
                              </m:sSub>
                            </m:e>
                          </m:mr>
                        </m:m>
                      </m:e>
                    </m:d>
                  </m:oMath>
                </a14:m>
                <a:r>
                  <a:rPr lang="zh-TW" altLang="en-US" sz="1100" dirty="0">
                    <a:solidFill>
                      <a:srgbClr val="00B050"/>
                    </a:solidFill>
                    <a:latin typeface="Times New Roman" panose="02020603050405020304" pitchFamily="18" charset="0"/>
                    <a:cs typeface="Times New Roman" panose="02020603050405020304" pitchFamily="18" charset="0"/>
                  </a:rPr>
                  <a:t> </a:t>
                </a:r>
                <a:r>
                  <a:rPr lang="en-US" altLang="zh-TW" sz="11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d>
                      <m:dPr>
                        <m:begChr m:val="["/>
                        <m:endChr m:val="]"/>
                        <m:ctrlP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dPr>
                      <m:e>
                        <m:m>
                          <m:mPr>
                            <m:mcs>
                              <m:mc>
                                <m:mcPr>
                                  <m:count m:val="3"/>
                                  <m:mcJc m:val="center"/>
                                </m:mcPr>
                              </m:mc>
                            </m:mcs>
                            <m:ctrlP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mPr>
                          <m:mr>
                            <m:e>
                              <m:sSub>
                                <m:sSubPr>
                                  <m:ctrlP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0,0</m:t>
                                  </m:r>
                                </m:sub>
                              </m:sSub>
                            </m:e>
                            <m:e>
                              <m: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sSub>
                                <m:sSubPr>
                                  <m:ctrlP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0,</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511</m:t>
                                  </m:r>
                                </m:sub>
                              </m:sSub>
                            </m:e>
                          </m:mr>
                          <m:mr>
                            <m:e>
                              <m: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mr>
                          <m:mr>
                            <m:e>
                              <m:sSub>
                                <m:sSubPr>
                                  <m:ctrlP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4,</m:t>
                                  </m:r>
                                  <m: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0</m:t>
                                  </m:r>
                                </m:sub>
                              </m:sSub>
                            </m:e>
                            <m:e>
                              <m: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sSub>
                                <m:sSubPr>
                                  <m:ctrlP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4</m:t>
                                  </m:r>
                                  <m: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511</m:t>
                                  </m:r>
                                </m:sub>
                              </m:sSub>
                            </m:e>
                          </m:mr>
                        </m:m>
                      </m:e>
                    </m:d>
                  </m:oMath>
                </a14:m>
                <a:r>
                  <a:rPr lang="en-US" altLang="zh-TW" sz="12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40C1EC1-4022-A4FD-5EA0-42EA6011746B}"/>
                  </a:ext>
                </a:extLst>
              </p:cNvPr>
              <p:cNvSpPr txBox="1">
                <a:spLocks noRot="1" noChangeAspect="1" noMove="1" noResize="1" noEditPoints="1" noAdjustHandles="1" noChangeArrowheads="1" noChangeShapeType="1" noTextEdit="1"/>
              </p:cNvSpPr>
              <p:nvPr/>
            </p:nvSpPr>
            <p:spPr>
              <a:xfrm>
                <a:off x="1449850" y="5560327"/>
                <a:ext cx="3893419" cy="63030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B3F969A3-448C-1D1C-0AFF-7D6E9C1499E9}"/>
                  </a:ext>
                </a:extLst>
              </p:cNvPr>
              <p:cNvSpPr txBox="1"/>
              <p:nvPr/>
            </p:nvSpPr>
            <p:spPr>
              <a:xfrm>
                <a:off x="2762952" y="6326251"/>
                <a:ext cx="2426003" cy="276999"/>
              </a:xfrm>
              <a:prstGeom prst="rect">
                <a:avLst/>
              </a:prstGeom>
              <a:noFill/>
            </p:spPr>
            <p:txBody>
              <a:bodyPr wrap="square">
                <a:spAutoFit/>
              </a:bodyPr>
              <a:lstStyle/>
              <a:p>
                <a:r>
                  <a:rPr lang="en-US" altLang="zh-TW" sz="1200" dirty="0">
                    <a:solidFill>
                      <a:srgbClr val="7030A0"/>
                    </a:solidFill>
                    <a:cs typeface="Times New Roman" panose="02020603050405020304" pitchFamily="18" charset="0"/>
                  </a:rPr>
                  <a:t>HU: </a:t>
                </a:r>
                <a14:m>
                  <m:oMath xmlns:m="http://schemas.openxmlformats.org/officeDocument/2006/math">
                    <m:sSub>
                      <m:sSubPr>
                        <m:ctrlPr>
                          <a:rPr lang="en-US" altLang="zh-TW" sz="1200" i="1" smtClean="0">
                            <a:solidFill>
                              <a:srgbClr val="7030A0"/>
                            </a:solidFill>
                            <a:latin typeface="Cambria Math" panose="02040503050406030204" pitchFamily="18" charset="0"/>
                            <a:cs typeface="Times New Roman" panose="02020603050405020304" pitchFamily="18" charset="0"/>
                          </a:rPr>
                        </m:ctrlPr>
                      </m:sSubPr>
                      <m:e>
                        <m:r>
                          <a:rPr lang="en-US" altLang="zh-TW" sz="1200" b="0" i="1" smtClean="0">
                            <a:solidFill>
                              <a:srgbClr val="7030A0"/>
                            </a:solidFill>
                            <a:latin typeface="Cambria Math" panose="02040503050406030204" pitchFamily="18" charset="0"/>
                            <a:cs typeface="Times New Roman" panose="02020603050405020304" pitchFamily="18" charset="0"/>
                          </a:rPr>
                          <m:t>𝑑</m:t>
                        </m:r>
                      </m:e>
                      <m:sub>
                        <m:r>
                          <a:rPr lang="en-US" altLang="zh-TW" sz="1200" b="0" i="1" smtClean="0">
                            <a:solidFill>
                              <a:srgbClr val="7030A0"/>
                            </a:solidFill>
                            <a:latin typeface="Cambria Math" panose="02040503050406030204" pitchFamily="18" charset="0"/>
                            <a:cs typeface="Times New Roman" panose="02020603050405020304" pitchFamily="18" charset="0"/>
                          </a:rPr>
                          <m:t>𝑜𝑛𝑒</m:t>
                        </m:r>
                        <m:r>
                          <a:rPr lang="en-US" altLang="zh-TW" sz="1200" b="0" i="1" smtClean="0">
                            <a:solidFill>
                              <a:srgbClr val="7030A0"/>
                            </a:solidFill>
                            <a:latin typeface="Cambria Math" panose="02040503050406030204" pitchFamily="18" charset="0"/>
                            <a:cs typeface="Times New Roman" panose="02020603050405020304" pitchFamily="18" charset="0"/>
                          </a:rPr>
                          <m:t>−</m:t>
                        </m:r>
                        <m:r>
                          <a:rPr lang="en-US" altLang="zh-TW" sz="1200" b="0" i="1" smtClean="0">
                            <a:solidFill>
                              <a:srgbClr val="7030A0"/>
                            </a:solidFill>
                            <a:latin typeface="Cambria Math" panose="02040503050406030204" pitchFamily="18" charset="0"/>
                            <a:cs typeface="Times New Roman" panose="02020603050405020304" pitchFamily="18" charset="0"/>
                          </a:rPr>
                          <m:t>h𝑜𝑡</m:t>
                        </m:r>
                      </m:sub>
                    </m:sSub>
                  </m:oMath>
                </a14:m>
                <a:r>
                  <a:rPr lang="en-US" altLang="zh-TW" sz="1200" dirty="0">
                    <a:solidFill>
                      <a:srgbClr val="7030A0"/>
                    </a:solidFill>
                  </a:rPr>
                  <a:t> = 1000-dim/token = x’ </a:t>
                </a:r>
                <a:endParaRPr lang="zh-TW" altLang="en-US" sz="1200" dirty="0">
                  <a:solidFill>
                    <a:srgbClr val="7030A0"/>
                  </a:solidFill>
                </a:endParaRPr>
              </a:p>
            </p:txBody>
          </p:sp>
        </mc:Choice>
        <mc:Fallback xmlns="">
          <p:sp>
            <p:nvSpPr>
              <p:cNvPr id="23" name="文字方塊 22">
                <a:extLst>
                  <a:ext uri="{FF2B5EF4-FFF2-40B4-BE49-F238E27FC236}">
                    <a16:creationId xmlns:a16="http://schemas.microsoft.com/office/drawing/2014/main" id="{B3F969A3-448C-1D1C-0AFF-7D6E9C1499E9}"/>
                  </a:ext>
                </a:extLst>
              </p:cNvPr>
              <p:cNvSpPr txBox="1">
                <a:spLocks noRot="1" noChangeAspect="1" noMove="1" noResize="1" noEditPoints="1" noAdjustHandles="1" noChangeArrowheads="1" noChangeShapeType="1" noTextEdit="1"/>
              </p:cNvSpPr>
              <p:nvPr/>
            </p:nvSpPr>
            <p:spPr>
              <a:xfrm>
                <a:off x="2762952" y="6326251"/>
                <a:ext cx="2426003" cy="276999"/>
              </a:xfrm>
              <a:prstGeom prst="rect">
                <a:avLst/>
              </a:prstGeom>
              <a:blipFill>
                <a:blip r:embed="rId5"/>
                <a:stretch>
                  <a:fillRect t="-2222" r="-1508" b="-17778"/>
                </a:stretch>
              </a:blipFill>
            </p:spPr>
            <p:txBody>
              <a:bodyPr/>
              <a:lstStyle/>
              <a:p>
                <a:r>
                  <a:rPr lang="zh-TW" altLang="en-US">
                    <a:noFill/>
                  </a:rPr>
                  <a:t> </a:t>
                </a:r>
              </a:p>
            </p:txBody>
          </p:sp>
        </mc:Fallback>
      </mc:AlternateContent>
      <p:sp>
        <p:nvSpPr>
          <p:cNvPr id="25" name="矩形 24">
            <a:extLst>
              <a:ext uri="{FF2B5EF4-FFF2-40B4-BE49-F238E27FC236}">
                <a16:creationId xmlns:a16="http://schemas.microsoft.com/office/drawing/2014/main" id="{3994A3DD-1BB9-6F79-0CB8-46F9F66A985A}"/>
              </a:ext>
            </a:extLst>
          </p:cNvPr>
          <p:cNvSpPr/>
          <p:nvPr/>
        </p:nvSpPr>
        <p:spPr>
          <a:xfrm>
            <a:off x="1996250" y="6123382"/>
            <a:ext cx="2028119" cy="261610"/>
          </a:xfrm>
          <a:prstGeom prst="rect">
            <a:avLst/>
          </a:prstGeom>
        </p:spPr>
        <p:txBody>
          <a:bodyPr wrap="none">
            <a:spAutoFit/>
          </a:bodyPr>
          <a:lstStyle/>
          <a:p>
            <a:r>
              <a:rPr lang="en-US" altLang="zh-TW" sz="1100" dirty="0">
                <a:solidFill>
                  <a:srgbClr val="00B050"/>
                </a:solidFill>
                <a:latin typeface="微軟正黑體" panose="020B0604030504040204" pitchFamily="34" charset="-120"/>
                <a:ea typeface="微軟正黑體" panose="020B0604030504040204" pitchFamily="34" charset="-120"/>
              </a:rPr>
              <a:t>weight matrix </a:t>
            </a:r>
            <a:r>
              <a:rPr lang="en-US" altLang="zh-TW" sz="1100" i="1" dirty="0">
                <a:solidFill>
                  <a:srgbClr val="00B050"/>
                </a:solidFill>
                <a:latin typeface="微軟正黑體" panose="020B0604030504040204" pitchFamily="34" charset="-120"/>
                <a:ea typeface="微軟正黑體" panose="020B0604030504040204" pitchFamily="34" charset="-120"/>
              </a:rPr>
              <a:t>W</a:t>
            </a:r>
            <a:r>
              <a:rPr lang="en-US" altLang="zh-TW" sz="1100" dirty="0">
                <a:solidFill>
                  <a:srgbClr val="00B050"/>
                </a:solidFill>
                <a:latin typeface="微軟正黑體" panose="020B0604030504040204" pitchFamily="34" charset="-120"/>
                <a:ea typeface="微軟正黑體" panose="020B0604030504040204" pitchFamily="34" charset="-120"/>
              </a:rPr>
              <a:t> (1000*</a:t>
            </a:r>
            <a:r>
              <a:rPr lang="en-US" altLang="zh-TW" sz="1100" dirty="0">
                <a:solidFill>
                  <a:srgbClr val="00B050"/>
                </a:solidFill>
                <a:highlight>
                  <a:srgbClr val="FFFF00"/>
                </a:highlight>
                <a:latin typeface="微軟正黑體" panose="020B0604030504040204" pitchFamily="34" charset="-120"/>
                <a:ea typeface="微軟正黑體" panose="020B0604030504040204" pitchFamily="34" charset="-120"/>
              </a:rPr>
              <a:t>512</a:t>
            </a:r>
            <a:r>
              <a:rPr lang="en-US" altLang="zh-TW" sz="1100" dirty="0">
                <a:solidFill>
                  <a:srgbClr val="00B050"/>
                </a:solidFill>
                <a:latin typeface="微軟正黑體" panose="020B0604030504040204" pitchFamily="34" charset="-120"/>
                <a:ea typeface="微軟正黑體" panose="020B0604030504040204" pitchFamily="34" charset="-120"/>
              </a:rPr>
              <a:t>)</a:t>
            </a:r>
            <a:endParaRPr lang="zh-TW" altLang="en-US" sz="1100" dirty="0">
              <a:solidFill>
                <a:srgbClr val="00B050"/>
              </a:solidFill>
              <a:latin typeface="微軟正黑體" panose="020B0604030504040204" pitchFamily="34" charset="-120"/>
              <a:ea typeface="微軟正黑體" panose="020B0604030504040204" pitchFamily="34" charset="-120"/>
            </a:endParaRPr>
          </a:p>
        </p:txBody>
      </p:sp>
      <p:sp>
        <p:nvSpPr>
          <p:cNvPr id="30" name="矩形 29">
            <a:extLst>
              <a:ext uri="{FF2B5EF4-FFF2-40B4-BE49-F238E27FC236}">
                <a16:creationId xmlns:a16="http://schemas.microsoft.com/office/drawing/2014/main" id="{46843566-E0CD-E030-4F21-86BB54252AED}"/>
              </a:ext>
            </a:extLst>
          </p:cNvPr>
          <p:cNvSpPr/>
          <p:nvPr/>
        </p:nvSpPr>
        <p:spPr>
          <a:xfrm>
            <a:off x="1348146" y="5386958"/>
            <a:ext cx="1846980" cy="276999"/>
          </a:xfrm>
          <a:prstGeom prst="rect">
            <a:avLst/>
          </a:prstGeom>
        </p:spPr>
        <p:txBody>
          <a:bodyPr wrap="none">
            <a:spAutoFit/>
          </a:bodyPr>
          <a:lstStyle/>
          <a:p>
            <a:r>
              <a:rPr lang="en-US" altLang="zh-TW" sz="1100" dirty="0">
                <a:solidFill>
                  <a:schemeClr val="accent2"/>
                </a:solidFill>
                <a:latin typeface="微軟正黑體" panose="020B0604030504040204" pitchFamily="34" charset="-120"/>
                <a:ea typeface="微軟正黑體" panose="020B0604030504040204" pitchFamily="34" charset="-120"/>
              </a:rPr>
              <a:t>one-hot vectors (5*1000</a:t>
            </a:r>
            <a:r>
              <a:rPr lang="en-US" altLang="zh-TW" sz="1200" dirty="0">
                <a:solidFill>
                  <a:schemeClr val="accent2"/>
                </a:solidFill>
                <a:latin typeface="微軟正黑體" panose="020B0604030504040204" pitchFamily="34" charset="-120"/>
                <a:ea typeface="微軟正黑體" panose="020B0604030504040204" pitchFamily="34" charset="-120"/>
              </a:rPr>
              <a:t>)</a:t>
            </a:r>
            <a:endParaRPr lang="zh-TW" altLang="en-US" sz="1200" dirty="0">
              <a:solidFill>
                <a:srgbClr val="FF0000"/>
              </a:solidFill>
              <a:latin typeface="微軟正黑體" panose="020B0604030504040204" pitchFamily="34" charset="-120"/>
              <a:ea typeface="微軟正黑體" panose="020B0604030504040204" pitchFamily="34" charset="-120"/>
            </a:endParaRPr>
          </a:p>
        </p:txBody>
      </p:sp>
      <p:sp>
        <p:nvSpPr>
          <p:cNvPr id="31" name="矩形 30">
            <a:extLst>
              <a:ext uri="{FF2B5EF4-FFF2-40B4-BE49-F238E27FC236}">
                <a16:creationId xmlns:a16="http://schemas.microsoft.com/office/drawing/2014/main" id="{E7B30DA0-FF2E-1C66-1CA3-C8064017F001}"/>
              </a:ext>
            </a:extLst>
          </p:cNvPr>
          <p:cNvSpPr/>
          <p:nvPr/>
        </p:nvSpPr>
        <p:spPr>
          <a:xfrm>
            <a:off x="3546511" y="5247339"/>
            <a:ext cx="1556836" cy="430887"/>
          </a:xfrm>
          <a:prstGeom prst="rect">
            <a:avLst/>
          </a:prstGeom>
        </p:spPr>
        <p:txBody>
          <a:bodyPr wrap="none">
            <a:spAutoFit/>
          </a:bodyPr>
          <a:lstStyle/>
          <a:p>
            <a:r>
              <a:rPr lang="en-US" altLang="zh-TW" sz="1100" dirty="0">
                <a:solidFill>
                  <a:srgbClr val="00B0F0"/>
                </a:solidFill>
                <a:latin typeface="微軟正黑體" panose="020B0604030504040204" pitchFamily="34" charset="-120"/>
                <a:ea typeface="微軟正黑體" panose="020B0604030504040204" pitchFamily="34" charset="-120"/>
              </a:rPr>
              <a:t>Learned embedding</a:t>
            </a:r>
          </a:p>
          <a:p>
            <a:r>
              <a:rPr lang="en-US" altLang="zh-TW" sz="1100" dirty="0">
                <a:solidFill>
                  <a:srgbClr val="00B0F0"/>
                </a:solidFill>
                <a:latin typeface="微軟正黑體" panose="020B0604030504040204" pitchFamily="34" charset="-120"/>
                <a:ea typeface="微軟正黑體" panose="020B0604030504040204" pitchFamily="34" charset="-120"/>
              </a:rPr>
              <a:t>word vectors (5*</a:t>
            </a:r>
            <a:r>
              <a:rPr lang="en-US" altLang="zh-TW" sz="1100" dirty="0">
                <a:solidFill>
                  <a:srgbClr val="00B0F0"/>
                </a:solidFill>
                <a:highlight>
                  <a:srgbClr val="FFFF00"/>
                </a:highlight>
                <a:latin typeface="微軟正黑體" panose="020B0604030504040204" pitchFamily="34" charset="-120"/>
                <a:ea typeface="微軟正黑體" panose="020B0604030504040204" pitchFamily="34" charset="-120"/>
              </a:rPr>
              <a:t>512</a:t>
            </a:r>
            <a:r>
              <a:rPr lang="en-US" altLang="zh-TW" sz="1100" dirty="0">
                <a:solidFill>
                  <a:srgbClr val="00B0F0"/>
                </a:solidFill>
                <a:latin typeface="微軟正黑體" panose="020B0604030504040204" pitchFamily="34" charset="-120"/>
                <a:ea typeface="微軟正黑體" panose="020B0604030504040204" pitchFamily="34" charset="-120"/>
              </a:rPr>
              <a:t>)</a:t>
            </a:r>
            <a:endParaRPr lang="zh-TW" altLang="en-US" sz="1100" dirty="0">
              <a:solidFill>
                <a:srgbClr val="00B0F0"/>
              </a:solidFill>
              <a:latin typeface="微軟正黑體" panose="020B0604030504040204" pitchFamily="34" charset="-120"/>
              <a:ea typeface="微軟正黑體" panose="020B0604030504040204" pitchFamily="34" charset="-120"/>
            </a:endParaRPr>
          </a:p>
        </p:txBody>
      </p:sp>
      <p:cxnSp>
        <p:nvCxnSpPr>
          <p:cNvPr id="35" name="直線單箭頭接點 34">
            <a:extLst>
              <a:ext uri="{FF2B5EF4-FFF2-40B4-BE49-F238E27FC236}">
                <a16:creationId xmlns:a16="http://schemas.microsoft.com/office/drawing/2014/main" id="{23837B8C-4D97-0515-9C42-7537C6F4A15A}"/>
              </a:ext>
            </a:extLst>
          </p:cNvPr>
          <p:cNvCxnSpPr>
            <a:cxnSpLocks/>
          </p:cNvCxnSpPr>
          <p:nvPr/>
        </p:nvCxnSpPr>
        <p:spPr>
          <a:xfrm flipV="1">
            <a:off x="2563995" y="6742887"/>
            <a:ext cx="2456614" cy="1452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F598739C-8456-B78C-2B25-BB1BB291D7A6}"/>
              </a:ext>
            </a:extLst>
          </p:cNvPr>
          <p:cNvSpPr/>
          <p:nvPr/>
        </p:nvSpPr>
        <p:spPr>
          <a:xfrm>
            <a:off x="5043205" y="6456940"/>
            <a:ext cx="1692884" cy="430887"/>
          </a:xfrm>
          <a:prstGeom prst="rect">
            <a:avLst/>
          </a:prstGeom>
        </p:spPr>
        <p:txBody>
          <a:bodyPr wrap="square">
            <a:spAutoFit/>
          </a:bodyPr>
          <a:lstStyle/>
          <a:p>
            <a:r>
              <a:rPr lang="en-US" altLang="zh-TW" sz="1100" dirty="0">
                <a:solidFill>
                  <a:schemeClr val="accent2"/>
                </a:solidFill>
                <a:latin typeface="微軟正黑體" panose="020B0604030504040204" pitchFamily="34" charset="-120"/>
                <a:ea typeface="微軟正黑體" panose="020B0604030504040204" pitchFamily="34" charset="-120"/>
              </a:rPr>
              <a:t>5 one-hot vectors (5 tokens*1000-dim)</a:t>
            </a:r>
            <a:endParaRPr lang="zh-TW" altLang="en-US" sz="1100" dirty="0">
              <a:solidFill>
                <a:schemeClr val="accent2"/>
              </a:solidFill>
              <a:latin typeface="微軟正黑體" panose="020B0604030504040204" pitchFamily="34" charset="-120"/>
              <a:ea typeface="微軟正黑體" panose="020B0604030504040204" pitchFamily="34" charset="-120"/>
            </a:endParaRPr>
          </a:p>
        </p:txBody>
      </p:sp>
      <p:sp>
        <p:nvSpPr>
          <p:cNvPr id="38" name="文字方塊 37">
            <a:extLst>
              <a:ext uri="{FF2B5EF4-FFF2-40B4-BE49-F238E27FC236}">
                <a16:creationId xmlns:a16="http://schemas.microsoft.com/office/drawing/2014/main" id="{BBF441F2-910F-477A-8787-B4981F7E1E52}"/>
              </a:ext>
            </a:extLst>
          </p:cNvPr>
          <p:cNvSpPr txBox="1"/>
          <p:nvPr/>
        </p:nvSpPr>
        <p:spPr>
          <a:xfrm>
            <a:off x="4997957" y="5606023"/>
            <a:ext cx="40894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2.1) </a:t>
            </a:r>
          </a:p>
        </p:txBody>
      </p:sp>
      <p:sp>
        <p:nvSpPr>
          <p:cNvPr id="39" name="文字方塊 38">
            <a:extLst>
              <a:ext uri="{FF2B5EF4-FFF2-40B4-BE49-F238E27FC236}">
                <a16:creationId xmlns:a16="http://schemas.microsoft.com/office/drawing/2014/main" id="{E7831EB6-A822-7820-E6BD-3EC771D06CE3}"/>
              </a:ext>
            </a:extLst>
          </p:cNvPr>
          <p:cNvSpPr txBox="1"/>
          <p:nvPr/>
        </p:nvSpPr>
        <p:spPr>
          <a:xfrm>
            <a:off x="6420692" y="5598478"/>
            <a:ext cx="40894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2.2)  </a:t>
            </a:r>
          </a:p>
        </p:txBody>
      </p:sp>
      <p:sp>
        <p:nvSpPr>
          <p:cNvPr id="45" name="文字方塊 44">
            <a:extLst>
              <a:ext uri="{FF2B5EF4-FFF2-40B4-BE49-F238E27FC236}">
                <a16:creationId xmlns:a16="http://schemas.microsoft.com/office/drawing/2014/main" id="{15D76A9C-3C7C-4BE7-4924-B6A24A926CA4}"/>
              </a:ext>
            </a:extLst>
          </p:cNvPr>
          <p:cNvSpPr txBox="1"/>
          <p:nvPr/>
        </p:nvSpPr>
        <p:spPr>
          <a:xfrm>
            <a:off x="7306042" y="6017954"/>
            <a:ext cx="1573813" cy="984885"/>
          </a:xfrm>
          <a:prstGeom prst="rect">
            <a:avLst/>
          </a:prstGeom>
          <a:noFill/>
        </p:spPr>
        <p:txBody>
          <a:bodyPr wrap="square">
            <a:spAutoFit/>
          </a:bodyPr>
          <a:lstStyle/>
          <a:p>
            <a:r>
              <a:rPr lang="en-US" altLang="zh-TW" sz="1200" dirty="0">
                <a:solidFill>
                  <a:srgbClr val="C00000"/>
                </a:solidFill>
                <a:latin typeface="Times New Roman" panose="02020603050405020304" pitchFamily="18" charset="0"/>
                <a:cs typeface="Times New Roman" panose="02020603050405020304" pitchFamily="18" charset="0"/>
              </a:rPr>
              <a:t>1.2) Output Tokens:</a:t>
            </a:r>
            <a:r>
              <a:rPr lang="zh-TW" altLang="en-US" sz="1200" dirty="0">
                <a:solidFill>
                  <a:srgbClr val="C00000"/>
                </a:solidFill>
                <a:latin typeface="Times New Roman" panose="02020603050405020304" pitchFamily="18" charset="0"/>
                <a:cs typeface="Times New Roman" panose="02020603050405020304" pitchFamily="18" charset="0"/>
              </a:rPr>
              <a:t>逐</a:t>
            </a:r>
            <a:r>
              <a:rPr lang="en-US" altLang="zh-TW" sz="1200" dirty="0">
                <a:solidFill>
                  <a:srgbClr val="C00000"/>
                </a:solidFill>
                <a:latin typeface="Times New Roman" panose="02020603050405020304" pitchFamily="18" charset="0"/>
                <a:cs typeface="Times New Roman" panose="02020603050405020304" pitchFamily="18" charset="0"/>
              </a:rPr>
              <a:t>token</a:t>
            </a:r>
            <a:r>
              <a:rPr lang="zh-TW" altLang="en-US" sz="1200" dirty="0">
                <a:solidFill>
                  <a:srgbClr val="C00000"/>
                </a:solidFill>
                <a:latin typeface="Times New Roman" panose="02020603050405020304" pitchFamily="18" charset="0"/>
                <a:cs typeface="Times New Roman" panose="02020603050405020304" pitchFamily="18" charset="0"/>
              </a:rPr>
              <a:t>輸入</a:t>
            </a:r>
            <a:endParaRPr lang="en-US" altLang="zh-TW" sz="1200" dirty="0">
              <a:solidFill>
                <a:srgbClr val="C00000"/>
              </a:solidFill>
              <a:latin typeface="Times New Roman" panose="02020603050405020304" pitchFamily="18" charset="0"/>
              <a:cs typeface="Times New Roman" panose="02020603050405020304" pitchFamily="18" charset="0"/>
            </a:endParaRPr>
          </a:p>
          <a:p>
            <a:pPr marL="263525"/>
            <a:r>
              <a:rPr lang="en-US" altLang="zh-TW" sz="1200" dirty="0">
                <a:latin typeface="Times New Roman" panose="02020603050405020304" pitchFamily="18" charset="0"/>
                <a:cs typeface="Times New Roman" panose="02020603050405020304" pitchFamily="18" charset="0"/>
              </a:rPr>
              <a:t> </a:t>
            </a:r>
            <a:r>
              <a:rPr lang="en-US" altLang="zh-TW" sz="1200" dirty="0">
                <a:solidFill>
                  <a:srgbClr val="00B0F0"/>
                </a:solidFill>
              </a:rPr>
              <a:t>&lt;</a:t>
            </a:r>
            <a:r>
              <a:rPr lang="en-US" altLang="zh-TW" sz="1200" dirty="0" err="1">
                <a:solidFill>
                  <a:srgbClr val="00B0F0"/>
                </a:solidFill>
              </a:rPr>
              <a:t>sos</a:t>
            </a:r>
            <a:r>
              <a:rPr lang="en-US" altLang="zh-TW" sz="1200" dirty="0">
                <a:solidFill>
                  <a:srgbClr val="00B0F0"/>
                </a:solidFill>
              </a:rPr>
              <a:t>&gt; </a:t>
            </a:r>
            <a:r>
              <a:rPr lang="en-US" altLang="zh-TW" sz="1100" dirty="0">
                <a:solidFill>
                  <a:schemeClr val="accent2"/>
                </a:solidFill>
                <a:latin typeface="微軟正黑體" panose="020B0604030504040204" pitchFamily="34" charset="-120"/>
                <a:ea typeface="微軟正黑體" panose="020B0604030504040204" pitchFamily="34" charset="-120"/>
              </a:rPr>
              <a:t>one-hot vectors (1*1000)</a:t>
            </a:r>
            <a:endParaRPr lang="zh-TW" altLang="en-US" sz="1100" dirty="0">
              <a:solidFill>
                <a:schemeClr val="accent2"/>
              </a:solidFill>
              <a:latin typeface="微軟正黑體" panose="020B0604030504040204" pitchFamily="34" charset="-120"/>
              <a:ea typeface="微軟正黑體" panose="020B0604030504040204" pitchFamily="34" charset="-120"/>
            </a:endParaRPr>
          </a:p>
          <a:p>
            <a:pPr marL="263525"/>
            <a:r>
              <a:rPr lang="zh-TW" altLang="en-US" sz="1100" dirty="0">
                <a:solidFill>
                  <a:srgbClr val="00B0F0"/>
                </a:solidFill>
              </a:rPr>
              <a:t> </a:t>
            </a:r>
            <a:endParaRPr lang="zh-TW" altLang="en-US" sz="1200" dirty="0">
              <a:solidFill>
                <a:srgbClr val="00B0F0"/>
              </a:solidFill>
            </a:endParaRPr>
          </a:p>
        </p:txBody>
      </p:sp>
      <p:pic>
        <p:nvPicPr>
          <p:cNvPr id="47" name="圖片 46">
            <a:extLst>
              <a:ext uri="{FF2B5EF4-FFF2-40B4-BE49-F238E27FC236}">
                <a16:creationId xmlns:a16="http://schemas.microsoft.com/office/drawing/2014/main" id="{9A070A3E-BA18-FCCC-A90E-90F3B9CA59EC}"/>
              </a:ext>
            </a:extLst>
          </p:cNvPr>
          <p:cNvPicPr>
            <a:picLocks noChangeAspect="1"/>
          </p:cNvPicPr>
          <p:nvPr/>
        </p:nvPicPr>
        <p:blipFill>
          <a:blip r:embed="rId6"/>
          <a:stretch>
            <a:fillRect/>
          </a:stretch>
        </p:blipFill>
        <p:spPr>
          <a:xfrm>
            <a:off x="4136228" y="4328154"/>
            <a:ext cx="4260346" cy="454518"/>
          </a:xfrm>
          <a:prstGeom prst="rect">
            <a:avLst/>
          </a:prstGeom>
        </p:spPr>
      </p:pic>
      <p:cxnSp>
        <p:nvCxnSpPr>
          <p:cNvPr id="49" name="直線接點 48">
            <a:extLst>
              <a:ext uri="{FF2B5EF4-FFF2-40B4-BE49-F238E27FC236}">
                <a16:creationId xmlns:a16="http://schemas.microsoft.com/office/drawing/2014/main" id="{1EF2CFAE-04C6-989B-0644-E4822D75C88E}"/>
              </a:ext>
            </a:extLst>
          </p:cNvPr>
          <p:cNvCxnSpPr>
            <a:cxnSpLocks/>
          </p:cNvCxnSpPr>
          <p:nvPr/>
        </p:nvCxnSpPr>
        <p:spPr>
          <a:xfrm flipV="1">
            <a:off x="5527040" y="4771733"/>
            <a:ext cx="0" cy="828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EE52663D-2A6B-2A65-CD2D-8E74FBFCAD75}"/>
              </a:ext>
            </a:extLst>
          </p:cNvPr>
          <p:cNvCxnSpPr>
            <a:cxnSpLocks/>
          </p:cNvCxnSpPr>
          <p:nvPr/>
        </p:nvCxnSpPr>
        <p:spPr>
          <a:xfrm flipV="1">
            <a:off x="6987961" y="4718843"/>
            <a:ext cx="0" cy="9122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D0974B31-7E25-5E88-7B35-0757EB9E1D94}"/>
              </a:ext>
            </a:extLst>
          </p:cNvPr>
          <p:cNvSpPr txBox="1"/>
          <p:nvPr/>
        </p:nvSpPr>
        <p:spPr>
          <a:xfrm>
            <a:off x="5477900" y="4915526"/>
            <a:ext cx="1419422" cy="261610"/>
          </a:xfrm>
          <a:prstGeom prst="rect">
            <a:avLst/>
          </a:prstGeom>
          <a:noFill/>
        </p:spPr>
        <p:txBody>
          <a:bodyPr wrap="square">
            <a:spAutoFit/>
          </a:bodyPr>
          <a:lstStyle/>
          <a:p>
            <a:pPr marL="263525" indent="-263525"/>
            <a:r>
              <a:rPr lang="en-US" altLang="zh-TW" sz="1100" dirty="0">
                <a:latin typeface="Times New Roman" panose="02020603050405020304" pitchFamily="18" charset="0"/>
                <a:cs typeface="Times New Roman" panose="02020603050405020304" pitchFamily="18" charset="0"/>
              </a:rPr>
              <a:t>(5*512)</a:t>
            </a:r>
          </a:p>
        </p:txBody>
      </p: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9DFBD263-B2A1-E4EF-5607-84259C1FBEF6}"/>
                  </a:ext>
                </a:extLst>
              </p:cNvPr>
              <p:cNvSpPr txBox="1"/>
              <p:nvPr/>
            </p:nvSpPr>
            <p:spPr>
              <a:xfrm>
                <a:off x="311890" y="5859324"/>
                <a:ext cx="1185862" cy="276999"/>
              </a:xfrm>
              <a:prstGeom prst="rect">
                <a:avLst/>
              </a:prstGeom>
              <a:noFill/>
            </p:spPr>
            <p:txBody>
              <a:bodyPr wrap="square">
                <a:spAutoFit/>
              </a:bodyPr>
              <a:lstStyle/>
              <a:p>
                <a14:m>
                  <m:oMath xmlns:m="http://schemas.openxmlformats.org/officeDocument/2006/math">
                    <m:sSub>
                      <m:sSubPr>
                        <m:ctrlPr>
                          <a:rPr lang="en-US" altLang="zh-TW" sz="1200" i="1" smtClean="0">
                            <a:solidFill>
                              <a:srgbClr val="00B050"/>
                            </a:solidFill>
                            <a:highlight>
                              <a:srgbClr val="FFFF00"/>
                            </a:highlight>
                            <a:latin typeface="Cambria Math" panose="02040503050406030204" pitchFamily="18" charset="0"/>
                            <a:cs typeface="Times New Roman" panose="02020603050405020304" pitchFamily="18" charset="0"/>
                          </a:rPr>
                        </m:ctrlPr>
                      </m:sSubPr>
                      <m:e>
                        <m:r>
                          <a:rPr lang="en-US" altLang="zh-TW" sz="1200" b="0" i="1" smtClean="0">
                            <a:solidFill>
                              <a:srgbClr val="00B050"/>
                            </a:solidFill>
                            <a:highlight>
                              <a:srgbClr val="FFFF00"/>
                            </a:highlight>
                            <a:latin typeface="Cambria Math" panose="02040503050406030204" pitchFamily="18" charset="0"/>
                            <a:cs typeface="Times New Roman" panose="02020603050405020304" pitchFamily="18" charset="0"/>
                          </a:rPr>
                          <m:t>𝑑</m:t>
                        </m:r>
                      </m:e>
                      <m:sub>
                        <m:r>
                          <a:rPr lang="en-US" altLang="zh-TW" sz="1200" b="0" i="1" smtClean="0">
                            <a:solidFill>
                              <a:srgbClr val="00B050"/>
                            </a:solidFill>
                            <a:highlight>
                              <a:srgbClr val="FFFF00"/>
                            </a:highlight>
                            <a:latin typeface="Cambria Math" panose="02040503050406030204" pitchFamily="18" charset="0"/>
                            <a:cs typeface="Times New Roman" panose="02020603050405020304" pitchFamily="18" charset="0"/>
                          </a:rPr>
                          <m:t>𝑚𝑜𝑑𝑒𝑙</m:t>
                        </m:r>
                      </m:sub>
                    </m:sSub>
                  </m:oMath>
                </a14:m>
                <a:r>
                  <a:rPr lang="zh-TW" altLang="en-US" sz="1200" dirty="0">
                    <a:solidFill>
                      <a:srgbClr val="00B050"/>
                    </a:solidFill>
                    <a:highlight>
                      <a:srgbClr val="FFFF00"/>
                    </a:highlight>
                    <a:latin typeface="Times New Roman" panose="02020603050405020304" pitchFamily="18" charset="0"/>
                    <a:cs typeface="Times New Roman" panose="02020603050405020304" pitchFamily="18" charset="0"/>
                  </a:rPr>
                  <a:t> </a:t>
                </a:r>
                <a:r>
                  <a:rPr lang="en-US" altLang="zh-TW" sz="1200" dirty="0">
                    <a:solidFill>
                      <a:srgbClr val="00B050"/>
                    </a:solidFill>
                    <a:highlight>
                      <a:srgbClr val="FFFF00"/>
                    </a:highlight>
                    <a:latin typeface="Times New Roman" panose="02020603050405020304" pitchFamily="18" charset="0"/>
                    <a:cs typeface="Times New Roman" panose="02020603050405020304" pitchFamily="18" charset="0"/>
                  </a:rPr>
                  <a:t>= 512</a:t>
                </a:r>
                <a:r>
                  <a:rPr lang="zh-TW" altLang="en-US" sz="1200" dirty="0">
                    <a:solidFill>
                      <a:srgbClr val="00B050"/>
                    </a:solidFill>
                    <a:highlight>
                      <a:srgbClr val="FFFF00"/>
                    </a:highlight>
                    <a:latin typeface="Times New Roman" panose="02020603050405020304" pitchFamily="18" charset="0"/>
                    <a:cs typeface="Times New Roman" panose="02020603050405020304" pitchFamily="18" charset="0"/>
                  </a:rPr>
                  <a:t> </a:t>
                </a:r>
                <a:endParaRPr lang="zh-TW" altLang="en-US" dirty="0">
                  <a:highlight>
                    <a:srgbClr val="FFFF00"/>
                  </a:highlight>
                </a:endParaRPr>
              </a:p>
            </p:txBody>
          </p:sp>
        </mc:Choice>
        <mc:Fallback xmlns="">
          <p:sp>
            <p:nvSpPr>
              <p:cNvPr id="54" name="文字方塊 53">
                <a:extLst>
                  <a:ext uri="{FF2B5EF4-FFF2-40B4-BE49-F238E27FC236}">
                    <a16:creationId xmlns:a16="http://schemas.microsoft.com/office/drawing/2014/main" id="{9DFBD263-B2A1-E4EF-5607-84259C1FBEF6}"/>
                  </a:ext>
                </a:extLst>
              </p:cNvPr>
              <p:cNvSpPr txBox="1">
                <a:spLocks noRot="1" noChangeAspect="1" noMove="1" noResize="1" noEditPoints="1" noAdjustHandles="1" noChangeArrowheads="1" noChangeShapeType="1" noTextEdit="1"/>
              </p:cNvSpPr>
              <p:nvPr/>
            </p:nvSpPr>
            <p:spPr>
              <a:xfrm>
                <a:off x="311890" y="5859324"/>
                <a:ext cx="1185862" cy="276999"/>
              </a:xfrm>
              <a:prstGeom prst="rect">
                <a:avLst/>
              </a:prstGeom>
              <a:blipFill>
                <a:blip r:embed="rId7"/>
                <a:stretch>
                  <a:fillRect b="-15217"/>
                </a:stretch>
              </a:blipFill>
            </p:spPr>
            <p:txBody>
              <a:bodyPr/>
              <a:lstStyle/>
              <a:p>
                <a:r>
                  <a:rPr lang="zh-TW" altLang="en-US">
                    <a:noFill/>
                  </a:rPr>
                  <a:t> </a:t>
                </a:r>
              </a:p>
            </p:txBody>
          </p:sp>
        </mc:Fallback>
      </mc:AlternateContent>
      <p:sp>
        <p:nvSpPr>
          <p:cNvPr id="64" name="文字方塊 63">
            <a:extLst>
              <a:ext uri="{FF2B5EF4-FFF2-40B4-BE49-F238E27FC236}">
                <a16:creationId xmlns:a16="http://schemas.microsoft.com/office/drawing/2014/main" id="{57AED8A3-A733-D636-92B5-F2DDE93AE6F2}"/>
              </a:ext>
            </a:extLst>
          </p:cNvPr>
          <p:cNvSpPr txBox="1"/>
          <p:nvPr/>
        </p:nvSpPr>
        <p:spPr>
          <a:xfrm>
            <a:off x="6209150" y="4842634"/>
            <a:ext cx="1918024" cy="246221"/>
          </a:xfrm>
          <a:prstGeom prst="rect">
            <a:avLst/>
          </a:prstGeom>
          <a:noFill/>
        </p:spPr>
        <p:txBody>
          <a:bodyPr wrap="square">
            <a:spAutoFit/>
          </a:bodyPr>
          <a:lstStyle/>
          <a:p>
            <a:pPr marL="263525" indent="-263525"/>
            <a:r>
              <a:rPr lang="en-US" altLang="zh-TW" sz="1000" dirty="0">
                <a:latin typeface="Times New Roman" panose="02020603050405020304" pitchFamily="18" charset="0"/>
                <a:cs typeface="Times New Roman" panose="02020603050405020304" pitchFamily="18" charset="0"/>
              </a:rPr>
              <a:t>Output Word Vectors (n*512)</a:t>
            </a:r>
            <a:endParaRPr lang="zh-TW" altLang="en-US" sz="1000" dirty="0"/>
          </a:p>
        </p:txBody>
      </p:sp>
      <p:sp>
        <p:nvSpPr>
          <p:cNvPr id="65" name="文字方塊 64">
            <a:extLst>
              <a:ext uri="{FF2B5EF4-FFF2-40B4-BE49-F238E27FC236}">
                <a16:creationId xmlns:a16="http://schemas.microsoft.com/office/drawing/2014/main" id="{B1D3B40A-9845-7EE5-83A7-D717E8CF83B0}"/>
              </a:ext>
            </a:extLst>
          </p:cNvPr>
          <p:cNvSpPr txBox="1"/>
          <p:nvPr/>
        </p:nvSpPr>
        <p:spPr>
          <a:xfrm>
            <a:off x="4835132" y="6098685"/>
            <a:ext cx="1691489" cy="261610"/>
          </a:xfrm>
          <a:prstGeom prst="rect">
            <a:avLst/>
          </a:prstGeom>
          <a:noFill/>
        </p:spPr>
        <p:txBody>
          <a:bodyPr wrap="none" rtlCol="0">
            <a:spAutoFit/>
          </a:bodyPr>
          <a:lstStyle/>
          <a:p>
            <a:r>
              <a:rPr lang="zh-TW" altLang="en-US" sz="1100" dirty="0">
                <a:solidFill>
                  <a:srgbClr val="C00000"/>
                </a:solidFill>
              </a:rPr>
              <a:t>所有</a:t>
            </a:r>
            <a:r>
              <a:rPr lang="en-US" altLang="zh-TW" sz="1100" dirty="0">
                <a:solidFill>
                  <a:srgbClr val="C00000"/>
                </a:solidFill>
              </a:rPr>
              <a:t>input token</a:t>
            </a:r>
            <a:r>
              <a:rPr lang="zh-TW" altLang="en-US" sz="1100" dirty="0">
                <a:solidFill>
                  <a:srgbClr val="C00000"/>
                </a:solidFill>
              </a:rPr>
              <a:t>一起輸入</a:t>
            </a:r>
          </a:p>
        </p:txBody>
      </p:sp>
      <p:sp>
        <p:nvSpPr>
          <p:cNvPr id="68" name="矩形 67">
            <a:extLst>
              <a:ext uri="{FF2B5EF4-FFF2-40B4-BE49-F238E27FC236}">
                <a16:creationId xmlns:a16="http://schemas.microsoft.com/office/drawing/2014/main" id="{6738D088-B801-8D00-7D40-847E103F7F9A}"/>
              </a:ext>
            </a:extLst>
          </p:cNvPr>
          <p:cNvSpPr/>
          <p:nvPr/>
        </p:nvSpPr>
        <p:spPr>
          <a:xfrm>
            <a:off x="27669" y="3531728"/>
            <a:ext cx="9000269" cy="1259854"/>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文字方塊 71">
            <a:extLst>
              <a:ext uri="{FF2B5EF4-FFF2-40B4-BE49-F238E27FC236}">
                <a16:creationId xmlns:a16="http://schemas.microsoft.com/office/drawing/2014/main" id="{E129ECCF-1D59-BC53-CCD7-C91D9B803E86}"/>
              </a:ext>
            </a:extLst>
          </p:cNvPr>
          <p:cNvSpPr txBox="1"/>
          <p:nvPr/>
        </p:nvSpPr>
        <p:spPr>
          <a:xfrm>
            <a:off x="0" y="3531728"/>
            <a:ext cx="6202080" cy="276999"/>
          </a:xfrm>
          <a:prstGeom prst="rect">
            <a:avLst/>
          </a:prstGeom>
          <a:noFill/>
        </p:spPr>
        <p:txBody>
          <a:bodyPr wrap="square" rtlCol="0">
            <a:spAutoFit/>
          </a:bodyPr>
          <a:lstStyle/>
          <a:p>
            <a:pPr marL="176213" indent="-176213"/>
            <a:r>
              <a:rPr lang="en-US" altLang="zh-TW" sz="1200" b="1" dirty="0">
                <a:latin typeface="Times New Roman" panose="02020603050405020304" pitchFamily="18" charset="0"/>
                <a:cs typeface="Times New Roman" panose="02020603050405020304" pitchFamily="18" charset="0"/>
              </a:rPr>
              <a:t>1.2 </a:t>
            </a:r>
            <a:r>
              <a:rPr lang="en-US" altLang="zh-TW" sz="1200" b="1" u="sng" dirty="0">
                <a:solidFill>
                  <a:srgbClr val="00B0F0"/>
                </a:solidFill>
                <a:latin typeface="Times New Roman" panose="02020603050405020304" pitchFamily="18" charset="0"/>
                <a:cs typeface="Times New Roman" panose="02020603050405020304" pitchFamily="18" charset="0"/>
              </a:rPr>
              <a:t>Position Embedding </a:t>
            </a:r>
            <a:r>
              <a:rPr lang="en-US" altLang="zh-TW" sz="1200" b="1" dirty="0">
                <a:latin typeface="Times New Roman" panose="02020603050405020304" pitchFamily="18" charset="0"/>
                <a:cs typeface="Times New Roman" panose="02020603050405020304" pitchFamily="18" charset="0"/>
              </a:rPr>
              <a:t>- Inject Token Position Information Using Positional Encoding</a:t>
            </a:r>
            <a:endParaRPr lang="zh-TW" altLang="en-US" sz="1200" b="1" dirty="0">
              <a:latin typeface="Times New Roman" panose="02020603050405020304" pitchFamily="18" charset="0"/>
              <a:cs typeface="Times New Roman" panose="02020603050405020304" pitchFamily="18" charset="0"/>
            </a:endParaRPr>
          </a:p>
        </p:txBody>
      </p:sp>
      <p:sp>
        <p:nvSpPr>
          <p:cNvPr id="74" name="文字方塊 73">
            <a:extLst>
              <a:ext uri="{FF2B5EF4-FFF2-40B4-BE49-F238E27FC236}">
                <a16:creationId xmlns:a16="http://schemas.microsoft.com/office/drawing/2014/main" id="{8ABEF4B8-6F3C-9049-2C54-C55730A37430}"/>
              </a:ext>
            </a:extLst>
          </p:cNvPr>
          <p:cNvSpPr txBox="1"/>
          <p:nvPr/>
        </p:nvSpPr>
        <p:spPr>
          <a:xfrm>
            <a:off x="5986352" y="5650416"/>
            <a:ext cx="868680" cy="461665"/>
          </a:xfrm>
          <a:prstGeom prst="rect">
            <a:avLst/>
          </a:prstGeom>
          <a:noFill/>
        </p:spPr>
        <p:txBody>
          <a:bodyPr wrap="square">
            <a:spAutoFit/>
          </a:bodyPr>
          <a:lstStyle/>
          <a:p>
            <a:r>
              <a:rPr lang="en-US" altLang="zh-TW" sz="1200" dirty="0">
                <a:solidFill>
                  <a:srgbClr val="00B050"/>
                </a:solidFill>
              </a:rPr>
              <a:t>= same para =</a:t>
            </a:r>
            <a:endParaRPr lang="zh-TW" altLang="en-US" sz="1200" dirty="0">
              <a:solidFill>
                <a:srgbClr val="00B050"/>
              </a:solidFill>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B72525C2-F229-4AC5-4285-324389FA75BB}"/>
                  </a:ext>
                </a:extLst>
              </p:cNvPr>
              <p:cNvSpPr txBox="1"/>
              <p:nvPr/>
            </p:nvSpPr>
            <p:spPr>
              <a:xfrm>
                <a:off x="2376973" y="3828515"/>
                <a:ext cx="3033093" cy="4839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i="1">
                              <a:latin typeface="Cambria Math" panose="02040503050406030204" pitchFamily="18" charset="0"/>
                            </a:rPr>
                            <m:t>𝑃</m:t>
                          </m:r>
                          <m:r>
                            <a:rPr lang="en-US" altLang="zh-TW" sz="1100" i="1" smtClean="0">
                              <a:latin typeface="Cambria Math" panose="02040503050406030204" pitchFamily="18" charset="0"/>
                            </a:rPr>
                            <m:t>𝐸</m:t>
                          </m:r>
                        </m:e>
                        <m:sub>
                          <m:r>
                            <a:rPr lang="en-US" altLang="zh-TW" sz="1100" i="1">
                              <a:latin typeface="Cambria Math" panose="02040503050406030204" pitchFamily="18" charset="0"/>
                            </a:rPr>
                            <m:t>(</m:t>
                          </m:r>
                          <m:r>
                            <a:rPr lang="en-US" altLang="zh-TW" sz="1100" b="0" i="1" smtClean="0">
                              <a:latin typeface="Cambria Math" panose="02040503050406030204" pitchFamily="18" charset="0"/>
                            </a:rPr>
                            <m:t>𝑝𝑜𝑠</m:t>
                          </m:r>
                          <m:r>
                            <a:rPr lang="en-US" altLang="zh-TW" sz="1100" b="0" i="1" smtClean="0">
                              <a:latin typeface="Cambria Math" panose="02040503050406030204" pitchFamily="18" charset="0"/>
                            </a:rPr>
                            <m:t>,2</m:t>
                          </m:r>
                          <m:r>
                            <a:rPr lang="en-US" altLang="zh-TW" sz="1100" b="0" i="1" smtClean="0">
                              <a:latin typeface="Cambria Math" panose="02040503050406030204" pitchFamily="18" charset="0"/>
                            </a:rPr>
                            <m:t>𝑖</m:t>
                          </m:r>
                          <m:r>
                            <a:rPr lang="en-US" altLang="zh-TW" sz="1100" i="1" smtClean="0">
                              <a:latin typeface="Cambria Math" panose="02040503050406030204" pitchFamily="18" charset="0"/>
                            </a:rPr>
                            <m:t>)</m:t>
                          </m:r>
                        </m:sub>
                      </m:sSub>
                      <m:r>
                        <a:rPr lang="en-US" altLang="zh-TW" sz="1100" b="0" i="1" smtClean="0">
                          <a:latin typeface="Cambria Math" panose="02040503050406030204" pitchFamily="18" charset="0"/>
                        </a:rPr>
                        <m:t>=</m:t>
                      </m:r>
                      <m:r>
                        <a:rPr lang="en-US" altLang="zh-TW" sz="1100" b="0" i="1" smtClean="0">
                          <a:latin typeface="Cambria Math" panose="02040503050406030204" pitchFamily="18" charset="0"/>
                        </a:rPr>
                        <m:t>𝑠𝑖𝑛</m:t>
                      </m:r>
                      <m:r>
                        <a:rPr lang="en-US" altLang="zh-TW" sz="1100" b="0" i="1" smtClean="0">
                          <a:latin typeface="Cambria Math" panose="02040503050406030204" pitchFamily="18" charset="0"/>
                        </a:rPr>
                        <m:t>(</m:t>
                      </m:r>
                      <m:r>
                        <a:rPr lang="en-US" altLang="zh-TW" sz="1100" b="0" i="1" smtClean="0">
                          <a:latin typeface="Cambria Math" panose="02040503050406030204" pitchFamily="18" charset="0"/>
                        </a:rPr>
                        <m:t>𝑝𝑜𝑠</m:t>
                      </m:r>
                      <m:r>
                        <a:rPr lang="en-US" altLang="zh-TW" sz="1100" b="0" i="1" smtClean="0">
                          <a:latin typeface="Cambria Math" panose="02040503050406030204" pitchFamily="18" charset="0"/>
                        </a:rPr>
                        <m:t>/</m:t>
                      </m:r>
                      <m:sSup>
                        <m:sSupPr>
                          <m:ctrlPr>
                            <a:rPr lang="en-US" altLang="zh-TW" sz="1100" b="0" i="1" smtClean="0">
                              <a:latin typeface="Cambria Math" panose="02040503050406030204" pitchFamily="18" charset="0"/>
                            </a:rPr>
                          </m:ctrlPr>
                        </m:sSupPr>
                        <m:e>
                          <m:r>
                            <a:rPr lang="en-US" altLang="zh-TW" sz="1100" b="0" i="1" smtClean="0">
                              <a:latin typeface="Cambria Math" panose="02040503050406030204" pitchFamily="18" charset="0"/>
                            </a:rPr>
                            <m:t>10000</m:t>
                          </m:r>
                        </m:e>
                        <m:sup>
                          <m:r>
                            <a:rPr lang="en-US" altLang="zh-TW" sz="1100" b="0" i="1" smtClean="0">
                              <a:latin typeface="Cambria Math" panose="02040503050406030204" pitchFamily="18" charset="0"/>
                            </a:rPr>
                            <m:t>2</m:t>
                          </m:r>
                          <m:r>
                            <a:rPr lang="en-US" altLang="zh-TW" sz="1100" b="0" i="1" smtClean="0">
                              <a:latin typeface="Cambria Math" panose="02040503050406030204" pitchFamily="18" charset="0"/>
                            </a:rPr>
                            <m:t>𝑖</m:t>
                          </m:r>
                          <m:r>
                            <a:rPr lang="en-US" altLang="zh-TW" sz="1100" b="0" i="1" smtClean="0">
                              <a:latin typeface="Cambria Math" panose="02040503050406030204" pitchFamily="18" charset="0"/>
                            </a:rPr>
                            <m:t>/</m:t>
                          </m:r>
                          <m:sSub>
                            <m:sSubPr>
                              <m:ctrlPr>
                                <a:rPr lang="en-US" altLang="zh-TW" sz="1100" b="0" i="1" smtClean="0">
                                  <a:highlight>
                                    <a:srgbClr val="FFFF00"/>
                                  </a:highlight>
                                  <a:latin typeface="Cambria Math" panose="02040503050406030204" pitchFamily="18" charset="0"/>
                                </a:rPr>
                              </m:ctrlPr>
                            </m:sSubPr>
                            <m:e>
                              <m:r>
                                <a:rPr lang="en-US" altLang="zh-TW" sz="1100" b="0" i="1" smtClean="0">
                                  <a:highlight>
                                    <a:srgbClr val="FFFF00"/>
                                  </a:highlight>
                                  <a:latin typeface="Cambria Math" panose="02040503050406030204" pitchFamily="18" charset="0"/>
                                </a:rPr>
                                <m:t>𝑑</m:t>
                              </m:r>
                            </m:e>
                            <m:sub>
                              <m:r>
                                <a:rPr lang="en-US" altLang="zh-TW" sz="1100" b="0" i="1" smtClean="0">
                                  <a:highlight>
                                    <a:srgbClr val="FFFF00"/>
                                  </a:highlight>
                                  <a:latin typeface="Cambria Math" panose="02040503050406030204" pitchFamily="18" charset="0"/>
                                </a:rPr>
                                <m:t>𝑚𝑜𝑑𝑒𝑙</m:t>
                              </m:r>
                            </m:sub>
                          </m:sSub>
                        </m:sup>
                      </m:sSup>
                      <m:r>
                        <a:rPr lang="en-US" altLang="zh-TW" sz="1100" b="0" i="1" smtClean="0">
                          <a:latin typeface="Cambria Math" panose="02040503050406030204" pitchFamily="18" charset="0"/>
                        </a:rPr>
                        <m:t>)</m:t>
                      </m:r>
                    </m:oMath>
                  </m:oMathPara>
                </a14:m>
                <a:endParaRPr lang="en-US" altLang="zh-TW" sz="1100" i="1" dirty="0"/>
              </a:p>
              <a:p>
                <a:pPr/>
                <a14:m>
                  <m:oMathPara xmlns:m="http://schemas.openxmlformats.org/officeDocument/2006/math">
                    <m:oMathParaPr>
                      <m:jc m:val="centerGroup"/>
                    </m:oMathParaPr>
                    <m:oMath xmlns:m="http://schemas.openxmlformats.org/officeDocument/2006/math">
                      <m:sSub>
                        <m:sSubPr>
                          <m:ctrlPr>
                            <a:rPr lang="en-US" altLang="zh-TW" sz="1100" i="1">
                              <a:latin typeface="Cambria Math" panose="02040503050406030204" pitchFamily="18" charset="0"/>
                            </a:rPr>
                          </m:ctrlPr>
                        </m:sSubPr>
                        <m:e>
                          <m:r>
                            <a:rPr lang="en-US" altLang="zh-TW" sz="1100" i="1">
                              <a:latin typeface="Cambria Math" panose="02040503050406030204" pitchFamily="18" charset="0"/>
                            </a:rPr>
                            <m:t>𝑃𝐸</m:t>
                          </m:r>
                        </m:e>
                        <m:sub>
                          <m:r>
                            <a:rPr lang="en-US" altLang="zh-TW" sz="1100" i="1">
                              <a:latin typeface="Cambria Math" panose="02040503050406030204" pitchFamily="18" charset="0"/>
                            </a:rPr>
                            <m:t>(</m:t>
                          </m:r>
                          <m:r>
                            <a:rPr lang="en-US" altLang="zh-TW" sz="1100" i="1">
                              <a:latin typeface="Cambria Math" panose="02040503050406030204" pitchFamily="18" charset="0"/>
                            </a:rPr>
                            <m:t>𝑝𝑜𝑠</m:t>
                          </m:r>
                          <m:r>
                            <a:rPr lang="en-US" altLang="zh-TW" sz="1100" i="1">
                              <a:latin typeface="Cambria Math" panose="02040503050406030204" pitchFamily="18" charset="0"/>
                            </a:rPr>
                            <m:t>,2</m:t>
                          </m:r>
                          <m:r>
                            <a:rPr lang="en-US" altLang="zh-TW" sz="1100" i="1">
                              <a:latin typeface="Cambria Math" panose="02040503050406030204" pitchFamily="18" charset="0"/>
                            </a:rPr>
                            <m:t>𝑖</m:t>
                          </m:r>
                          <m:r>
                            <a:rPr lang="en-US" altLang="zh-TW" sz="1100" b="0" i="1" smtClean="0">
                              <a:latin typeface="Cambria Math" panose="02040503050406030204" pitchFamily="18" charset="0"/>
                            </a:rPr>
                            <m:t>+1</m:t>
                          </m:r>
                          <m:r>
                            <a:rPr lang="en-US" altLang="zh-TW" sz="1100" i="1">
                              <a:latin typeface="Cambria Math" panose="02040503050406030204" pitchFamily="18" charset="0"/>
                            </a:rPr>
                            <m:t>)</m:t>
                          </m:r>
                        </m:sub>
                      </m:sSub>
                      <m:r>
                        <a:rPr lang="en-US" altLang="zh-TW" sz="1100" i="1">
                          <a:latin typeface="Cambria Math" panose="02040503050406030204" pitchFamily="18" charset="0"/>
                        </a:rPr>
                        <m:t>=</m:t>
                      </m:r>
                      <m:r>
                        <a:rPr lang="en-US" altLang="zh-TW" sz="1100" b="0" i="1" smtClean="0">
                          <a:latin typeface="Cambria Math" panose="02040503050406030204" pitchFamily="18" charset="0"/>
                        </a:rPr>
                        <m:t>𝑐𝑜𝑠</m:t>
                      </m:r>
                      <m:r>
                        <a:rPr lang="en-US" altLang="zh-TW" sz="1100" i="1">
                          <a:latin typeface="Cambria Math" panose="02040503050406030204" pitchFamily="18" charset="0"/>
                        </a:rPr>
                        <m:t>(</m:t>
                      </m:r>
                      <m:r>
                        <a:rPr lang="en-US" altLang="zh-TW" sz="1100" i="1">
                          <a:latin typeface="Cambria Math" panose="02040503050406030204" pitchFamily="18" charset="0"/>
                        </a:rPr>
                        <m:t>𝑝𝑜𝑠</m:t>
                      </m:r>
                      <m:r>
                        <a:rPr lang="en-US" altLang="zh-TW" sz="1100" i="1">
                          <a:latin typeface="Cambria Math" panose="02040503050406030204" pitchFamily="18" charset="0"/>
                        </a:rPr>
                        <m:t>/</m:t>
                      </m:r>
                      <m:sSup>
                        <m:sSupPr>
                          <m:ctrlPr>
                            <a:rPr lang="en-US" altLang="zh-TW" sz="1100" i="1">
                              <a:latin typeface="Cambria Math" panose="02040503050406030204" pitchFamily="18" charset="0"/>
                            </a:rPr>
                          </m:ctrlPr>
                        </m:sSupPr>
                        <m:e>
                          <m:r>
                            <a:rPr lang="en-US" altLang="zh-TW" sz="1100" b="0" i="1" smtClean="0">
                              <a:latin typeface="Cambria Math" panose="02040503050406030204" pitchFamily="18" charset="0"/>
                            </a:rPr>
                            <m:t>10000</m:t>
                          </m:r>
                        </m:e>
                        <m:sup>
                          <m:r>
                            <a:rPr lang="en-US" altLang="zh-TW" sz="1100" i="1">
                              <a:latin typeface="Cambria Math" panose="02040503050406030204" pitchFamily="18" charset="0"/>
                            </a:rPr>
                            <m:t>2</m:t>
                          </m:r>
                          <m:r>
                            <a:rPr lang="en-US" altLang="zh-TW" sz="1100" i="1">
                              <a:latin typeface="Cambria Math" panose="02040503050406030204" pitchFamily="18" charset="0"/>
                            </a:rPr>
                            <m:t>𝑖</m:t>
                          </m:r>
                          <m:r>
                            <a:rPr lang="en-US" altLang="zh-TW" sz="1100" i="1">
                              <a:latin typeface="Cambria Math" panose="02040503050406030204" pitchFamily="18" charset="0"/>
                            </a:rPr>
                            <m:t>/</m:t>
                          </m:r>
                          <m:sSub>
                            <m:sSubPr>
                              <m:ctrlPr>
                                <a:rPr lang="en-US" altLang="zh-TW" sz="1100" i="1">
                                  <a:highlight>
                                    <a:srgbClr val="FFFF00"/>
                                  </a:highlight>
                                  <a:latin typeface="Cambria Math" panose="02040503050406030204" pitchFamily="18" charset="0"/>
                                </a:rPr>
                              </m:ctrlPr>
                            </m:sSubPr>
                            <m:e>
                              <m:r>
                                <a:rPr lang="en-US" altLang="zh-TW" sz="1100" i="1">
                                  <a:highlight>
                                    <a:srgbClr val="FFFF00"/>
                                  </a:highlight>
                                  <a:latin typeface="Cambria Math" panose="02040503050406030204" pitchFamily="18" charset="0"/>
                                </a:rPr>
                                <m:t>𝑑</m:t>
                              </m:r>
                            </m:e>
                            <m:sub>
                              <m:r>
                                <a:rPr lang="en-US" altLang="zh-TW" sz="1100" i="1">
                                  <a:highlight>
                                    <a:srgbClr val="FFFF00"/>
                                  </a:highlight>
                                  <a:latin typeface="Cambria Math" panose="02040503050406030204" pitchFamily="18" charset="0"/>
                                </a:rPr>
                                <m:t>𝑚𝑜𝑑𝑒𝑙</m:t>
                              </m:r>
                            </m:sub>
                          </m:sSub>
                        </m:sup>
                      </m:sSup>
                      <m:r>
                        <a:rPr lang="en-US" altLang="zh-TW" sz="1100" i="1">
                          <a:latin typeface="Cambria Math" panose="02040503050406030204" pitchFamily="18" charset="0"/>
                        </a:rPr>
                        <m:t>)</m:t>
                      </m:r>
                    </m:oMath>
                  </m:oMathPara>
                </a14:m>
                <a:endParaRPr lang="zh-TW" altLang="en-US" sz="1100" i="1" dirty="0"/>
              </a:p>
            </p:txBody>
          </p:sp>
        </mc:Choice>
        <mc:Fallback xmlns="">
          <p:sp>
            <p:nvSpPr>
              <p:cNvPr id="3" name="文字方塊 2">
                <a:extLst>
                  <a:ext uri="{FF2B5EF4-FFF2-40B4-BE49-F238E27FC236}">
                    <a16:creationId xmlns:a16="http://schemas.microsoft.com/office/drawing/2014/main" id="{B72525C2-F229-4AC5-4285-324389FA75BB}"/>
                  </a:ext>
                </a:extLst>
              </p:cNvPr>
              <p:cNvSpPr txBox="1">
                <a:spLocks noRot="1" noChangeAspect="1" noMove="1" noResize="1" noEditPoints="1" noAdjustHandles="1" noChangeArrowheads="1" noChangeShapeType="1" noTextEdit="1"/>
              </p:cNvSpPr>
              <p:nvPr/>
            </p:nvSpPr>
            <p:spPr>
              <a:xfrm>
                <a:off x="2376973" y="3828515"/>
                <a:ext cx="3033093" cy="483979"/>
              </a:xfrm>
              <a:prstGeom prst="rect">
                <a:avLst/>
              </a:prstGeom>
              <a:blipFill>
                <a:blip r:embed="rId8"/>
                <a:stretch>
                  <a:fillRect b="-126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B9FA046-1BCB-43A8-548E-8D6876ABAD5B}"/>
                  </a:ext>
                </a:extLst>
              </p:cNvPr>
              <p:cNvSpPr txBox="1"/>
              <p:nvPr/>
            </p:nvSpPr>
            <p:spPr>
              <a:xfrm>
                <a:off x="66211" y="3817249"/>
                <a:ext cx="2624229" cy="630301"/>
              </a:xfrm>
              <a:prstGeom prst="rect">
                <a:avLst/>
              </a:prstGeom>
              <a:noFill/>
            </p:spPr>
            <p:txBody>
              <a:bodyPr wrap="square">
                <a:spAutoFit/>
              </a:bodyPr>
              <a:lstStyle/>
              <a:p>
                <a14:m>
                  <m:oMath xmlns:m="http://schemas.openxmlformats.org/officeDocument/2006/math">
                    <m:d>
                      <m:dPr>
                        <m:begChr m:val="["/>
                        <m:endChr m:val="]"/>
                        <m:ctrlP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dPr>
                      <m:e>
                        <m:m>
                          <m:mPr>
                            <m:mcs>
                              <m:mc>
                                <m:mcPr>
                                  <m:count m:val="3"/>
                                  <m:mcJc m:val="center"/>
                                </m:mcPr>
                              </m:mc>
                            </m:mcs>
                            <m:ctrlP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mPr>
                          <m:mr>
                            <m:e>
                              <m:sSub>
                                <m:sSubPr>
                                  <m:ctrlP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𝑃𝐸</m:t>
                                  </m:r>
                                </m:e>
                                <m:sub>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𝑝𝑜𝑠</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=0,2</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𝑖</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=0)</m:t>
                                  </m:r>
                                </m:sub>
                              </m:sSub>
                            </m:e>
                            <m:e>
                              <m: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𝑃</m:t>
                              </m:r>
                              <m:sSub>
                                <m:sSubPr>
                                  <m:ctrlP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𝑝𝑜𝑠</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=0,2</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𝑖</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+1=511)</m:t>
                                  </m:r>
                                </m:sub>
                              </m:sSub>
                            </m:e>
                          </m:mr>
                          <m:mr>
                            <m:e>
                              <m: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mr>
                          <m:mr>
                            <m:e>
                              <m:sSub>
                                <m:sSubPr>
                                  <m:ctrlP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𝑃</m:t>
                                  </m:r>
                                  <m: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𝑝𝑜𝑠</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=4,2</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𝑖</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=0)</m:t>
                                  </m:r>
                                </m:sub>
                              </m:sSub>
                            </m:e>
                            <m:e>
                              <m:r>
                                <a:rPr lang="en-US" altLang="zh-TW" sz="11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sSub>
                                <m:sSubPr>
                                  <m:ctrlP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𝑃</m:t>
                                  </m:r>
                                  <m:r>
                                    <a:rPr lang="en-US" altLang="zh-TW" sz="11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𝑝𝑜𝑠</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=4,2</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𝑖</m:t>
                                  </m:r>
                                  <m:r>
                                    <a:rPr lang="en-US" altLang="zh-TW" sz="11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+1=511)</m:t>
                                  </m:r>
                                </m:sub>
                              </m:sSub>
                            </m:e>
                          </m:mr>
                        </m:m>
                      </m:e>
                    </m:d>
                  </m:oMath>
                </a14:m>
                <a:r>
                  <a:rPr lang="en-US" altLang="zh-TW" sz="11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a:t>
                </a:r>
                <a:endParaRPr lang="zh-TW" altLang="en-US" sz="1100" dirty="0"/>
              </a:p>
            </p:txBody>
          </p:sp>
        </mc:Choice>
        <mc:Fallback xmlns="">
          <p:sp>
            <p:nvSpPr>
              <p:cNvPr id="14" name="文字方塊 13">
                <a:extLst>
                  <a:ext uri="{FF2B5EF4-FFF2-40B4-BE49-F238E27FC236}">
                    <a16:creationId xmlns:a16="http://schemas.microsoft.com/office/drawing/2014/main" id="{EB9FA046-1BCB-43A8-548E-8D6876ABAD5B}"/>
                  </a:ext>
                </a:extLst>
              </p:cNvPr>
              <p:cNvSpPr txBox="1">
                <a:spLocks noRot="1" noChangeAspect="1" noMove="1" noResize="1" noEditPoints="1" noAdjustHandles="1" noChangeArrowheads="1" noChangeShapeType="1" noTextEdit="1"/>
              </p:cNvSpPr>
              <p:nvPr/>
            </p:nvSpPr>
            <p:spPr>
              <a:xfrm>
                <a:off x="66211" y="3817249"/>
                <a:ext cx="2624229" cy="630301"/>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B4718265-2E57-015A-8961-A321645B86C2}"/>
                  </a:ext>
                </a:extLst>
              </p:cNvPr>
              <p:cNvSpPr txBox="1"/>
              <p:nvPr/>
            </p:nvSpPr>
            <p:spPr>
              <a:xfrm>
                <a:off x="116061" y="4509642"/>
                <a:ext cx="3731978" cy="261610"/>
              </a:xfrm>
              <a:prstGeom prst="rect">
                <a:avLst/>
              </a:prstGeom>
              <a:noFill/>
            </p:spPr>
            <p:txBody>
              <a:bodyPr wrap="square">
                <a:spAutoFit/>
              </a:bodyPr>
              <a:lstStyle/>
              <a:p>
                <a14:m>
                  <m:oMath xmlns:m="http://schemas.openxmlformats.org/officeDocument/2006/math">
                    <m:r>
                      <a:rPr lang="en-US" altLang="zh-TW" sz="1100" b="0" i="1" smtClean="0">
                        <a:latin typeface="Cambria Math" panose="02040503050406030204" pitchFamily="18" charset="0"/>
                      </a:rPr>
                      <m:t>𝑖</m:t>
                    </m:r>
                  </m:oMath>
                </a14:m>
                <a:r>
                  <a:rPr lang="en-US" altLang="zh-TW" sz="1100" dirty="0"/>
                  <a:t>: the dimension (0 </a:t>
                </a:r>
                <a:r>
                  <a:rPr lang="en-US" altLang="zh-TW" sz="1100"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sz="1100" i="1">
                        <a:latin typeface="Cambria Math" panose="02040503050406030204" pitchFamily="18" charset="0"/>
                      </a:rPr>
                      <m:t>𝑖</m:t>
                    </m:r>
                    <m:r>
                      <a:rPr lang="en-US" altLang="zh-TW" sz="1100" i="1">
                        <a:latin typeface="Cambria Math" panose="02040503050406030204" pitchFamily="18" charset="0"/>
                      </a:rPr>
                      <m:t> </m:t>
                    </m:r>
                  </m:oMath>
                </a14:m>
                <a:r>
                  <a:rPr lang="en-US" altLang="zh-TW" sz="1100" dirty="0">
                    <a:latin typeface="微軟正黑體" panose="020B0604030504040204" pitchFamily="34" charset="-120"/>
                    <a:ea typeface="微軟正黑體" panose="020B0604030504040204" pitchFamily="34" charset="-120"/>
                  </a:rPr>
                  <a:t>&lt; </a:t>
                </a:r>
                <a14:m>
                  <m:oMath xmlns:m="http://schemas.openxmlformats.org/officeDocument/2006/math">
                    <m:sSub>
                      <m:sSubPr>
                        <m:ctrlPr>
                          <a:rPr lang="en-US" altLang="zh-TW" sz="1100" i="1">
                            <a:latin typeface="Cambria Math" panose="02040503050406030204" pitchFamily="18" charset="0"/>
                          </a:rPr>
                        </m:ctrlPr>
                      </m:sSubPr>
                      <m:e>
                        <m:r>
                          <a:rPr lang="en-US" altLang="zh-TW" sz="1100" i="1">
                            <a:latin typeface="Cambria Math" panose="02040503050406030204" pitchFamily="18" charset="0"/>
                          </a:rPr>
                          <m:t>𝑑</m:t>
                        </m:r>
                      </m:e>
                      <m:sub>
                        <m:r>
                          <a:rPr lang="en-US" altLang="zh-TW" sz="1100" i="1">
                            <a:latin typeface="Cambria Math" panose="02040503050406030204" pitchFamily="18" charset="0"/>
                          </a:rPr>
                          <m:t>𝑚𝑜𝑑𝑒𝑙</m:t>
                        </m:r>
                      </m:sub>
                    </m:sSub>
                    <m:r>
                      <a:rPr lang="en-US" altLang="zh-TW" sz="1100" i="1">
                        <a:latin typeface="Cambria Math" panose="02040503050406030204" pitchFamily="18" charset="0"/>
                      </a:rPr>
                      <m:t>/2</m:t>
                    </m:r>
                  </m:oMath>
                </a14:m>
                <a:r>
                  <a:rPr lang="en-US" altLang="zh-TW" sz="1100" dirty="0"/>
                  <a:t>); </a:t>
                </a:r>
                <a14:m>
                  <m:oMath xmlns:m="http://schemas.openxmlformats.org/officeDocument/2006/math">
                    <m:sSub>
                      <m:sSubPr>
                        <m:ctrlPr>
                          <a:rPr lang="en-US" altLang="zh-TW" sz="1100" i="1" smtClean="0">
                            <a:solidFill>
                              <a:schemeClr val="tx1"/>
                            </a:solidFill>
                            <a:latin typeface="Cambria Math" panose="02040503050406030204" pitchFamily="18" charset="0"/>
                            <a:cs typeface="Times New Roman" panose="02020603050405020304" pitchFamily="18" charset="0"/>
                          </a:rPr>
                        </m:ctrlPr>
                      </m:sSubPr>
                      <m:e>
                        <m:r>
                          <a:rPr lang="en-US" altLang="zh-TW" sz="1100" i="1">
                            <a:solidFill>
                              <a:schemeClr val="tx1"/>
                            </a:solidFill>
                            <a:latin typeface="Cambria Math" panose="02040503050406030204" pitchFamily="18" charset="0"/>
                            <a:cs typeface="Times New Roman" panose="02020603050405020304" pitchFamily="18" charset="0"/>
                          </a:rPr>
                          <m:t>𝑑</m:t>
                        </m:r>
                      </m:e>
                      <m:sub>
                        <m:r>
                          <a:rPr lang="en-US" altLang="zh-TW" sz="1100" i="1">
                            <a:solidFill>
                              <a:schemeClr val="tx1"/>
                            </a:solidFill>
                            <a:latin typeface="Cambria Math" panose="02040503050406030204" pitchFamily="18" charset="0"/>
                            <a:cs typeface="Times New Roman" panose="02020603050405020304" pitchFamily="18" charset="0"/>
                          </a:rPr>
                          <m:t>𝑚𝑜𝑑𝑒𝑙</m:t>
                        </m:r>
                      </m:sub>
                    </m:sSub>
                  </m:oMath>
                </a14:m>
                <a:r>
                  <a:rPr lang="zh-TW" altLang="en-US" sz="1100" dirty="0">
                    <a:solidFill>
                      <a:schemeClr val="tx1"/>
                    </a:solidFill>
                    <a:latin typeface="Times New Roman" panose="02020603050405020304" pitchFamily="18" charset="0"/>
                    <a:cs typeface="Times New Roman" panose="02020603050405020304" pitchFamily="18" charset="0"/>
                  </a:rPr>
                  <a:t> </a:t>
                </a:r>
                <a:r>
                  <a:rPr lang="en-US" altLang="zh-TW" sz="1100" dirty="0">
                    <a:solidFill>
                      <a:schemeClr val="tx1"/>
                    </a:solidFill>
                    <a:latin typeface="Times New Roman" panose="02020603050405020304" pitchFamily="18" charset="0"/>
                    <a:cs typeface="Times New Roman" panose="02020603050405020304" pitchFamily="18" charset="0"/>
                  </a:rPr>
                  <a:t>= 512</a:t>
                </a:r>
                <a:r>
                  <a:rPr lang="en-US" altLang="zh-TW" sz="1100" dirty="0">
                    <a:solidFill>
                      <a:schemeClr val="tx1"/>
                    </a:solidFill>
                  </a:rPr>
                  <a:t> </a:t>
                </a:r>
                <a:endParaRPr lang="zh-TW" altLang="en-US" sz="1100" dirty="0"/>
              </a:p>
            </p:txBody>
          </p:sp>
        </mc:Choice>
        <mc:Fallback xmlns="">
          <p:sp>
            <p:nvSpPr>
              <p:cNvPr id="16" name="文字方塊 15">
                <a:extLst>
                  <a:ext uri="{FF2B5EF4-FFF2-40B4-BE49-F238E27FC236}">
                    <a16:creationId xmlns:a16="http://schemas.microsoft.com/office/drawing/2014/main" id="{B4718265-2E57-015A-8961-A321645B86C2}"/>
                  </a:ext>
                </a:extLst>
              </p:cNvPr>
              <p:cNvSpPr txBox="1">
                <a:spLocks noRot="1" noChangeAspect="1" noMove="1" noResize="1" noEditPoints="1" noAdjustHandles="1" noChangeArrowheads="1" noChangeShapeType="1" noTextEdit="1"/>
              </p:cNvSpPr>
              <p:nvPr/>
            </p:nvSpPr>
            <p:spPr>
              <a:xfrm>
                <a:off x="116061" y="4509642"/>
                <a:ext cx="3731978" cy="261610"/>
              </a:xfrm>
              <a:prstGeom prst="rect">
                <a:avLst/>
              </a:prstGeom>
              <a:blipFill>
                <a:blip r:embed="rId10"/>
                <a:stretch>
                  <a:fillRect t="-2326" b="-16279"/>
                </a:stretch>
              </a:blipFill>
            </p:spPr>
            <p:txBody>
              <a:bodyPr/>
              <a:lstStyle/>
              <a:p>
                <a:r>
                  <a:rPr lang="zh-TW" altLang="en-US">
                    <a:noFill/>
                  </a:rPr>
                  <a:t> </a:t>
                </a:r>
              </a:p>
            </p:txBody>
          </p:sp>
        </mc:Fallback>
      </mc:AlternateContent>
      <p:sp>
        <p:nvSpPr>
          <p:cNvPr id="19" name="文字方塊 18">
            <a:extLst>
              <a:ext uri="{FF2B5EF4-FFF2-40B4-BE49-F238E27FC236}">
                <a16:creationId xmlns:a16="http://schemas.microsoft.com/office/drawing/2014/main" id="{6181D663-B7B8-AC76-50AD-72F7D2F90A3A}"/>
              </a:ext>
            </a:extLst>
          </p:cNvPr>
          <p:cNvSpPr txBox="1"/>
          <p:nvPr/>
        </p:nvSpPr>
        <p:spPr>
          <a:xfrm>
            <a:off x="7135076" y="4185389"/>
            <a:ext cx="980224"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n*512</a:t>
            </a:r>
            <a:endParaRPr lang="zh-TW" altLang="en-US" sz="1200" dirty="0"/>
          </a:p>
        </p:txBody>
      </p:sp>
      <p:sp>
        <p:nvSpPr>
          <p:cNvPr id="22" name="文字方塊 21">
            <a:extLst>
              <a:ext uri="{FF2B5EF4-FFF2-40B4-BE49-F238E27FC236}">
                <a16:creationId xmlns:a16="http://schemas.microsoft.com/office/drawing/2014/main" id="{24FB06DF-FB1A-57A8-3820-E86547772B6D}"/>
              </a:ext>
            </a:extLst>
          </p:cNvPr>
          <p:cNvSpPr txBox="1"/>
          <p:nvPr/>
        </p:nvSpPr>
        <p:spPr>
          <a:xfrm>
            <a:off x="5524240" y="4329140"/>
            <a:ext cx="1358792" cy="461665"/>
          </a:xfrm>
          <a:prstGeom prst="rect">
            <a:avLst/>
          </a:prstGeom>
          <a:noFill/>
        </p:spPr>
        <p:txBody>
          <a:bodyPr wrap="square">
            <a:spAutoFit/>
          </a:bodyPr>
          <a:lstStyle/>
          <a:p>
            <a:r>
              <a:rPr lang="en-US" altLang="zh-TW" sz="1200" dirty="0"/>
              <a:t>Element-wise addition </a:t>
            </a:r>
            <a:endParaRPr lang="zh-TW" altLang="en-US" sz="1200" dirty="0"/>
          </a:p>
        </p:txBody>
      </p:sp>
      <p:sp>
        <p:nvSpPr>
          <p:cNvPr id="24" name="文字方塊 23">
            <a:extLst>
              <a:ext uri="{FF2B5EF4-FFF2-40B4-BE49-F238E27FC236}">
                <a16:creationId xmlns:a16="http://schemas.microsoft.com/office/drawing/2014/main" id="{8B678299-5BB0-7FEF-850E-6EC07AF727A0}"/>
              </a:ext>
            </a:extLst>
          </p:cNvPr>
          <p:cNvSpPr txBox="1"/>
          <p:nvPr/>
        </p:nvSpPr>
        <p:spPr>
          <a:xfrm>
            <a:off x="6364920" y="4583321"/>
            <a:ext cx="980224"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(1*512)</a:t>
            </a:r>
            <a:endParaRPr lang="zh-TW" altLang="en-US" sz="1200" dirty="0"/>
          </a:p>
        </p:txBody>
      </p:sp>
      <p:sp>
        <p:nvSpPr>
          <p:cNvPr id="26" name="文字方塊 25">
            <a:extLst>
              <a:ext uri="{FF2B5EF4-FFF2-40B4-BE49-F238E27FC236}">
                <a16:creationId xmlns:a16="http://schemas.microsoft.com/office/drawing/2014/main" id="{E2CEE8CC-45E4-D4A0-D27C-618047FB7770}"/>
              </a:ext>
            </a:extLst>
          </p:cNvPr>
          <p:cNvSpPr txBox="1"/>
          <p:nvPr/>
        </p:nvSpPr>
        <p:spPr>
          <a:xfrm>
            <a:off x="4804922" y="4194854"/>
            <a:ext cx="665966"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(5*512)</a:t>
            </a:r>
            <a:endParaRPr lang="zh-TW" altLang="en-US" sz="1200" dirty="0"/>
          </a:p>
        </p:txBody>
      </p:sp>
      <p:pic>
        <p:nvPicPr>
          <p:cNvPr id="34" name="圖片 33">
            <a:extLst>
              <a:ext uri="{FF2B5EF4-FFF2-40B4-BE49-F238E27FC236}">
                <a16:creationId xmlns:a16="http://schemas.microsoft.com/office/drawing/2014/main" id="{71746387-8CC7-C97B-4BA4-DB0D0C1346F4}"/>
              </a:ext>
            </a:extLst>
          </p:cNvPr>
          <p:cNvPicPr>
            <a:picLocks noChangeAspect="1"/>
          </p:cNvPicPr>
          <p:nvPr/>
        </p:nvPicPr>
        <p:blipFill>
          <a:blip r:embed="rId11"/>
          <a:stretch>
            <a:fillRect/>
          </a:stretch>
        </p:blipFill>
        <p:spPr>
          <a:xfrm>
            <a:off x="2902767" y="1225577"/>
            <a:ext cx="1849574" cy="2209606"/>
          </a:xfrm>
          <a:prstGeom prst="rect">
            <a:avLst/>
          </a:prstGeom>
        </p:spPr>
      </p:pic>
      <p:pic>
        <p:nvPicPr>
          <p:cNvPr id="40" name="圖片 39">
            <a:extLst>
              <a:ext uri="{FF2B5EF4-FFF2-40B4-BE49-F238E27FC236}">
                <a16:creationId xmlns:a16="http://schemas.microsoft.com/office/drawing/2014/main" id="{AEB1409F-9C9F-4279-6599-619C461059CF}"/>
              </a:ext>
            </a:extLst>
          </p:cNvPr>
          <p:cNvPicPr>
            <a:picLocks noChangeAspect="1"/>
          </p:cNvPicPr>
          <p:nvPr/>
        </p:nvPicPr>
        <p:blipFill>
          <a:blip r:embed="rId12"/>
          <a:stretch>
            <a:fillRect/>
          </a:stretch>
        </p:blipFill>
        <p:spPr>
          <a:xfrm>
            <a:off x="6432880" y="697637"/>
            <a:ext cx="1608365" cy="2804831"/>
          </a:xfrm>
          <a:prstGeom prst="rect">
            <a:avLst/>
          </a:prstGeom>
        </p:spPr>
      </p:pic>
      <p:pic>
        <p:nvPicPr>
          <p:cNvPr id="42" name="圖片 41">
            <a:extLst>
              <a:ext uri="{FF2B5EF4-FFF2-40B4-BE49-F238E27FC236}">
                <a16:creationId xmlns:a16="http://schemas.microsoft.com/office/drawing/2014/main" id="{73E75F2D-3E20-A44E-744A-ECAD771FE242}"/>
              </a:ext>
            </a:extLst>
          </p:cNvPr>
          <p:cNvPicPr>
            <a:picLocks noChangeAspect="1"/>
          </p:cNvPicPr>
          <p:nvPr/>
        </p:nvPicPr>
        <p:blipFill>
          <a:blip r:embed="rId13"/>
          <a:stretch>
            <a:fillRect/>
          </a:stretch>
        </p:blipFill>
        <p:spPr>
          <a:xfrm>
            <a:off x="7806569" y="779925"/>
            <a:ext cx="1126667" cy="1294145"/>
          </a:xfrm>
          <a:prstGeom prst="rect">
            <a:avLst/>
          </a:prstGeom>
        </p:spPr>
      </p:pic>
      <p:sp>
        <p:nvSpPr>
          <p:cNvPr id="46" name="文字方塊 45">
            <a:extLst>
              <a:ext uri="{FF2B5EF4-FFF2-40B4-BE49-F238E27FC236}">
                <a16:creationId xmlns:a16="http://schemas.microsoft.com/office/drawing/2014/main" id="{4053FFF5-F835-EA90-1400-58B28D33B9FA}"/>
              </a:ext>
            </a:extLst>
          </p:cNvPr>
          <p:cNvSpPr txBox="1"/>
          <p:nvPr/>
        </p:nvSpPr>
        <p:spPr>
          <a:xfrm>
            <a:off x="59932" y="346073"/>
            <a:ext cx="4741833" cy="523220"/>
          </a:xfrm>
          <a:prstGeom prst="rect">
            <a:avLst/>
          </a:prstGeom>
          <a:noFill/>
        </p:spPr>
        <p:txBody>
          <a:bodyPr wrap="square" rtlCol="0">
            <a:spAutoFit/>
          </a:bodyPr>
          <a:lstStyle/>
          <a:p>
            <a:pPr marL="176213" indent="-176213"/>
            <a:r>
              <a:rPr lang="en-US" altLang="zh-TW" sz="1400" b="1" dirty="0">
                <a:latin typeface="Times New Roman" panose="02020603050405020304" pitchFamily="18" charset="0"/>
                <a:cs typeface="Times New Roman" panose="02020603050405020304" pitchFamily="18" charset="0"/>
              </a:rPr>
              <a:t>2. </a:t>
            </a:r>
            <a:r>
              <a:rPr lang="en-US" altLang="zh-TW" sz="1400" b="1" u="sng" dirty="0">
                <a:solidFill>
                  <a:srgbClr val="00B0F0"/>
                </a:solidFill>
                <a:latin typeface="Times New Roman" panose="02020603050405020304" pitchFamily="18" charset="0"/>
                <a:cs typeface="Times New Roman" panose="02020603050405020304" pitchFamily="18" charset="0"/>
              </a:rPr>
              <a:t>QKV Encoder </a:t>
            </a:r>
            <a:r>
              <a:rPr lang="en-US" altLang="zh-TW" sz="1400" b="1" dirty="0">
                <a:latin typeface="Times New Roman" panose="02020603050405020304" pitchFamily="18" charset="0"/>
                <a:cs typeface="Times New Roman" panose="02020603050405020304" pitchFamily="18" charset="0"/>
              </a:rPr>
              <a:t>- Generate Key </a:t>
            </a:r>
            <a:r>
              <a:rPr lang="en-US" altLang="zh-TW" sz="1400" b="1" i="1" dirty="0">
                <a:latin typeface="Times New Roman" panose="02020603050405020304" pitchFamily="18" charset="0"/>
                <a:cs typeface="Times New Roman" panose="02020603050405020304" pitchFamily="18" charset="0"/>
              </a:rPr>
              <a:t>K </a:t>
            </a:r>
            <a:r>
              <a:rPr lang="en-US" altLang="zh-TW" sz="1400" b="1" dirty="0">
                <a:latin typeface="Times New Roman" panose="02020603050405020304" pitchFamily="18" charset="0"/>
                <a:cs typeface="Times New Roman" panose="02020603050405020304" pitchFamily="18" charset="0"/>
              </a:rPr>
              <a:t>and Value </a:t>
            </a:r>
            <a:r>
              <a:rPr lang="en-US" altLang="zh-TW" sz="1400" b="1" i="1" dirty="0">
                <a:latin typeface="Times New Roman" panose="02020603050405020304" pitchFamily="18" charset="0"/>
                <a:cs typeface="Times New Roman" panose="02020603050405020304" pitchFamily="18" charset="0"/>
              </a:rPr>
              <a:t>V</a:t>
            </a:r>
            <a:r>
              <a:rPr lang="en-US" altLang="zh-TW" sz="1400" b="1" dirty="0">
                <a:latin typeface="Times New Roman" panose="02020603050405020304" pitchFamily="18" charset="0"/>
                <a:cs typeface="Times New Roman" panose="02020603050405020304" pitchFamily="18" charset="0"/>
              </a:rPr>
              <a:t> Using TLM Encoder Stacks</a:t>
            </a:r>
            <a:endParaRPr lang="zh-TW" altLang="en-US" sz="1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18937F80-27F8-1CC6-9D51-5FBD9F574C4F}"/>
                  </a:ext>
                </a:extLst>
              </p:cNvPr>
              <p:cNvSpPr txBox="1"/>
              <p:nvPr/>
            </p:nvSpPr>
            <p:spPr>
              <a:xfrm>
                <a:off x="508798" y="2068996"/>
                <a:ext cx="3037391" cy="400622"/>
              </a:xfrm>
              <a:prstGeom prst="rect">
                <a:avLst/>
              </a:prstGeom>
              <a:noFill/>
            </p:spPr>
            <p:txBody>
              <a:bodyPr wrap="square">
                <a:spAutoFit/>
              </a:bodyPr>
              <a:lstStyle/>
              <a:p>
                <a14:m>
                  <m:oMath xmlns:m="http://schemas.openxmlformats.org/officeDocument/2006/math">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𝐴𝑡𝑡𝑒𝑛𝑡𝑖𝑜𝑛</m:t>
                    </m:r>
                    <m:d>
                      <m:dPr>
                        <m:ctrlP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ctrlPr>
                      </m:dPr>
                      <m:e>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𝑄</m:t>
                        </m:r>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𝐾</m:t>
                        </m:r>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𝑉</m:t>
                        </m:r>
                      </m:e>
                    </m:d>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𝑠𝑜𝑓𝑡𝑚𝑎𝑥</m:t>
                    </m:r>
                    <m:d>
                      <m:dPr>
                        <m:ctrlP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ctrlPr>
                      </m:dPr>
                      <m:e>
                        <m:f>
                          <m:fPr>
                            <m:ctrlP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ctrlPr>
                          </m:fPr>
                          <m:num>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𝑄</m:t>
                            </m:r>
                            <m:sSup>
                              <m:sSupPr>
                                <m:ctrlP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ctrlPr>
                              </m:sSupPr>
                              <m:e>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𝐾</m:t>
                                </m:r>
                              </m:e>
                              <m:sup>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𝑇</m:t>
                                </m:r>
                              </m:sup>
                            </m:sSup>
                          </m:num>
                          <m:den>
                            <m:rad>
                              <m:radPr>
                                <m:degHide m:val="on"/>
                                <m:ctrlP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ctrlPr>
                              </m:radPr>
                              <m:deg/>
                              <m:e>
                                <m:sSub>
                                  <m:sSubPr>
                                    <m:ctrlP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ctrlPr>
                                  </m:sSubPr>
                                  <m:e>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𝑑</m:t>
                                    </m:r>
                                  </m:e>
                                  <m:sub>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𝑘</m:t>
                                    </m:r>
                                  </m:sub>
                                </m:sSub>
                              </m:e>
                            </m:rad>
                          </m:den>
                        </m:f>
                      </m:e>
                    </m:d>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𝑉</m:t>
                    </m:r>
                  </m:oMath>
                </a14:m>
                <a:r>
                  <a:rPr kumimoji="0" lang="zh-TW" altLang="en-US" sz="11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rPr>
                  <a:t> </a:t>
                </a:r>
                <a:endParaRPr lang="zh-TW" altLang="en-US" sz="1100" dirty="0">
                  <a:solidFill>
                    <a:srgbClr val="FF0000"/>
                  </a:solidFill>
                </a:endParaRPr>
              </a:p>
            </p:txBody>
          </p:sp>
        </mc:Choice>
        <mc:Fallback xmlns="">
          <p:sp>
            <p:nvSpPr>
              <p:cNvPr id="51" name="文字方塊 50">
                <a:extLst>
                  <a:ext uri="{FF2B5EF4-FFF2-40B4-BE49-F238E27FC236}">
                    <a16:creationId xmlns:a16="http://schemas.microsoft.com/office/drawing/2014/main" id="{18937F80-27F8-1CC6-9D51-5FBD9F574C4F}"/>
                  </a:ext>
                </a:extLst>
              </p:cNvPr>
              <p:cNvSpPr txBox="1">
                <a:spLocks noRot="1" noChangeAspect="1" noMove="1" noResize="1" noEditPoints="1" noAdjustHandles="1" noChangeArrowheads="1" noChangeShapeType="1" noTextEdit="1"/>
              </p:cNvSpPr>
              <p:nvPr/>
            </p:nvSpPr>
            <p:spPr>
              <a:xfrm>
                <a:off x="508798" y="2068996"/>
                <a:ext cx="3037391" cy="400622"/>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39F2555A-265C-E015-0E6C-A7C3B805225E}"/>
                  </a:ext>
                </a:extLst>
              </p:cNvPr>
              <p:cNvSpPr txBox="1"/>
              <p:nvPr/>
            </p:nvSpPr>
            <p:spPr>
              <a:xfrm>
                <a:off x="1710009" y="2423675"/>
                <a:ext cx="1510527" cy="822085"/>
              </a:xfrm>
              <a:prstGeom prst="rect">
                <a:avLst/>
              </a:prstGeom>
              <a:noFill/>
            </p:spPr>
            <p:txBody>
              <a:bodyPr wrap="square">
                <a:spAutoFit/>
              </a:bodyPr>
              <a:lstStyle/>
              <a:p>
                <a:pPr indent="265113"/>
                <a14:m>
                  <m:oMath xmlns:m="http://schemas.openxmlformats.org/officeDocument/2006/math">
                    <m:sSubSup>
                      <m:sSubSupPr>
                        <m:ctrlPr>
                          <a:rPr lang="en-US" altLang="zh-TW" sz="1100" i="1" smtClean="0">
                            <a:latin typeface="Cambria Math" panose="02040503050406030204" pitchFamily="18" charset="0"/>
                            <a:cs typeface="Times New Roman" panose="02020603050405020304" pitchFamily="18" charset="0"/>
                          </a:rPr>
                        </m:ctrlPr>
                      </m:sSubSupPr>
                      <m:e>
                        <m:r>
                          <a:rPr lang="en-US" altLang="zh-TW" sz="1100" b="0" i="1" smtClean="0">
                            <a:latin typeface="Cambria Math" panose="02040503050406030204" pitchFamily="18" charset="0"/>
                            <a:cs typeface="Times New Roman" panose="02020603050405020304" pitchFamily="18" charset="0"/>
                          </a:rPr>
                          <m:t>𝑊</m:t>
                        </m:r>
                      </m:e>
                      <m:sub>
                        <m:r>
                          <a:rPr lang="en-US" altLang="zh-TW" sz="1100" b="0" i="1" smtClean="0">
                            <a:latin typeface="Cambria Math" panose="02040503050406030204" pitchFamily="18" charset="0"/>
                            <a:cs typeface="Times New Roman" panose="02020603050405020304" pitchFamily="18" charset="0"/>
                          </a:rPr>
                          <m:t>𝑖</m:t>
                        </m:r>
                      </m:sub>
                      <m:sup>
                        <m:r>
                          <a:rPr lang="en-US" altLang="zh-TW" sz="1100" b="0" i="1" smtClean="0">
                            <a:latin typeface="Cambria Math" panose="02040503050406030204" pitchFamily="18" charset="0"/>
                            <a:cs typeface="Times New Roman" panose="02020603050405020304" pitchFamily="18" charset="0"/>
                          </a:rPr>
                          <m:t>𝑄</m:t>
                        </m:r>
                      </m:sup>
                    </m:sSubSup>
                  </m:oMath>
                </a14:m>
                <a:r>
                  <a:rPr lang="en-US" altLang="zh-TW" sz="1100" dirty="0">
                    <a:latin typeface="Times New Roman" panose="02020603050405020304" pitchFamily="18" charset="0"/>
                    <a:cs typeface="Times New Roman" panose="02020603050405020304" pitchFamily="18" charset="0"/>
                  </a:rPr>
                  <a:t> ∈</a:t>
                </a:r>
                <a:r>
                  <a:rPr lang="en-US" altLang="zh-TW" sz="1100" dirty="0" err="1">
                    <a:latin typeface="Times New Roman" panose="02020603050405020304" pitchFamily="18" charset="0"/>
                    <a:cs typeface="Times New Roman" panose="02020603050405020304" pitchFamily="18" charset="0"/>
                  </a:rPr>
                  <a:t>R</a:t>
                </a:r>
                <a:r>
                  <a:rPr lang="en-US" altLang="zh-TW" sz="1100" baseline="30000" dirty="0" err="1">
                    <a:latin typeface="Times New Roman" panose="02020603050405020304" pitchFamily="18" charset="0"/>
                    <a:cs typeface="Times New Roman" panose="02020603050405020304" pitchFamily="18" charset="0"/>
                  </a:rPr>
                  <a:t>dmodel</a:t>
                </a:r>
                <a:r>
                  <a:rPr lang="en-US" altLang="zh-TW" sz="1100" baseline="30000" dirty="0">
                    <a:latin typeface="Times New Roman" panose="02020603050405020304" pitchFamily="18" charset="0"/>
                    <a:cs typeface="Times New Roman" panose="02020603050405020304" pitchFamily="18" charset="0"/>
                  </a:rPr>
                  <a:t> × </a:t>
                </a:r>
                <a:r>
                  <a:rPr lang="en-US" altLang="zh-TW" sz="1100" baseline="30000" dirty="0" err="1">
                    <a:latin typeface="Times New Roman" panose="02020603050405020304" pitchFamily="18" charset="0"/>
                    <a:cs typeface="Times New Roman" panose="02020603050405020304" pitchFamily="18" charset="0"/>
                  </a:rPr>
                  <a:t>dk</a:t>
                </a:r>
                <a:r>
                  <a:rPr lang="en-US" altLang="zh-TW" sz="1100" baseline="30000" dirty="0">
                    <a:latin typeface="Times New Roman" panose="02020603050405020304" pitchFamily="18" charset="0"/>
                    <a:cs typeface="Times New Roman" panose="02020603050405020304" pitchFamily="18" charset="0"/>
                  </a:rPr>
                  <a:t> </a:t>
                </a:r>
                <a:endParaRPr lang="en-US" altLang="zh-TW" sz="1100" dirty="0">
                  <a:latin typeface="Times New Roman" panose="02020603050405020304" pitchFamily="18" charset="0"/>
                  <a:cs typeface="Times New Roman" panose="02020603050405020304" pitchFamily="18" charset="0"/>
                </a:endParaRPr>
              </a:p>
              <a:p>
                <a:pPr indent="265113"/>
                <a14:m>
                  <m:oMath xmlns:m="http://schemas.openxmlformats.org/officeDocument/2006/math">
                    <m:sSubSup>
                      <m:sSubSupPr>
                        <m:ctrlPr>
                          <a:rPr lang="en-US" altLang="zh-TW" sz="1100" i="1" smtClean="0">
                            <a:latin typeface="Cambria Math" panose="02040503050406030204" pitchFamily="18" charset="0"/>
                            <a:cs typeface="Times New Roman" panose="02020603050405020304" pitchFamily="18" charset="0"/>
                          </a:rPr>
                        </m:ctrlPr>
                      </m:sSubSupPr>
                      <m:e>
                        <m:r>
                          <a:rPr lang="en-US" altLang="zh-TW" sz="1100" b="0" i="1" smtClean="0">
                            <a:latin typeface="Cambria Math" panose="02040503050406030204" pitchFamily="18" charset="0"/>
                            <a:cs typeface="Times New Roman" panose="02020603050405020304" pitchFamily="18" charset="0"/>
                          </a:rPr>
                          <m:t>𝑊</m:t>
                        </m:r>
                      </m:e>
                      <m:sub>
                        <m:r>
                          <a:rPr lang="en-US" altLang="zh-TW" sz="1100" b="0" i="1" smtClean="0">
                            <a:latin typeface="Cambria Math" panose="02040503050406030204" pitchFamily="18" charset="0"/>
                            <a:cs typeface="Times New Roman" panose="02020603050405020304" pitchFamily="18" charset="0"/>
                          </a:rPr>
                          <m:t>𝑖</m:t>
                        </m:r>
                      </m:sub>
                      <m:sup>
                        <m:r>
                          <a:rPr lang="en-US" altLang="zh-TW" sz="1100" b="0" i="1" smtClean="0">
                            <a:latin typeface="Cambria Math" panose="02040503050406030204" pitchFamily="18" charset="0"/>
                            <a:cs typeface="Times New Roman" panose="02020603050405020304" pitchFamily="18" charset="0"/>
                          </a:rPr>
                          <m:t>𝐾</m:t>
                        </m:r>
                      </m:sup>
                    </m:sSubSup>
                  </m:oMath>
                </a14:m>
                <a:r>
                  <a:rPr lang="en-US" altLang="zh-TW" sz="1100" dirty="0">
                    <a:latin typeface="Times New Roman" panose="02020603050405020304" pitchFamily="18" charset="0"/>
                    <a:cs typeface="Times New Roman" panose="02020603050405020304" pitchFamily="18" charset="0"/>
                  </a:rPr>
                  <a:t> ∈</a:t>
                </a:r>
                <a:r>
                  <a:rPr lang="en-US" altLang="zh-TW" sz="1100" dirty="0" err="1">
                    <a:latin typeface="Times New Roman" panose="02020603050405020304" pitchFamily="18" charset="0"/>
                    <a:cs typeface="Times New Roman" panose="02020603050405020304" pitchFamily="18" charset="0"/>
                  </a:rPr>
                  <a:t>R</a:t>
                </a:r>
                <a:r>
                  <a:rPr lang="en-US" altLang="zh-TW" sz="1100" baseline="30000" dirty="0" err="1">
                    <a:latin typeface="Times New Roman" panose="02020603050405020304" pitchFamily="18" charset="0"/>
                    <a:cs typeface="Times New Roman" panose="02020603050405020304" pitchFamily="18" charset="0"/>
                  </a:rPr>
                  <a:t>dmodel</a:t>
                </a:r>
                <a:r>
                  <a:rPr lang="en-US" altLang="zh-TW" sz="1100" baseline="30000" dirty="0">
                    <a:latin typeface="Times New Roman" panose="02020603050405020304" pitchFamily="18" charset="0"/>
                    <a:cs typeface="Times New Roman" panose="02020603050405020304" pitchFamily="18" charset="0"/>
                  </a:rPr>
                  <a:t> × </a:t>
                </a:r>
                <a:r>
                  <a:rPr lang="en-US" altLang="zh-TW" sz="1100" baseline="30000" dirty="0" err="1">
                    <a:latin typeface="Times New Roman" panose="02020603050405020304" pitchFamily="18" charset="0"/>
                    <a:cs typeface="Times New Roman" panose="02020603050405020304" pitchFamily="18" charset="0"/>
                  </a:rPr>
                  <a:t>dk</a:t>
                </a:r>
                <a:r>
                  <a:rPr lang="en-US" altLang="zh-TW" sz="1100" dirty="0">
                    <a:latin typeface="Times New Roman" panose="02020603050405020304" pitchFamily="18" charset="0"/>
                    <a:cs typeface="Times New Roman" panose="02020603050405020304" pitchFamily="18" charset="0"/>
                  </a:rPr>
                  <a:t> </a:t>
                </a:r>
              </a:p>
              <a:p>
                <a:pPr indent="265113"/>
                <a14:m>
                  <m:oMath xmlns:m="http://schemas.openxmlformats.org/officeDocument/2006/math">
                    <m:sSubSup>
                      <m:sSubSupPr>
                        <m:ctrlPr>
                          <a:rPr lang="en-US" altLang="zh-TW" sz="1100" i="1" smtClean="0">
                            <a:latin typeface="Cambria Math" panose="02040503050406030204" pitchFamily="18" charset="0"/>
                            <a:cs typeface="Times New Roman" panose="02020603050405020304" pitchFamily="18" charset="0"/>
                          </a:rPr>
                        </m:ctrlPr>
                      </m:sSubSupPr>
                      <m:e>
                        <m:r>
                          <a:rPr lang="en-US" altLang="zh-TW" sz="1100" b="0" i="1" smtClean="0">
                            <a:latin typeface="Cambria Math" panose="02040503050406030204" pitchFamily="18" charset="0"/>
                            <a:cs typeface="Times New Roman" panose="02020603050405020304" pitchFamily="18" charset="0"/>
                          </a:rPr>
                          <m:t>𝑊</m:t>
                        </m:r>
                      </m:e>
                      <m:sub>
                        <m:r>
                          <a:rPr lang="en-US" altLang="zh-TW" sz="1100" b="0" i="1" smtClean="0">
                            <a:latin typeface="Cambria Math" panose="02040503050406030204" pitchFamily="18" charset="0"/>
                            <a:cs typeface="Times New Roman" panose="02020603050405020304" pitchFamily="18" charset="0"/>
                          </a:rPr>
                          <m:t>𝑖</m:t>
                        </m:r>
                      </m:sub>
                      <m:sup>
                        <m:r>
                          <a:rPr lang="en-US" altLang="zh-TW" sz="1100" b="0" i="1" smtClean="0">
                            <a:latin typeface="Cambria Math" panose="02040503050406030204" pitchFamily="18" charset="0"/>
                            <a:cs typeface="Times New Roman" panose="02020603050405020304" pitchFamily="18" charset="0"/>
                          </a:rPr>
                          <m:t>𝑉</m:t>
                        </m:r>
                      </m:sup>
                    </m:sSubSup>
                  </m:oMath>
                </a14:m>
                <a:r>
                  <a:rPr lang="en-US" altLang="zh-TW" sz="1100" dirty="0">
                    <a:latin typeface="Times New Roman" panose="02020603050405020304" pitchFamily="18" charset="0"/>
                    <a:cs typeface="Times New Roman" panose="02020603050405020304" pitchFamily="18" charset="0"/>
                  </a:rPr>
                  <a:t> ∈</a:t>
                </a:r>
                <a:r>
                  <a:rPr lang="en-US" altLang="zh-TW" sz="1100" dirty="0" err="1">
                    <a:latin typeface="Times New Roman" panose="02020603050405020304" pitchFamily="18" charset="0"/>
                    <a:cs typeface="Times New Roman" panose="02020603050405020304" pitchFamily="18" charset="0"/>
                  </a:rPr>
                  <a:t>R</a:t>
                </a:r>
                <a:r>
                  <a:rPr lang="en-US" altLang="zh-TW" sz="1100" baseline="30000" dirty="0" err="1">
                    <a:latin typeface="Times New Roman" panose="02020603050405020304" pitchFamily="18" charset="0"/>
                    <a:cs typeface="Times New Roman" panose="02020603050405020304" pitchFamily="18" charset="0"/>
                  </a:rPr>
                  <a:t>dmodel</a:t>
                </a:r>
                <a:r>
                  <a:rPr lang="en-US" altLang="zh-TW" sz="1100" baseline="30000" dirty="0">
                    <a:latin typeface="Times New Roman" panose="02020603050405020304" pitchFamily="18" charset="0"/>
                    <a:cs typeface="Times New Roman" panose="02020603050405020304" pitchFamily="18" charset="0"/>
                  </a:rPr>
                  <a:t> × dv</a:t>
                </a:r>
                <a:r>
                  <a:rPr lang="en-US" altLang="zh-TW" sz="1100" dirty="0">
                    <a:latin typeface="Times New Roman" panose="02020603050405020304" pitchFamily="18" charset="0"/>
                    <a:cs typeface="Times New Roman" panose="02020603050405020304" pitchFamily="18" charset="0"/>
                  </a:rPr>
                  <a:t> </a:t>
                </a:r>
              </a:p>
              <a:p>
                <a:pPr indent="265113"/>
                <a:r>
                  <a:rPr lang="en-US" altLang="zh-TW" sz="1100" dirty="0">
                    <a:latin typeface="Times New Roman" panose="02020603050405020304" pitchFamily="18" charset="0"/>
                    <a:cs typeface="Times New Roman" panose="02020603050405020304" pitchFamily="18" charset="0"/>
                  </a:rPr>
                  <a:t>W</a:t>
                </a:r>
                <a:r>
                  <a:rPr lang="en-US" altLang="zh-TW" sz="1100" baseline="30000" dirty="0">
                    <a:latin typeface="Times New Roman" panose="02020603050405020304" pitchFamily="18" charset="0"/>
                    <a:cs typeface="Times New Roman" panose="02020603050405020304" pitchFamily="18" charset="0"/>
                  </a:rPr>
                  <a:t>O</a:t>
                </a:r>
                <a:r>
                  <a:rPr lang="en-US" altLang="zh-TW" sz="1100" dirty="0">
                    <a:latin typeface="Times New Roman" panose="02020603050405020304" pitchFamily="18" charset="0"/>
                    <a:cs typeface="Times New Roman" panose="02020603050405020304" pitchFamily="18" charset="0"/>
                  </a:rPr>
                  <a:t> ∈ R</a:t>
                </a:r>
                <a:r>
                  <a:rPr lang="en-US" altLang="zh-TW" sz="1100" baseline="30000" dirty="0">
                    <a:latin typeface="Times New Roman" panose="02020603050405020304" pitchFamily="18" charset="0"/>
                    <a:cs typeface="Times New Roman" panose="02020603050405020304" pitchFamily="18" charset="0"/>
                  </a:rPr>
                  <a:t>h*dv × </a:t>
                </a:r>
                <a:r>
                  <a:rPr lang="en-US" altLang="zh-TW" sz="1100" baseline="30000" dirty="0" err="1">
                    <a:latin typeface="Times New Roman" panose="02020603050405020304" pitchFamily="18" charset="0"/>
                    <a:cs typeface="Times New Roman" panose="02020603050405020304" pitchFamily="18" charset="0"/>
                  </a:rPr>
                  <a:t>dmodel</a:t>
                </a:r>
                <a:endParaRPr lang="zh-TW" altLang="en-US" sz="1100" baseline="30000" dirty="0">
                  <a:latin typeface="Times New Roman" panose="02020603050405020304" pitchFamily="18" charset="0"/>
                  <a:cs typeface="Times New Roman" panose="02020603050405020304" pitchFamily="18" charset="0"/>
                </a:endParaRPr>
              </a:p>
            </p:txBody>
          </p:sp>
        </mc:Choice>
        <mc:Fallback xmlns="">
          <p:sp>
            <p:nvSpPr>
              <p:cNvPr id="55" name="文字方塊 54">
                <a:extLst>
                  <a:ext uri="{FF2B5EF4-FFF2-40B4-BE49-F238E27FC236}">
                    <a16:creationId xmlns:a16="http://schemas.microsoft.com/office/drawing/2014/main" id="{39F2555A-265C-E015-0E6C-A7C3B805225E}"/>
                  </a:ext>
                </a:extLst>
              </p:cNvPr>
              <p:cNvSpPr txBox="1">
                <a:spLocks noRot="1" noChangeAspect="1" noMove="1" noResize="1" noEditPoints="1" noAdjustHandles="1" noChangeArrowheads="1" noChangeShapeType="1" noTextEdit="1"/>
              </p:cNvSpPr>
              <p:nvPr/>
            </p:nvSpPr>
            <p:spPr>
              <a:xfrm>
                <a:off x="1710009" y="2423675"/>
                <a:ext cx="1510527" cy="822085"/>
              </a:xfrm>
              <a:prstGeom prst="rect">
                <a:avLst/>
              </a:prstGeom>
              <a:blipFill>
                <a:blip r:embed="rId15"/>
                <a:stretch>
                  <a:fillRect b="-5224"/>
                </a:stretch>
              </a:blipFill>
            </p:spPr>
            <p:txBody>
              <a:bodyPr/>
              <a:lstStyle/>
              <a:p>
                <a:r>
                  <a:rPr lang="zh-TW" altLang="en-US">
                    <a:noFill/>
                  </a:rPr>
                  <a:t> </a:t>
                </a:r>
              </a:p>
            </p:txBody>
          </p:sp>
        </mc:Fallback>
      </mc:AlternateContent>
      <p:pic>
        <p:nvPicPr>
          <p:cNvPr id="57" name="圖片 56">
            <a:extLst>
              <a:ext uri="{FF2B5EF4-FFF2-40B4-BE49-F238E27FC236}">
                <a16:creationId xmlns:a16="http://schemas.microsoft.com/office/drawing/2014/main" id="{7C2EACBF-9EF1-0C01-FD3C-C6D85C6D948E}"/>
              </a:ext>
            </a:extLst>
          </p:cNvPr>
          <p:cNvPicPr>
            <a:picLocks noChangeAspect="1"/>
          </p:cNvPicPr>
          <p:nvPr/>
        </p:nvPicPr>
        <p:blipFill>
          <a:blip r:embed="rId16"/>
          <a:stretch>
            <a:fillRect/>
          </a:stretch>
        </p:blipFill>
        <p:spPr>
          <a:xfrm>
            <a:off x="467219" y="1709405"/>
            <a:ext cx="2765992" cy="162987"/>
          </a:xfrm>
          <a:prstGeom prst="rect">
            <a:avLst/>
          </a:prstGeom>
        </p:spPr>
      </p:pic>
      <p:pic>
        <p:nvPicPr>
          <p:cNvPr id="59" name="圖片 58">
            <a:extLst>
              <a:ext uri="{FF2B5EF4-FFF2-40B4-BE49-F238E27FC236}">
                <a16:creationId xmlns:a16="http://schemas.microsoft.com/office/drawing/2014/main" id="{BE5D4A6C-1C9A-1941-0C68-9A60ADB91B83}"/>
              </a:ext>
            </a:extLst>
          </p:cNvPr>
          <p:cNvPicPr>
            <a:picLocks noChangeAspect="1"/>
          </p:cNvPicPr>
          <p:nvPr/>
        </p:nvPicPr>
        <p:blipFill>
          <a:blip r:embed="rId17"/>
          <a:stretch>
            <a:fillRect/>
          </a:stretch>
        </p:blipFill>
        <p:spPr>
          <a:xfrm>
            <a:off x="480708" y="1914770"/>
            <a:ext cx="2659747" cy="204596"/>
          </a:xfrm>
          <a:prstGeom prst="rect">
            <a:avLst/>
          </a:prstGeom>
        </p:spPr>
      </p:pic>
      <p:sp>
        <p:nvSpPr>
          <p:cNvPr id="67" name="文字方塊 66">
            <a:extLst>
              <a:ext uri="{FF2B5EF4-FFF2-40B4-BE49-F238E27FC236}">
                <a16:creationId xmlns:a16="http://schemas.microsoft.com/office/drawing/2014/main" id="{B14865B2-C955-402F-C312-248E0A0D2AD5}"/>
              </a:ext>
            </a:extLst>
          </p:cNvPr>
          <p:cNvSpPr txBox="1"/>
          <p:nvPr/>
        </p:nvSpPr>
        <p:spPr>
          <a:xfrm>
            <a:off x="2002148" y="3134437"/>
            <a:ext cx="1200587" cy="430887"/>
          </a:xfrm>
          <a:prstGeom prst="rect">
            <a:avLst/>
          </a:prstGeom>
          <a:noFill/>
        </p:spPr>
        <p:txBody>
          <a:bodyPr wrap="square">
            <a:spAutoFit/>
          </a:bodyPr>
          <a:lstStyle/>
          <a:p>
            <a:r>
              <a:rPr lang="en-US" altLang="zh-TW" sz="1100" dirty="0">
                <a:latin typeface="Times New Roman" panose="02020603050405020304" pitchFamily="18" charset="0"/>
                <a:cs typeface="Times New Roman" panose="02020603050405020304" pitchFamily="18" charset="0"/>
              </a:rPr>
              <a:t>d</a:t>
            </a:r>
            <a:r>
              <a:rPr lang="en-US" altLang="zh-TW" sz="1100" baseline="-25000" dirty="0">
                <a:latin typeface="Times New Roman" panose="02020603050405020304" pitchFamily="18" charset="0"/>
                <a:cs typeface="Times New Roman" panose="02020603050405020304" pitchFamily="18" charset="0"/>
              </a:rPr>
              <a:t>k </a:t>
            </a:r>
            <a:r>
              <a:rPr lang="en-US" altLang="zh-TW" sz="1100" dirty="0">
                <a:latin typeface="Times New Roman" panose="02020603050405020304" pitchFamily="18" charset="0"/>
                <a:cs typeface="Times New Roman" panose="02020603050405020304" pitchFamily="18" charset="0"/>
              </a:rPr>
              <a:t>= d</a:t>
            </a:r>
            <a:r>
              <a:rPr lang="en-US" altLang="zh-TW" sz="1100" baseline="-25000" dirty="0">
                <a:latin typeface="Times New Roman" panose="02020603050405020304" pitchFamily="18" charset="0"/>
                <a:cs typeface="Times New Roman" panose="02020603050405020304" pitchFamily="18" charset="0"/>
              </a:rPr>
              <a:t>v</a:t>
            </a:r>
            <a:r>
              <a:rPr lang="en-US" altLang="zh-TW" sz="1100" dirty="0">
                <a:latin typeface="Times New Roman" panose="02020603050405020304" pitchFamily="18" charset="0"/>
                <a:cs typeface="Times New Roman" panose="02020603050405020304" pitchFamily="18" charset="0"/>
              </a:rPr>
              <a:t> = </a:t>
            </a:r>
            <a:r>
              <a:rPr lang="en-US" altLang="zh-TW" sz="1100" dirty="0" err="1">
                <a:latin typeface="Times New Roman" panose="02020603050405020304" pitchFamily="18" charset="0"/>
                <a:cs typeface="Times New Roman" panose="02020603050405020304" pitchFamily="18" charset="0"/>
              </a:rPr>
              <a:t>d</a:t>
            </a:r>
            <a:r>
              <a:rPr lang="en-US" altLang="zh-TW" sz="1100" baseline="-25000" dirty="0" err="1">
                <a:latin typeface="Times New Roman" panose="02020603050405020304" pitchFamily="18" charset="0"/>
                <a:cs typeface="Times New Roman" panose="02020603050405020304" pitchFamily="18" charset="0"/>
              </a:rPr>
              <a:t>model</a:t>
            </a:r>
            <a:r>
              <a:rPr lang="en-US" altLang="zh-TW" sz="1100" dirty="0">
                <a:latin typeface="Times New Roman" panose="02020603050405020304" pitchFamily="18" charset="0"/>
                <a:cs typeface="Times New Roman" panose="02020603050405020304" pitchFamily="18" charset="0"/>
              </a:rPr>
              <a:t>/h </a:t>
            </a:r>
          </a:p>
          <a:p>
            <a:r>
              <a:rPr lang="en-US" altLang="zh-TW" sz="1100" dirty="0">
                <a:latin typeface="Times New Roman" panose="02020603050405020304" pitchFamily="18" charset="0"/>
                <a:cs typeface="Times New Roman" panose="02020603050405020304" pitchFamily="18" charset="0"/>
              </a:rPr>
              <a:t>     = 512/8 = 64</a:t>
            </a:r>
            <a:endParaRPr lang="zh-TW" altLang="en-US" sz="1100" dirty="0"/>
          </a:p>
        </p:txBody>
      </p:sp>
      <p:sp>
        <p:nvSpPr>
          <p:cNvPr id="69" name="文字方塊 68">
            <a:extLst>
              <a:ext uri="{FF2B5EF4-FFF2-40B4-BE49-F238E27FC236}">
                <a16:creationId xmlns:a16="http://schemas.microsoft.com/office/drawing/2014/main" id="{780A9B07-B6FC-CC92-3543-41104872D517}"/>
              </a:ext>
            </a:extLst>
          </p:cNvPr>
          <p:cNvSpPr txBox="1"/>
          <p:nvPr/>
        </p:nvSpPr>
        <p:spPr>
          <a:xfrm>
            <a:off x="4031283" y="2981059"/>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K</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70" name="文字方塊 69">
            <a:extLst>
              <a:ext uri="{FF2B5EF4-FFF2-40B4-BE49-F238E27FC236}">
                <a16:creationId xmlns:a16="http://schemas.microsoft.com/office/drawing/2014/main" id="{E91176F7-089A-5443-1BDC-B47F21A10DB8}"/>
              </a:ext>
            </a:extLst>
          </p:cNvPr>
          <p:cNvSpPr txBox="1"/>
          <p:nvPr/>
        </p:nvSpPr>
        <p:spPr>
          <a:xfrm>
            <a:off x="4361662" y="2981059"/>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V</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71" name="文字方塊 70">
            <a:extLst>
              <a:ext uri="{FF2B5EF4-FFF2-40B4-BE49-F238E27FC236}">
                <a16:creationId xmlns:a16="http://schemas.microsoft.com/office/drawing/2014/main" id="{EF8AD4B1-9211-BC66-6DB1-D6BC0FBB57BF}"/>
              </a:ext>
            </a:extLst>
          </p:cNvPr>
          <p:cNvSpPr txBox="1"/>
          <p:nvPr/>
        </p:nvSpPr>
        <p:spPr>
          <a:xfrm>
            <a:off x="3700904" y="2957186"/>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Q</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686FFED2-9013-E99C-E46B-956138019C81}"/>
                  </a:ext>
                </a:extLst>
              </p:cNvPr>
              <p:cNvSpPr txBox="1"/>
              <p:nvPr/>
            </p:nvSpPr>
            <p:spPr>
              <a:xfrm>
                <a:off x="153460" y="2587854"/>
                <a:ext cx="1978938" cy="646331"/>
              </a:xfrm>
              <a:prstGeom prst="rect">
                <a:avLst/>
              </a:prstGeom>
              <a:noFill/>
            </p:spPr>
            <p:txBody>
              <a:bodyPr wrap="square">
                <a:spAutoFit/>
              </a:bodyPr>
              <a:lstStyle/>
              <a:p>
                <a:pPr marL="182563"/>
                <a14:m>
                  <m:oMath xmlns:m="http://schemas.openxmlformats.org/officeDocument/2006/math">
                    <m:sSub>
                      <m:sSubPr>
                        <m:ctrlPr>
                          <a:rPr lang="en-US" altLang="zh-TW" sz="1200" i="1" smtClean="0">
                            <a:latin typeface="Cambria Math" panose="02040503050406030204" pitchFamily="18" charset="0"/>
                            <a:cs typeface="Times New Roman" panose="02020603050405020304" pitchFamily="18" charset="0"/>
                          </a:rPr>
                        </m:ctrlPr>
                      </m:sSubPr>
                      <m:e>
                        <m:r>
                          <m:rPr>
                            <m:sty m:val="p"/>
                          </m:rPr>
                          <a:rPr lang="en-US" altLang="zh-TW" sz="1200" i="1">
                            <a:latin typeface="Cambria Math" panose="02040503050406030204" pitchFamily="18" charset="0"/>
                            <a:cs typeface="Times New Roman" panose="02020603050405020304" pitchFamily="18" charset="0"/>
                          </a:rPr>
                          <m:t>X</m:t>
                        </m:r>
                      </m:e>
                      <m:sub>
                        <m:r>
                          <a:rPr lang="en-US" altLang="zh-TW" sz="1200" b="0" i="0" smtClean="0">
                            <a:latin typeface="Cambria Math" panose="02040503050406030204" pitchFamily="18" charset="0"/>
                            <a:cs typeface="Times New Roman" panose="02020603050405020304" pitchFamily="18" charset="0"/>
                          </a:rPr>
                          <m:t>5∗512</m:t>
                        </m:r>
                      </m:sub>
                    </m:sSub>
                  </m:oMath>
                </a14:m>
                <a:r>
                  <a:rPr lang="en-US" altLang="zh-TW" sz="1200" dirty="0" err="1">
                    <a:latin typeface="Times New Roman" panose="02020603050405020304" pitchFamily="18" charset="0"/>
                    <a:cs typeface="Times New Roman" panose="02020603050405020304" pitchFamily="18" charset="0"/>
                  </a:rPr>
                  <a:t>W</a:t>
                </a:r>
                <a:r>
                  <a:rPr lang="en-US" altLang="zh-TW" sz="1200" baseline="-25000" dirty="0" err="1">
                    <a:latin typeface="Times New Roman" panose="02020603050405020304" pitchFamily="18" charset="0"/>
                    <a:cs typeface="Times New Roman" panose="02020603050405020304" pitchFamily="18" charset="0"/>
                  </a:rPr>
                  <a:t>q</a:t>
                </a:r>
                <a:r>
                  <a:rPr lang="en-US" altLang="zh-TW" sz="1200" baseline="-25000" dirty="0">
                    <a:latin typeface="Times New Roman" panose="02020603050405020304" pitchFamily="18" charset="0"/>
                    <a:cs typeface="Times New Roman" panose="02020603050405020304" pitchFamily="18" charset="0"/>
                  </a:rPr>
                  <a:t> 512*512 </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i="1">
                            <a:latin typeface="Cambria Math" panose="02040503050406030204" pitchFamily="18" charset="0"/>
                            <a:cs typeface="Times New Roman" panose="02020603050405020304" pitchFamily="18" charset="0"/>
                          </a:rPr>
                        </m:ctrlPr>
                      </m:sSubPr>
                      <m:e>
                        <m:r>
                          <m:rPr>
                            <m:sty m:val="p"/>
                          </m:rPr>
                          <a:rPr lang="en-US" altLang="zh-TW" sz="1200" b="0" i="0" smtClean="0">
                            <a:latin typeface="Cambria Math" panose="02040503050406030204" pitchFamily="18" charset="0"/>
                            <a:cs typeface="Times New Roman" panose="02020603050405020304" pitchFamily="18" charset="0"/>
                          </a:rPr>
                          <m:t>Q</m:t>
                        </m:r>
                      </m:e>
                      <m:sub>
                        <m:r>
                          <a:rPr lang="en-US" altLang="zh-TW" sz="1200">
                            <a:latin typeface="Cambria Math" panose="02040503050406030204" pitchFamily="18" charset="0"/>
                            <a:cs typeface="Times New Roman" panose="02020603050405020304" pitchFamily="18" charset="0"/>
                          </a:rPr>
                          <m:t>5∗512</m:t>
                        </m:r>
                      </m:sub>
                    </m:sSub>
                  </m:oMath>
                </a14:m>
                <a:endParaRPr lang="en-US" altLang="zh-TW" sz="1200" dirty="0">
                  <a:latin typeface="Times New Roman" panose="02020603050405020304" pitchFamily="18" charset="0"/>
                  <a:cs typeface="Times New Roman" panose="02020603050405020304" pitchFamily="18" charset="0"/>
                </a:endParaRPr>
              </a:p>
              <a:p>
                <a:pPr marL="182563"/>
                <a14:m>
                  <m:oMath xmlns:m="http://schemas.openxmlformats.org/officeDocument/2006/math">
                    <m:sSub>
                      <m:sSubPr>
                        <m:ctrlPr>
                          <a:rPr lang="en-US" altLang="zh-TW" sz="1200" i="1" smtClean="0">
                            <a:latin typeface="Cambria Math" panose="02040503050406030204" pitchFamily="18" charset="0"/>
                            <a:cs typeface="Times New Roman" panose="02020603050405020304" pitchFamily="18" charset="0"/>
                          </a:rPr>
                        </m:ctrlPr>
                      </m:sSubPr>
                      <m:e>
                        <m:r>
                          <m:rPr>
                            <m:sty m:val="p"/>
                          </m:rPr>
                          <a:rPr lang="en-US" altLang="zh-TW" sz="1200" i="1">
                            <a:latin typeface="Cambria Math" panose="02040503050406030204" pitchFamily="18" charset="0"/>
                            <a:cs typeface="Times New Roman" panose="02020603050405020304" pitchFamily="18" charset="0"/>
                          </a:rPr>
                          <m:t>X</m:t>
                        </m:r>
                      </m:e>
                      <m:sub>
                        <m:r>
                          <a:rPr lang="en-US" altLang="zh-TW" sz="1200" b="0" i="0" smtClean="0">
                            <a:latin typeface="Cambria Math" panose="02040503050406030204" pitchFamily="18" charset="0"/>
                            <a:cs typeface="Times New Roman" panose="02020603050405020304" pitchFamily="18" charset="0"/>
                          </a:rPr>
                          <m:t>5∗512</m:t>
                        </m:r>
                      </m:sub>
                    </m:sSub>
                  </m:oMath>
                </a14:m>
                <a:r>
                  <a:rPr lang="en-US" altLang="zh-TW" sz="1200" dirty="0">
                    <a:solidFill>
                      <a:srgbClr val="333333"/>
                    </a:solidFill>
                    <a:latin typeface="Times New Roman" panose="02020603050405020304" pitchFamily="18" charset="0"/>
                    <a:cs typeface="Times New Roman" panose="02020603050405020304" pitchFamily="18" charset="0"/>
                  </a:rPr>
                  <a:t>W</a:t>
                </a:r>
                <a:r>
                  <a:rPr lang="en-US" altLang="zh-TW" sz="1200" baseline="-25000" dirty="0">
                    <a:solidFill>
                      <a:srgbClr val="333333"/>
                    </a:solidFill>
                    <a:latin typeface="Times New Roman" panose="02020603050405020304" pitchFamily="18" charset="0"/>
                    <a:cs typeface="Times New Roman" panose="02020603050405020304" pitchFamily="18" charset="0"/>
                  </a:rPr>
                  <a:t>k 512*512 </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i="1">
                            <a:latin typeface="Cambria Math" panose="02040503050406030204" pitchFamily="18" charset="0"/>
                            <a:cs typeface="Times New Roman" panose="02020603050405020304" pitchFamily="18" charset="0"/>
                          </a:rPr>
                        </m:ctrlPr>
                      </m:sSubPr>
                      <m:e>
                        <m:r>
                          <m:rPr>
                            <m:sty m:val="p"/>
                          </m:rPr>
                          <a:rPr lang="en-US" altLang="zh-TW" sz="1200" b="0" i="0" smtClean="0">
                            <a:latin typeface="Cambria Math" panose="02040503050406030204" pitchFamily="18" charset="0"/>
                            <a:cs typeface="Times New Roman" panose="02020603050405020304" pitchFamily="18" charset="0"/>
                          </a:rPr>
                          <m:t>K</m:t>
                        </m:r>
                      </m:e>
                      <m:sub>
                        <m:r>
                          <a:rPr lang="en-US" altLang="zh-TW" sz="1200">
                            <a:latin typeface="Cambria Math" panose="02040503050406030204" pitchFamily="18" charset="0"/>
                            <a:cs typeface="Times New Roman" panose="02020603050405020304" pitchFamily="18" charset="0"/>
                          </a:rPr>
                          <m:t>5∗512</m:t>
                        </m:r>
                      </m:sub>
                    </m:sSub>
                  </m:oMath>
                </a14:m>
                <a:endParaRPr lang="en-US" altLang="zh-TW" sz="1200" dirty="0">
                  <a:latin typeface="Times New Roman" panose="02020603050405020304" pitchFamily="18" charset="0"/>
                  <a:cs typeface="Times New Roman" panose="02020603050405020304" pitchFamily="18" charset="0"/>
                </a:endParaRPr>
              </a:p>
              <a:p>
                <a:pPr indent="182563"/>
                <a14:m>
                  <m:oMath xmlns:m="http://schemas.openxmlformats.org/officeDocument/2006/math">
                    <m:sSub>
                      <m:sSubPr>
                        <m:ctrlPr>
                          <a:rPr lang="en-US" altLang="zh-TW" sz="1200" i="1" smtClean="0">
                            <a:latin typeface="Cambria Math" panose="02040503050406030204" pitchFamily="18" charset="0"/>
                            <a:cs typeface="Times New Roman" panose="02020603050405020304" pitchFamily="18" charset="0"/>
                          </a:rPr>
                        </m:ctrlPr>
                      </m:sSubPr>
                      <m:e>
                        <m:r>
                          <m:rPr>
                            <m:sty m:val="p"/>
                          </m:rPr>
                          <a:rPr lang="en-US" altLang="zh-TW" sz="1200" i="1">
                            <a:latin typeface="Cambria Math" panose="02040503050406030204" pitchFamily="18" charset="0"/>
                            <a:cs typeface="Times New Roman" panose="02020603050405020304" pitchFamily="18" charset="0"/>
                          </a:rPr>
                          <m:t>X</m:t>
                        </m:r>
                      </m:e>
                      <m:sub>
                        <m:r>
                          <a:rPr lang="en-US" altLang="zh-TW" sz="1200" b="0" i="0" smtClean="0">
                            <a:latin typeface="Cambria Math" panose="02040503050406030204" pitchFamily="18" charset="0"/>
                            <a:cs typeface="Times New Roman" panose="02020603050405020304" pitchFamily="18" charset="0"/>
                          </a:rPr>
                          <m:t>5∗512</m:t>
                        </m:r>
                      </m:sub>
                    </m:sSub>
                  </m:oMath>
                </a14:m>
                <a:r>
                  <a:rPr lang="en-US" altLang="zh-TW" sz="1200" dirty="0">
                    <a:solidFill>
                      <a:srgbClr val="333333"/>
                    </a:solidFill>
                    <a:latin typeface="Times New Roman" panose="02020603050405020304" pitchFamily="18" charset="0"/>
                    <a:cs typeface="Times New Roman" panose="02020603050405020304" pitchFamily="18" charset="0"/>
                  </a:rPr>
                  <a:t>W</a:t>
                </a:r>
                <a:r>
                  <a:rPr lang="en-US" altLang="zh-TW" sz="1200" baseline="-25000" dirty="0">
                    <a:solidFill>
                      <a:srgbClr val="333333"/>
                    </a:solidFill>
                    <a:latin typeface="Times New Roman" panose="02020603050405020304" pitchFamily="18" charset="0"/>
                    <a:cs typeface="Times New Roman" panose="02020603050405020304" pitchFamily="18" charset="0"/>
                  </a:rPr>
                  <a:t>v 512*512 </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i="1">
                            <a:latin typeface="Cambria Math" panose="02040503050406030204" pitchFamily="18" charset="0"/>
                            <a:cs typeface="Times New Roman" panose="02020603050405020304" pitchFamily="18" charset="0"/>
                          </a:rPr>
                        </m:ctrlPr>
                      </m:sSubPr>
                      <m:e>
                        <m:r>
                          <m:rPr>
                            <m:sty m:val="p"/>
                          </m:rPr>
                          <a:rPr lang="en-US" altLang="zh-TW" sz="1200" b="0" i="0" smtClean="0">
                            <a:latin typeface="Cambria Math" panose="02040503050406030204" pitchFamily="18" charset="0"/>
                            <a:cs typeface="Times New Roman" panose="02020603050405020304" pitchFamily="18" charset="0"/>
                          </a:rPr>
                          <m:t>V</m:t>
                        </m:r>
                      </m:e>
                      <m:sub>
                        <m:r>
                          <a:rPr lang="en-US" altLang="zh-TW" sz="1200">
                            <a:latin typeface="Cambria Math" panose="02040503050406030204" pitchFamily="18" charset="0"/>
                            <a:cs typeface="Times New Roman" panose="02020603050405020304" pitchFamily="18" charset="0"/>
                          </a:rPr>
                          <m:t>5∗512</m:t>
                        </m:r>
                      </m:sub>
                    </m:sSub>
                  </m:oMath>
                </a14:m>
                <a:endParaRPr lang="en-US" altLang="zh-TW" sz="1200" dirty="0">
                  <a:latin typeface="Times New Roman" panose="02020603050405020304" pitchFamily="18" charset="0"/>
                  <a:cs typeface="Times New Roman" panose="02020603050405020304" pitchFamily="18" charset="0"/>
                </a:endParaRPr>
              </a:p>
            </p:txBody>
          </p:sp>
        </mc:Choice>
        <mc:Fallback xmlns="">
          <p:sp>
            <p:nvSpPr>
              <p:cNvPr id="73" name="文字方塊 72">
                <a:extLst>
                  <a:ext uri="{FF2B5EF4-FFF2-40B4-BE49-F238E27FC236}">
                    <a16:creationId xmlns:a16="http://schemas.microsoft.com/office/drawing/2014/main" id="{686FFED2-9013-E99C-E46B-956138019C81}"/>
                  </a:ext>
                </a:extLst>
              </p:cNvPr>
              <p:cNvSpPr txBox="1">
                <a:spLocks noRot="1" noChangeAspect="1" noMove="1" noResize="1" noEditPoints="1" noAdjustHandles="1" noChangeArrowheads="1" noChangeShapeType="1" noTextEdit="1"/>
              </p:cNvSpPr>
              <p:nvPr/>
            </p:nvSpPr>
            <p:spPr>
              <a:xfrm>
                <a:off x="153460" y="2587854"/>
                <a:ext cx="1978938" cy="646331"/>
              </a:xfrm>
              <a:prstGeom prst="rect">
                <a:avLst/>
              </a:prstGeom>
              <a:blipFill>
                <a:blip r:embed="rId18"/>
                <a:stretch>
                  <a:fillRect t="-943" b="-6604"/>
                </a:stretch>
              </a:blipFill>
            </p:spPr>
            <p:txBody>
              <a:bodyPr/>
              <a:lstStyle/>
              <a:p>
                <a:r>
                  <a:rPr lang="zh-TW" altLang="en-US">
                    <a:noFill/>
                  </a:rPr>
                  <a:t> </a:t>
                </a:r>
              </a:p>
            </p:txBody>
          </p:sp>
        </mc:Fallback>
      </mc:AlternateContent>
      <p:sp>
        <p:nvSpPr>
          <p:cNvPr id="76" name="文字方塊 75">
            <a:extLst>
              <a:ext uri="{FF2B5EF4-FFF2-40B4-BE49-F238E27FC236}">
                <a16:creationId xmlns:a16="http://schemas.microsoft.com/office/drawing/2014/main" id="{D1D1DB99-2F85-D248-9577-7CFBFD0E3D40}"/>
              </a:ext>
            </a:extLst>
          </p:cNvPr>
          <p:cNvSpPr txBox="1"/>
          <p:nvPr/>
        </p:nvSpPr>
        <p:spPr>
          <a:xfrm>
            <a:off x="261779" y="977852"/>
            <a:ext cx="2128619" cy="461665"/>
          </a:xfrm>
          <a:prstGeom prst="rect">
            <a:avLst/>
          </a:prstGeom>
          <a:noFill/>
        </p:spPr>
        <p:txBody>
          <a:bodyPr wrap="square">
            <a:spAutoFit/>
          </a:bodyPr>
          <a:lstStyle/>
          <a:p>
            <a:pPr marL="92075" indent="-92075"/>
            <a:r>
              <a:rPr lang="en-US" altLang="zh-TW" sz="1200" dirty="0">
                <a:latin typeface="Times New Roman" panose="02020603050405020304" pitchFamily="18" charset="0"/>
                <a:cs typeface="Times New Roman" panose="02020603050405020304" pitchFamily="18" charset="0"/>
              </a:rPr>
              <a:t>4)Add &amp; Norm</a:t>
            </a:r>
            <a:r>
              <a:rPr lang="en-US" altLang="zh-TW" sz="1200" dirty="0"/>
              <a:t>:</a:t>
            </a:r>
          </a:p>
          <a:p>
            <a:pPr marL="92075"/>
            <a:r>
              <a:rPr lang="en-US" altLang="zh-TW" sz="1200" dirty="0"/>
              <a:t>X’=</a:t>
            </a:r>
            <a:r>
              <a:rPr lang="en-US" altLang="zh-TW" sz="1200" dirty="0" err="1"/>
              <a:t>LayerNorm</a:t>
            </a:r>
            <a:r>
              <a:rPr lang="en-US" altLang="zh-TW" sz="1200" dirty="0"/>
              <a:t>(X + Sublayer(X))</a:t>
            </a:r>
            <a:endParaRPr lang="zh-TW" altLang="en-US" sz="1200" dirty="0"/>
          </a:p>
        </p:txBody>
      </p:sp>
      <p:sp>
        <p:nvSpPr>
          <p:cNvPr id="77" name="文字方塊 76">
            <a:extLst>
              <a:ext uri="{FF2B5EF4-FFF2-40B4-BE49-F238E27FC236}">
                <a16:creationId xmlns:a16="http://schemas.microsoft.com/office/drawing/2014/main" id="{50E572A1-5A9A-ADC3-09AE-C472B0F9B27F}"/>
              </a:ext>
            </a:extLst>
          </p:cNvPr>
          <p:cNvSpPr txBox="1"/>
          <p:nvPr/>
        </p:nvSpPr>
        <p:spPr>
          <a:xfrm>
            <a:off x="3396559" y="2987678"/>
            <a:ext cx="45148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2)</a:t>
            </a:r>
            <a:endParaRPr lang="zh-TW" altLang="en-US" sz="1200" dirty="0"/>
          </a:p>
        </p:txBody>
      </p:sp>
      <p:sp>
        <p:nvSpPr>
          <p:cNvPr id="78" name="文字方塊 77">
            <a:extLst>
              <a:ext uri="{FF2B5EF4-FFF2-40B4-BE49-F238E27FC236}">
                <a16:creationId xmlns:a16="http://schemas.microsoft.com/office/drawing/2014/main" id="{6E8A5C38-8D9D-0DAA-FFB2-9AEB1E6A14E8}"/>
              </a:ext>
            </a:extLst>
          </p:cNvPr>
          <p:cNvSpPr txBox="1"/>
          <p:nvPr/>
        </p:nvSpPr>
        <p:spPr>
          <a:xfrm>
            <a:off x="4031283" y="2214937"/>
            <a:ext cx="895058" cy="276999"/>
          </a:xfrm>
          <a:prstGeom prst="rect">
            <a:avLst/>
          </a:prstGeom>
          <a:noFill/>
        </p:spPr>
        <p:txBody>
          <a:bodyPr wrap="square">
            <a:spAutoFit/>
          </a:bodyPr>
          <a:lstStyle/>
          <a:p>
            <a:r>
              <a:rPr lang="en-US" altLang="zh-TW" sz="1200" dirty="0">
                <a:solidFill>
                  <a:schemeClr val="accent2"/>
                </a:solidFill>
                <a:latin typeface="Times New Roman" panose="02020603050405020304" pitchFamily="18" charset="0"/>
                <a:cs typeface="Times New Roman" panose="02020603050405020304" pitchFamily="18" charset="0"/>
              </a:rPr>
              <a:t>X’=5*512</a:t>
            </a:r>
            <a:endParaRPr lang="zh-TW" altLang="en-US" sz="1200" dirty="0">
              <a:solidFill>
                <a:schemeClr val="accent2"/>
              </a:solidFill>
            </a:endParaRPr>
          </a:p>
        </p:txBody>
      </p:sp>
      <p:sp>
        <p:nvSpPr>
          <p:cNvPr id="79" name="文字方塊 78">
            <a:extLst>
              <a:ext uri="{FF2B5EF4-FFF2-40B4-BE49-F238E27FC236}">
                <a16:creationId xmlns:a16="http://schemas.microsoft.com/office/drawing/2014/main" id="{89AEB51F-ED01-5C36-6C6C-204DE8D4A760}"/>
              </a:ext>
            </a:extLst>
          </p:cNvPr>
          <p:cNvSpPr txBox="1"/>
          <p:nvPr/>
        </p:nvSpPr>
        <p:spPr>
          <a:xfrm>
            <a:off x="262784" y="736602"/>
            <a:ext cx="2374132" cy="276999"/>
          </a:xfrm>
          <a:prstGeom prst="rect">
            <a:avLst/>
          </a:prstGeom>
          <a:noFill/>
        </p:spPr>
        <p:txBody>
          <a:bodyPr wrap="square">
            <a:spAutoFit/>
          </a:bodyPr>
          <a:lstStyle/>
          <a:p>
            <a:pPr marL="92075" indent="-92075"/>
            <a:r>
              <a:rPr lang="en-US" altLang="zh-TW" sz="1200" dirty="0"/>
              <a:t>5) Feed Forward:</a:t>
            </a:r>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43815D08-5158-083A-E596-EE8B7CDCBDA7}"/>
                  </a:ext>
                </a:extLst>
              </p:cNvPr>
              <p:cNvSpPr txBox="1"/>
              <p:nvPr/>
            </p:nvSpPr>
            <p:spPr>
              <a:xfrm>
                <a:off x="2271983" y="885527"/>
                <a:ext cx="2010048" cy="430887"/>
              </a:xfrm>
              <a:prstGeom prst="rect">
                <a:avLst/>
              </a:prstGeom>
              <a:noFill/>
            </p:spPr>
            <p:txBody>
              <a:bodyPr wrap="square">
                <a:spAutoFit/>
              </a:bodyPr>
              <a:lstStyle/>
              <a:p>
                <a:r>
                  <a:rPr lang="zh-TW" altLang="en-US" sz="1100" i="1" dirty="0">
                    <a:latin typeface="Times New Roman" panose="02020603050405020304" pitchFamily="18" charset="0"/>
                    <a:cs typeface="Times New Roman" panose="02020603050405020304" pitchFamily="18" charset="0"/>
                  </a:rPr>
                  <a:t>d</a:t>
                </a:r>
                <a:r>
                  <a:rPr lang="zh-TW" altLang="en-US" sz="1100" i="1" baseline="-25000" dirty="0">
                    <a:latin typeface="Times New Roman" panose="02020603050405020304" pitchFamily="18" charset="0"/>
                    <a:cs typeface="Times New Roman" panose="02020603050405020304" pitchFamily="18" charset="0"/>
                  </a:rPr>
                  <a:t>ff</a:t>
                </a:r>
                <a:r>
                  <a:rPr lang="zh-TW" altLang="en-US" sz="1100" baseline="-25000" dirty="0">
                    <a:latin typeface="Times New Roman" panose="02020603050405020304" pitchFamily="18" charset="0"/>
                    <a:cs typeface="Times New Roman" panose="02020603050405020304" pitchFamily="18" charset="0"/>
                  </a:rPr>
                  <a:t>  </a:t>
                </a:r>
                <a:r>
                  <a:rPr lang="zh-TW" altLang="en-US" sz="1100" dirty="0">
                    <a:latin typeface="Times New Roman" panose="02020603050405020304" pitchFamily="18" charset="0"/>
                    <a:cs typeface="Times New Roman" panose="02020603050405020304" pitchFamily="18" charset="0"/>
                  </a:rPr>
                  <a:t>= 2048 </a:t>
                </a:r>
                <a:r>
                  <a:rPr lang="en-US" altLang="zh-TW" sz="1100" dirty="0">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sSub>
                      <m:sSubPr>
                        <m:ctrlPr>
                          <a:rPr lang="en-US" altLang="zh-TW" sz="1100" i="1" smtClean="0">
                            <a:solidFill>
                              <a:srgbClr val="00B0F0"/>
                            </a:solidFill>
                            <a:latin typeface="Cambria Math" panose="02040503050406030204" pitchFamily="18" charset="0"/>
                            <a:cs typeface="Times New Roman" panose="02020603050405020304" pitchFamily="18" charset="0"/>
                          </a:rPr>
                        </m:ctrlPr>
                      </m:sSubPr>
                      <m:e>
                        <m:r>
                          <a:rPr lang="en-US" altLang="zh-TW" sz="1100" b="0" i="1" smtClean="0">
                            <a:solidFill>
                              <a:srgbClr val="00B0F0"/>
                            </a:solidFill>
                            <a:latin typeface="Cambria Math" panose="02040503050406030204" pitchFamily="18" charset="0"/>
                            <a:cs typeface="Times New Roman" panose="02020603050405020304" pitchFamily="18" charset="0"/>
                          </a:rPr>
                          <m:t>𝑊</m:t>
                        </m:r>
                      </m:e>
                      <m:sub>
                        <m:r>
                          <a:rPr lang="en-US" altLang="zh-TW" sz="1100" b="0" i="1" smtClean="0">
                            <a:solidFill>
                              <a:srgbClr val="00B0F0"/>
                            </a:solidFill>
                            <a:latin typeface="Cambria Math" panose="02040503050406030204" pitchFamily="18" charset="0"/>
                            <a:cs typeface="Times New Roman" panose="02020603050405020304" pitchFamily="18" charset="0"/>
                          </a:rPr>
                          <m:t>1</m:t>
                        </m:r>
                      </m:sub>
                    </m:sSub>
                  </m:oMath>
                </a14:m>
                <a:r>
                  <a:rPr lang="zh-TW" altLang="en-US" sz="1100" dirty="0">
                    <a:solidFill>
                      <a:srgbClr val="00B0F0"/>
                    </a:solidFill>
                  </a:rPr>
                  <a:t> </a:t>
                </a:r>
                <a:r>
                  <a:rPr lang="en-US" altLang="zh-TW" sz="1100" dirty="0"/>
                  <a:t>= 512 * 2048</a:t>
                </a:r>
              </a:p>
              <a:p>
                <a14:m>
                  <m:oMath xmlns:m="http://schemas.openxmlformats.org/officeDocument/2006/math">
                    <m:sSub>
                      <m:sSubPr>
                        <m:ctrlPr>
                          <a:rPr lang="en-US" altLang="zh-TW" sz="1100" i="1" smtClean="0">
                            <a:solidFill>
                              <a:srgbClr val="7030A0"/>
                            </a:solidFill>
                            <a:latin typeface="Cambria Math" panose="02040503050406030204" pitchFamily="18" charset="0"/>
                            <a:cs typeface="Times New Roman" panose="02020603050405020304" pitchFamily="18" charset="0"/>
                          </a:rPr>
                        </m:ctrlPr>
                      </m:sSubPr>
                      <m:e>
                        <m:r>
                          <a:rPr lang="en-US" altLang="zh-TW" sz="1100" b="0" i="1" smtClean="0">
                            <a:solidFill>
                              <a:srgbClr val="7030A0"/>
                            </a:solidFill>
                            <a:latin typeface="Cambria Math" panose="02040503050406030204" pitchFamily="18" charset="0"/>
                            <a:cs typeface="Times New Roman" panose="02020603050405020304" pitchFamily="18" charset="0"/>
                          </a:rPr>
                          <m:t>𝑊</m:t>
                        </m:r>
                      </m:e>
                      <m:sub>
                        <m:r>
                          <a:rPr lang="en-US" altLang="zh-TW" sz="1100" b="0" i="1" smtClean="0">
                            <a:solidFill>
                              <a:srgbClr val="7030A0"/>
                            </a:solidFill>
                            <a:latin typeface="Cambria Math" panose="02040503050406030204" pitchFamily="18" charset="0"/>
                            <a:cs typeface="Times New Roman" panose="02020603050405020304" pitchFamily="18" charset="0"/>
                          </a:rPr>
                          <m:t>2</m:t>
                        </m:r>
                      </m:sub>
                    </m:sSub>
                  </m:oMath>
                </a14:m>
                <a:r>
                  <a:rPr lang="zh-TW" altLang="en-US" sz="1100" dirty="0">
                    <a:solidFill>
                      <a:srgbClr val="7030A0"/>
                    </a:solidFill>
                  </a:rPr>
                  <a:t> </a:t>
                </a:r>
                <a:r>
                  <a:rPr lang="en-US" altLang="zh-TW" sz="1100" dirty="0"/>
                  <a:t>= 2048 * 512, </a:t>
                </a:r>
                <a:r>
                  <a:rPr lang="en-US" altLang="zh-TW" sz="1100" dirty="0">
                    <a:solidFill>
                      <a:schemeClr val="accent2"/>
                    </a:solidFill>
                  </a:rPr>
                  <a:t>X’ = 5*512</a:t>
                </a:r>
                <a:endParaRPr lang="zh-TW" altLang="en-US" sz="1100" dirty="0"/>
              </a:p>
            </p:txBody>
          </p:sp>
        </mc:Choice>
        <mc:Fallback xmlns="">
          <p:sp>
            <p:nvSpPr>
              <p:cNvPr id="84" name="文字方塊 83">
                <a:extLst>
                  <a:ext uri="{FF2B5EF4-FFF2-40B4-BE49-F238E27FC236}">
                    <a16:creationId xmlns:a16="http://schemas.microsoft.com/office/drawing/2014/main" id="{43815D08-5158-083A-E596-EE8B7CDCBDA7}"/>
                  </a:ext>
                </a:extLst>
              </p:cNvPr>
              <p:cNvSpPr txBox="1">
                <a:spLocks noRot="1" noChangeAspect="1" noMove="1" noResize="1" noEditPoints="1" noAdjustHandles="1" noChangeArrowheads="1" noChangeShapeType="1" noTextEdit="1"/>
              </p:cNvSpPr>
              <p:nvPr/>
            </p:nvSpPr>
            <p:spPr>
              <a:xfrm>
                <a:off x="2271983" y="885527"/>
                <a:ext cx="2010048" cy="430887"/>
              </a:xfrm>
              <a:prstGeom prst="rect">
                <a:avLst/>
              </a:prstGeom>
              <a:blipFill>
                <a:blip r:embed="rId19"/>
                <a:stretch>
                  <a:fillRect t="-1408" b="-84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46316928-DB4A-B752-CD85-FCE98AADB698}"/>
                  </a:ext>
                </a:extLst>
              </p:cNvPr>
              <p:cNvSpPr txBox="1"/>
              <p:nvPr/>
            </p:nvSpPr>
            <p:spPr>
              <a:xfrm>
                <a:off x="1378325" y="734538"/>
                <a:ext cx="2469714" cy="276999"/>
              </a:xfrm>
              <a:prstGeom prst="rect">
                <a:avLst/>
              </a:prstGeom>
              <a:noFill/>
            </p:spPr>
            <p:txBody>
              <a:bodyPr wrap="square">
                <a:spAutoFit/>
              </a:bodyPr>
              <a:lstStyle/>
              <a:p>
                <a:r>
                  <a:rPr lang="pl-PL" altLang="zh-TW" sz="1200" dirty="0"/>
                  <a:t>FFN(</a:t>
                </a:r>
                <a:r>
                  <a:rPr lang="en-US" altLang="zh-TW" sz="1200" dirty="0">
                    <a:solidFill>
                      <a:schemeClr val="accent2"/>
                    </a:solidFill>
                  </a:rPr>
                  <a:t>X’</a:t>
                </a:r>
                <a:r>
                  <a:rPr lang="pl-PL" altLang="zh-TW" sz="1200" dirty="0"/>
                  <a:t>) = </a:t>
                </a:r>
                <a:r>
                  <a:rPr lang="pl-PL" altLang="zh-TW" sz="1200" dirty="0">
                    <a:solidFill>
                      <a:srgbClr val="00B050"/>
                    </a:solidFill>
                  </a:rPr>
                  <a:t>max</a:t>
                </a:r>
                <a:r>
                  <a:rPr lang="pl-PL" altLang="zh-TW" sz="1200" dirty="0"/>
                  <a:t>(0, </a:t>
                </a:r>
                <a:r>
                  <a:rPr lang="en-US" altLang="zh-TW" sz="1200" dirty="0">
                    <a:solidFill>
                      <a:schemeClr val="accent2"/>
                    </a:solidFill>
                  </a:rPr>
                  <a:t>X’</a:t>
                </a:r>
                <a:r>
                  <a:rPr lang="en-US" altLang="zh-TW" sz="1200" dirty="0">
                    <a:solidFill>
                      <a:srgbClr val="00B0F0"/>
                    </a:solidFill>
                    <a:cs typeface="Times New Roman" panose="02020603050405020304" pitchFamily="18" charset="0"/>
                  </a:rPr>
                  <a:t> </a:t>
                </a:r>
                <a14:m>
                  <m:oMath xmlns:m="http://schemas.openxmlformats.org/officeDocument/2006/math">
                    <m:sSub>
                      <m:sSubPr>
                        <m:ctrlPr>
                          <a:rPr lang="en-US" altLang="zh-TW" sz="1200" i="1" smtClean="0">
                            <a:solidFill>
                              <a:srgbClr val="00B0F0"/>
                            </a:solidFill>
                            <a:latin typeface="Cambria Math" panose="02040503050406030204" pitchFamily="18" charset="0"/>
                            <a:cs typeface="Times New Roman" panose="02020603050405020304" pitchFamily="18" charset="0"/>
                          </a:rPr>
                        </m:ctrlPr>
                      </m:sSubPr>
                      <m:e>
                        <m:r>
                          <a:rPr lang="en-US" altLang="zh-TW" sz="1200" b="0" i="1" smtClean="0">
                            <a:solidFill>
                              <a:srgbClr val="00B0F0"/>
                            </a:solidFill>
                            <a:latin typeface="Cambria Math" panose="02040503050406030204" pitchFamily="18" charset="0"/>
                            <a:cs typeface="Times New Roman" panose="02020603050405020304" pitchFamily="18" charset="0"/>
                          </a:rPr>
                          <m:t>𝑊</m:t>
                        </m:r>
                      </m:e>
                      <m:sub>
                        <m:r>
                          <a:rPr lang="en-US" altLang="zh-TW" sz="1200" b="0" i="1" smtClean="0">
                            <a:solidFill>
                              <a:srgbClr val="00B0F0"/>
                            </a:solidFill>
                            <a:latin typeface="Cambria Math" panose="02040503050406030204" pitchFamily="18" charset="0"/>
                            <a:cs typeface="Times New Roman" panose="02020603050405020304" pitchFamily="18" charset="0"/>
                          </a:rPr>
                          <m:t>1</m:t>
                        </m:r>
                      </m:sub>
                    </m:sSub>
                  </m:oMath>
                </a14:m>
                <a:r>
                  <a:rPr lang="pl-PL" altLang="zh-TW" sz="1200" dirty="0"/>
                  <a:t> + b1)</a:t>
                </a:r>
                <a:r>
                  <a:rPr lang="en-US" altLang="zh-TW" sz="1200" dirty="0">
                    <a:solidFill>
                      <a:srgbClr val="00B0F0"/>
                    </a:solidFill>
                    <a:cs typeface="Times New Roman" panose="02020603050405020304" pitchFamily="18" charset="0"/>
                  </a:rPr>
                  <a:t> </a:t>
                </a:r>
                <a14:m>
                  <m:oMath xmlns:m="http://schemas.openxmlformats.org/officeDocument/2006/math">
                    <m:sSub>
                      <m:sSubPr>
                        <m:ctrlPr>
                          <a:rPr lang="en-US" altLang="zh-TW" sz="1200" i="1" smtClean="0">
                            <a:solidFill>
                              <a:srgbClr val="7030A0"/>
                            </a:solidFill>
                            <a:latin typeface="Cambria Math" panose="02040503050406030204" pitchFamily="18" charset="0"/>
                            <a:cs typeface="Times New Roman" panose="02020603050405020304" pitchFamily="18" charset="0"/>
                          </a:rPr>
                        </m:ctrlPr>
                      </m:sSubPr>
                      <m:e>
                        <m:r>
                          <a:rPr lang="en-US" altLang="zh-TW" sz="1200" i="1">
                            <a:solidFill>
                              <a:srgbClr val="7030A0"/>
                            </a:solidFill>
                            <a:latin typeface="Cambria Math" panose="02040503050406030204" pitchFamily="18" charset="0"/>
                            <a:cs typeface="Times New Roman" panose="02020603050405020304" pitchFamily="18" charset="0"/>
                          </a:rPr>
                          <m:t>𝑊</m:t>
                        </m:r>
                      </m:e>
                      <m:sub>
                        <m:r>
                          <a:rPr lang="en-US" altLang="zh-TW" sz="1200" b="0" i="1" smtClean="0">
                            <a:solidFill>
                              <a:srgbClr val="7030A0"/>
                            </a:solidFill>
                            <a:latin typeface="Cambria Math" panose="02040503050406030204" pitchFamily="18" charset="0"/>
                            <a:cs typeface="Times New Roman" panose="02020603050405020304" pitchFamily="18" charset="0"/>
                          </a:rPr>
                          <m:t>2</m:t>
                        </m:r>
                      </m:sub>
                    </m:sSub>
                  </m:oMath>
                </a14:m>
                <a:r>
                  <a:rPr lang="pl-PL" altLang="zh-TW" sz="1200" dirty="0">
                    <a:solidFill>
                      <a:srgbClr val="7030A0"/>
                    </a:solidFill>
                  </a:rPr>
                  <a:t> </a:t>
                </a:r>
                <a:r>
                  <a:rPr lang="pl-PL" altLang="zh-TW" sz="1200" dirty="0"/>
                  <a:t>+ b2</a:t>
                </a:r>
                <a:endParaRPr lang="zh-TW" altLang="en-US" sz="1200" dirty="0"/>
              </a:p>
            </p:txBody>
          </p:sp>
        </mc:Choice>
        <mc:Fallback xmlns="">
          <p:sp>
            <p:nvSpPr>
              <p:cNvPr id="86" name="文字方塊 85">
                <a:extLst>
                  <a:ext uri="{FF2B5EF4-FFF2-40B4-BE49-F238E27FC236}">
                    <a16:creationId xmlns:a16="http://schemas.microsoft.com/office/drawing/2014/main" id="{46316928-DB4A-B752-CD85-FCE98AADB698}"/>
                  </a:ext>
                </a:extLst>
              </p:cNvPr>
              <p:cNvSpPr txBox="1">
                <a:spLocks noRot="1" noChangeAspect="1" noMove="1" noResize="1" noEditPoints="1" noAdjustHandles="1" noChangeArrowheads="1" noChangeShapeType="1" noTextEdit="1"/>
              </p:cNvSpPr>
              <p:nvPr/>
            </p:nvSpPr>
            <p:spPr>
              <a:xfrm>
                <a:off x="1378325" y="734538"/>
                <a:ext cx="2469714" cy="276999"/>
              </a:xfrm>
              <a:prstGeom prst="rect">
                <a:avLst/>
              </a:prstGeom>
              <a:blipFill>
                <a:blip r:embed="rId20"/>
                <a:stretch>
                  <a:fillRect b="-15217"/>
                </a:stretch>
              </a:blipFill>
            </p:spPr>
            <p:txBody>
              <a:bodyPr/>
              <a:lstStyle/>
              <a:p>
                <a:r>
                  <a:rPr lang="zh-TW" altLang="en-US">
                    <a:noFill/>
                  </a:rPr>
                  <a:t> </a:t>
                </a:r>
              </a:p>
            </p:txBody>
          </p:sp>
        </mc:Fallback>
      </mc:AlternateContent>
      <p:sp>
        <p:nvSpPr>
          <p:cNvPr id="88" name="文字方塊 87">
            <a:extLst>
              <a:ext uri="{FF2B5EF4-FFF2-40B4-BE49-F238E27FC236}">
                <a16:creationId xmlns:a16="http://schemas.microsoft.com/office/drawing/2014/main" id="{AA4EF06E-7152-EF40-F2A2-AFF1F05B463C}"/>
              </a:ext>
            </a:extLst>
          </p:cNvPr>
          <p:cNvSpPr txBox="1"/>
          <p:nvPr/>
        </p:nvSpPr>
        <p:spPr>
          <a:xfrm>
            <a:off x="1890694" y="896130"/>
            <a:ext cx="674697" cy="276999"/>
          </a:xfrm>
          <a:prstGeom prst="rect">
            <a:avLst/>
          </a:prstGeom>
          <a:noFill/>
        </p:spPr>
        <p:txBody>
          <a:bodyPr wrap="square">
            <a:spAutoFit/>
          </a:bodyPr>
          <a:lstStyle/>
          <a:p>
            <a:r>
              <a:rPr lang="en-US" altLang="zh-TW" sz="1200" dirty="0" err="1">
                <a:solidFill>
                  <a:srgbClr val="00B050"/>
                </a:solidFill>
              </a:rPr>
              <a:t>ReLU</a:t>
            </a:r>
            <a:endParaRPr lang="zh-TW" altLang="en-US" sz="1200" dirty="0">
              <a:solidFill>
                <a:srgbClr val="00B050"/>
              </a:solidFill>
            </a:endParaRPr>
          </a:p>
        </p:txBody>
      </p: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FCE2ADDF-CCBA-EB9E-91EA-B5B08ADD0266}"/>
                  </a:ext>
                </a:extLst>
              </p:cNvPr>
              <p:cNvSpPr txBox="1"/>
              <p:nvPr/>
            </p:nvSpPr>
            <p:spPr>
              <a:xfrm>
                <a:off x="280960" y="3184451"/>
                <a:ext cx="1309901" cy="278900"/>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1) Input </a:t>
                </a:r>
                <a14:m>
                  <m:oMath xmlns:m="http://schemas.openxmlformats.org/officeDocument/2006/math">
                    <m:sSub>
                      <m:sSubPr>
                        <m:ctrlPr>
                          <a:rPr lang="en-US" altLang="zh-TW" sz="1200" i="1" smtClean="0">
                            <a:latin typeface="Cambria Math" panose="02040503050406030204" pitchFamily="18" charset="0"/>
                            <a:cs typeface="Times New Roman" panose="02020603050405020304" pitchFamily="18" charset="0"/>
                          </a:rPr>
                        </m:ctrlPr>
                      </m:sSubPr>
                      <m:e>
                        <m:r>
                          <m:rPr>
                            <m:sty m:val="p"/>
                          </m:rPr>
                          <a:rPr lang="en-US" altLang="zh-TW" sz="1200" b="0" i="0" smtClean="0">
                            <a:latin typeface="Cambria Math" panose="02040503050406030204" pitchFamily="18" charset="0"/>
                            <a:cs typeface="Times New Roman" panose="02020603050405020304" pitchFamily="18" charset="0"/>
                          </a:rPr>
                          <m:t>X</m:t>
                        </m:r>
                      </m:e>
                      <m:sub>
                        <m:r>
                          <a:rPr lang="en-US" altLang="zh-TW" sz="1200" b="0" i="0" smtClean="0">
                            <a:latin typeface="Cambria Math" panose="02040503050406030204" pitchFamily="18" charset="0"/>
                            <a:cs typeface="Times New Roman" panose="02020603050405020304" pitchFamily="18" charset="0"/>
                          </a:rPr>
                          <m:t>5∗512</m:t>
                        </m:r>
                      </m:sub>
                    </m:sSub>
                    <m:r>
                      <a:rPr lang="en-US" altLang="zh-TW" sz="1200" b="0" i="1" smtClean="0">
                        <a:latin typeface="Cambria Math" panose="02040503050406030204" pitchFamily="18" charset="0"/>
                        <a:cs typeface="Times New Roman" panose="02020603050405020304" pitchFamily="18" charset="0"/>
                      </a:rPr>
                      <m:t> </m:t>
                    </m:r>
                  </m:oMath>
                </a14:m>
                <a:endParaRPr lang="en-US" altLang="zh-TW" sz="1200" dirty="0">
                  <a:latin typeface="Times New Roman" panose="02020603050405020304" pitchFamily="18" charset="0"/>
                  <a:cs typeface="Times New Roman" panose="02020603050405020304" pitchFamily="18" charset="0"/>
                </a:endParaRPr>
              </a:p>
            </p:txBody>
          </p:sp>
        </mc:Choice>
        <mc:Fallback xmlns="">
          <p:sp>
            <p:nvSpPr>
              <p:cNvPr id="89" name="文字方塊 88">
                <a:extLst>
                  <a:ext uri="{FF2B5EF4-FFF2-40B4-BE49-F238E27FC236}">
                    <a16:creationId xmlns:a16="http://schemas.microsoft.com/office/drawing/2014/main" id="{FCE2ADDF-CCBA-EB9E-91EA-B5B08ADD0266}"/>
                  </a:ext>
                </a:extLst>
              </p:cNvPr>
              <p:cNvSpPr txBox="1">
                <a:spLocks noRot="1" noChangeAspect="1" noMove="1" noResize="1" noEditPoints="1" noAdjustHandles="1" noChangeArrowheads="1" noChangeShapeType="1" noTextEdit="1"/>
              </p:cNvSpPr>
              <p:nvPr/>
            </p:nvSpPr>
            <p:spPr>
              <a:xfrm>
                <a:off x="280960" y="3184451"/>
                <a:ext cx="1309901" cy="278900"/>
              </a:xfrm>
              <a:prstGeom prst="rect">
                <a:avLst/>
              </a:prstGeom>
              <a:blipFill>
                <a:blip r:embed="rId21"/>
                <a:stretch>
                  <a:fillRect b="-15217"/>
                </a:stretch>
              </a:blipFill>
            </p:spPr>
            <p:txBody>
              <a:bodyPr/>
              <a:lstStyle/>
              <a:p>
                <a:r>
                  <a:rPr lang="zh-TW" altLang="en-US">
                    <a:noFill/>
                  </a:rPr>
                  <a:t> </a:t>
                </a:r>
              </a:p>
            </p:txBody>
          </p:sp>
        </mc:Fallback>
      </mc:AlternateContent>
      <p:sp>
        <p:nvSpPr>
          <p:cNvPr id="91" name="文字方塊 90">
            <a:extLst>
              <a:ext uri="{FF2B5EF4-FFF2-40B4-BE49-F238E27FC236}">
                <a16:creationId xmlns:a16="http://schemas.microsoft.com/office/drawing/2014/main" id="{E72B31F6-D3D3-C373-861A-C31FC2713FCA}"/>
              </a:ext>
            </a:extLst>
          </p:cNvPr>
          <p:cNvSpPr txBox="1"/>
          <p:nvPr/>
        </p:nvSpPr>
        <p:spPr>
          <a:xfrm>
            <a:off x="262664" y="1420244"/>
            <a:ext cx="2765992"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3) Calculate Multi-Head </a:t>
            </a:r>
            <a:r>
              <a:rPr lang="en-US" altLang="zh-TW" sz="1200" dirty="0">
                <a:solidFill>
                  <a:srgbClr val="FF0000"/>
                </a:solidFill>
                <a:latin typeface="Times New Roman" panose="02020603050405020304" pitchFamily="18" charset="0"/>
                <a:cs typeface="Times New Roman" panose="02020603050405020304" pitchFamily="18" charset="0"/>
              </a:rPr>
              <a:t>Self-Attention</a:t>
            </a:r>
          </a:p>
        </p:txBody>
      </p:sp>
      <p:sp>
        <p:nvSpPr>
          <p:cNvPr id="92" name="文字方塊 91">
            <a:extLst>
              <a:ext uri="{FF2B5EF4-FFF2-40B4-BE49-F238E27FC236}">
                <a16:creationId xmlns:a16="http://schemas.microsoft.com/office/drawing/2014/main" id="{949AF641-95BF-9D44-2FAB-AF508DFD1367}"/>
              </a:ext>
            </a:extLst>
          </p:cNvPr>
          <p:cNvSpPr txBox="1"/>
          <p:nvPr/>
        </p:nvSpPr>
        <p:spPr>
          <a:xfrm>
            <a:off x="6473306" y="2609711"/>
            <a:ext cx="45148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3)</a:t>
            </a:r>
            <a:endParaRPr lang="zh-TW" altLang="en-US" sz="1200" dirty="0"/>
          </a:p>
        </p:txBody>
      </p:sp>
      <p:sp>
        <p:nvSpPr>
          <p:cNvPr id="93" name="文字方塊 92">
            <a:extLst>
              <a:ext uri="{FF2B5EF4-FFF2-40B4-BE49-F238E27FC236}">
                <a16:creationId xmlns:a16="http://schemas.microsoft.com/office/drawing/2014/main" id="{88F27FFF-0898-EC42-935D-D863198A8305}"/>
              </a:ext>
            </a:extLst>
          </p:cNvPr>
          <p:cNvSpPr txBox="1"/>
          <p:nvPr/>
        </p:nvSpPr>
        <p:spPr>
          <a:xfrm>
            <a:off x="294130" y="2414395"/>
            <a:ext cx="1571048" cy="461665"/>
          </a:xfrm>
          <a:prstGeom prst="rect">
            <a:avLst/>
          </a:prstGeom>
          <a:noFill/>
        </p:spPr>
        <p:txBody>
          <a:bodyPr wrap="square">
            <a:spAutoFit/>
          </a:bodyPr>
          <a:lstStyle/>
          <a:p>
            <a:r>
              <a:rPr lang="en-US" altLang="zh-TW" sz="1200" dirty="0">
                <a:latin typeface="Cambria Math" panose="02040503050406030204" pitchFamily="18" charset="0"/>
                <a:cs typeface="Times New Roman" panose="02020603050405020304" pitchFamily="18" charset="0"/>
              </a:rPr>
              <a:t>2) Generate Q, K, V</a:t>
            </a:r>
          </a:p>
          <a:p>
            <a:endParaRPr lang="zh-TW" altLang="en-US" sz="1200" dirty="0"/>
          </a:p>
        </p:txBody>
      </p:sp>
      <p:sp>
        <p:nvSpPr>
          <p:cNvPr id="94" name="文字方塊 93">
            <a:extLst>
              <a:ext uri="{FF2B5EF4-FFF2-40B4-BE49-F238E27FC236}">
                <a16:creationId xmlns:a16="http://schemas.microsoft.com/office/drawing/2014/main" id="{44FE3F0C-76C4-0174-5F81-7360BAFFE1CB}"/>
              </a:ext>
            </a:extLst>
          </p:cNvPr>
          <p:cNvSpPr txBox="1"/>
          <p:nvPr/>
        </p:nvSpPr>
        <p:spPr>
          <a:xfrm>
            <a:off x="3396559" y="2266749"/>
            <a:ext cx="45148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4)</a:t>
            </a:r>
            <a:endParaRPr lang="zh-TW" altLang="en-US" sz="1200" dirty="0"/>
          </a:p>
        </p:txBody>
      </p:sp>
      <p:sp>
        <p:nvSpPr>
          <p:cNvPr id="95" name="文字方塊 94">
            <a:extLst>
              <a:ext uri="{FF2B5EF4-FFF2-40B4-BE49-F238E27FC236}">
                <a16:creationId xmlns:a16="http://schemas.microsoft.com/office/drawing/2014/main" id="{55076950-5377-2D22-40CA-8C9F267A9CDD}"/>
              </a:ext>
            </a:extLst>
          </p:cNvPr>
          <p:cNvSpPr txBox="1"/>
          <p:nvPr/>
        </p:nvSpPr>
        <p:spPr>
          <a:xfrm>
            <a:off x="3396559" y="1351401"/>
            <a:ext cx="45148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4)</a:t>
            </a:r>
            <a:endParaRPr lang="zh-TW" altLang="en-US" sz="1200" dirty="0"/>
          </a:p>
        </p:txBody>
      </p:sp>
      <p:sp>
        <p:nvSpPr>
          <p:cNvPr id="96" name="文字方塊 95">
            <a:extLst>
              <a:ext uri="{FF2B5EF4-FFF2-40B4-BE49-F238E27FC236}">
                <a16:creationId xmlns:a16="http://schemas.microsoft.com/office/drawing/2014/main" id="{7CA93512-3ED4-042B-1538-42D9B76AA03F}"/>
              </a:ext>
            </a:extLst>
          </p:cNvPr>
          <p:cNvSpPr txBox="1"/>
          <p:nvPr/>
        </p:nvSpPr>
        <p:spPr>
          <a:xfrm>
            <a:off x="3593375" y="1685041"/>
            <a:ext cx="45148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5)</a:t>
            </a:r>
            <a:endParaRPr lang="zh-TW" altLang="en-US" sz="1200" dirty="0"/>
          </a:p>
        </p:txBody>
      </p:sp>
      <p:sp>
        <p:nvSpPr>
          <p:cNvPr id="97" name="矩形 96">
            <a:extLst>
              <a:ext uri="{FF2B5EF4-FFF2-40B4-BE49-F238E27FC236}">
                <a16:creationId xmlns:a16="http://schemas.microsoft.com/office/drawing/2014/main" id="{BABB7AA3-7271-F7BC-5C27-DCE9DD9358D0}"/>
              </a:ext>
            </a:extLst>
          </p:cNvPr>
          <p:cNvSpPr/>
          <p:nvPr/>
        </p:nvSpPr>
        <p:spPr>
          <a:xfrm>
            <a:off x="44167" y="408630"/>
            <a:ext cx="4712504" cy="3070498"/>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接點: 肘形 98">
            <a:extLst>
              <a:ext uri="{FF2B5EF4-FFF2-40B4-BE49-F238E27FC236}">
                <a16:creationId xmlns:a16="http://schemas.microsoft.com/office/drawing/2014/main" id="{6F688B8B-8789-B4D4-5100-2566352D0F24}"/>
              </a:ext>
            </a:extLst>
          </p:cNvPr>
          <p:cNvCxnSpPr>
            <a:cxnSpLocks/>
          </p:cNvCxnSpPr>
          <p:nvPr/>
        </p:nvCxnSpPr>
        <p:spPr>
          <a:xfrm rot="10800000">
            <a:off x="4102756" y="3429000"/>
            <a:ext cx="1424284" cy="904358"/>
          </a:xfrm>
          <a:prstGeom prst="bentConnector3">
            <a:avLst>
              <a:gd name="adj1" fmla="val 6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文字方塊 104">
            <a:extLst>
              <a:ext uri="{FF2B5EF4-FFF2-40B4-BE49-F238E27FC236}">
                <a16:creationId xmlns:a16="http://schemas.microsoft.com/office/drawing/2014/main" id="{7673D7BD-046C-FE29-1512-7D5DF1675766}"/>
              </a:ext>
            </a:extLst>
          </p:cNvPr>
          <p:cNvSpPr txBox="1"/>
          <p:nvPr/>
        </p:nvSpPr>
        <p:spPr>
          <a:xfrm>
            <a:off x="4038342" y="1071570"/>
            <a:ext cx="934618" cy="261610"/>
          </a:xfrm>
          <a:prstGeom prst="rect">
            <a:avLst/>
          </a:prstGeom>
          <a:noFill/>
        </p:spPr>
        <p:txBody>
          <a:bodyPr wrap="square">
            <a:spAutoFit/>
          </a:bodyPr>
          <a:lstStyle/>
          <a:p>
            <a:r>
              <a:rPr lang="en-US" altLang="zh-TW" sz="1100" dirty="0">
                <a:solidFill>
                  <a:schemeClr val="accent2"/>
                </a:solidFill>
                <a:latin typeface="Times New Roman" panose="02020603050405020304" pitchFamily="18" charset="0"/>
                <a:cs typeface="Times New Roman" panose="02020603050405020304" pitchFamily="18" charset="0"/>
              </a:rPr>
              <a:t>Z =5*512</a:t>
            </a:r>
            <a:endParaRPr lang="zh-TW" altLang="en-US" sz="1100" dirty="0">
              <a:solidFill>
                <a:schemeClr val="accent2"/>
              </a:solidFill>
            </a:endParaRPr>
          </a:p>
        </p:txBody>
      </p:sp>
      <p:cxnSp>
        <p:nvCxnSpPr>
          <p:cNvPr id="107" name="直線接點 106">
            <a:extLst>
              <a:ext uri="{FF2B5EF4-FFF2-40B4-BE49-F238E27FC236}">
                <a16:creationId xmlns:a16="http://schemas.microsoft.com/office/drawing/2014/main" id="{E84989FF-47B6-891B-2E12-B1824DD17B50}"/>
              </a:ext>
            </a:extLst>
          </p:cNvPr>
          <p:cNvCxnSpPr>
            <a:cxnSpLocks/>
          </p:cNvCxnSpPr>
          <p:nvPr/>
        </p:nvCxnSpPr>
        <p:spPr>
          <a:xfrm flipV="1">
            <a:off x="6991605" y="3493816"/>
            <a:ext cx="0" cy="8395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接點: 肘形 107">
            <a:extLst>
              <a:ext uri="{FF2B5EF4-FFF2-40B4-BE49-F238E27FC236}">
                <a16:creationId xmlns:a16="http://schemas.microsoft.com/office/drawing/2014/main" id="{DE392D42-E631-BFB1-3B8C-E44E3EAA7124}"/>
              </a:ext>
            </a:extLst>
          </p:cNvPr>
          <p:cNvCxnSpPr>
            <a:cxnSpLocks/>
          </p:cNvCxnSpPr>
          <p:nvPr/>
        </p:nvCxnSpPr>
        <p:spPr>
          <a:xfrm rot="10800000">
            <a:off x="4687063" y="1295773"/>
            <a:ext cx="1765760" cy="942462"/>
          </a:xfrm>
          <a:prstGeom prst="bentConnector3">
            <a:avLst>
              <a:gd name="adj1" fmla="val 8797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文字方塊 112">
            <a:extLst>
              <a:ext uri="{FF2B5EF4-FFF2-40B4-BE49-F238E27FC236}">
                <a16:creationId xmlns:a16="http://schemas.microsoft.com/office/drawing/2014/main" id="{33BAFCE3-B70C-A4D2-BF10-D3CCE029D760}"/>
              </a:ext>
            </a:extLst>
          </p:cNvPr>
          <p:cNvSpPr txBox="1"/>
          <p:nvPr/>
        </p:nvSpPr>
        <p:spPr>
          <a:xfrm>
            <a:off x="6434558" y="2062321"/>
            <a:ext cx="854410" cy="246221"/>
          </a:xfrm>
          <a:prstGeom prst="rect">
            <a:avLst/>
          </a:prstGeom>
          <a:noFill/>
        </p:spPr>
        <p:txBody>
          <a:bodyPr wrap="square" rtlCol="0">
            <a:spAutoFit/>
          </a:bodyPr>
          <a:lstStyle/>
          <a:p>
            <a:r>
              <a:rPr lang="en-US" altLang="zh-TW" sz="1000" dirty="0">
                <a:solidFill>
                  <a:srgbClr val="00B0F0"/>
                </a:solidFill>
              </a:rPr>
              <a:t>K</a:t>
            </a:r>
            <a:endParaRPr lang="zh-TW" altLang="en-US" sz="1000" dirty="0">
              <a:solidFill>
                <a:srgbClr val="00B0F0"/>
              </a:solidFill>
            </a:endParaRPr>
          </a:p>
        </p:txBody>
      </p:sp>
      <p:sp>
        <p:nvSpPr>
          <p:cNvPr id="114" name="文字方塊 113">
            <a:extLst>
              <a:ext uri="{FF2B5EF4-FFF2-40B4-BE49-F238E27FC236}">
                <a16:creationId xmlns:a16="http://schemas.microsoft.com/office/drawing/2014/main" id="{9B7014BD-A86D-C882-CC6A-EDA46D6A115C}"/>
              </a:ext>
            </a:extLst>
          </p:cNvPr>
          <p:cNvSpPr txBox="1"/>
          <p:nvPr/>
        </p:nvSpPr>
        <p:spPr>
          <a:xfrm>
            <a:off x="6731201" y="2069306"/>
            <a:ext cx="854410" cy="246221"/>
          </a:xfrm>
          <a:prstGeom prst="rect">
            <a:avLst/>
          </a:prstGeom>
          <a:noFill/>
        </p:spPr>
        <p:txBody>
          <a:bodyPr wrap="square" rtlCol="0">
            <a:spAutoFit/>
          </a:bodyPr>
          <a:lstStyle/>
          <a:p>
            <a:r>
              <a:rPr lang="en-US" altLang="zh-TW" sz="1000" dirty="0">
                <a:solidFill>
                  <a:srgbClr val="00B0F0"/>
                </a:solidFill>
              </a:rPr>
              <a:t>V</a:t>
            </a:r>
            <a:endParaRPr lang="zh-TW" altLang="en-US" sz="1000" dirty="0">
              <a:solidFill>
                <a:srgbClr val="00B0F0"/>
              </a:solidFill>
            </a:endParaRPr>
          </a:p>
        </p:txBody>
      </p:sp>
      <p:sp>
        <p:nvSpPr>
          <p:cNvPr id="115" name="文字方塊 114">
            <a:extLst>
              <a:ext uri="{FF2B5EF4-FFF2-40B4-BE49-F238E27FC236}">
                <a16:creationId xmlns:a16="http://schemas.microsoft.com/office/drawing/2014/main" id="{D9A4F29E-1589-CAF3-FB64-F00050CD7461}"/>
              </a:ext>
            </a:extLst>
          </p:cNvPr>
          <p:cNvSpPr txBox="1"/>
          <p:nvPr/>
        </p:nvSpPr>
        <p:spPr>
          <a:xfrm>
            <a:off x="7010769" y="2032647"/>
            <a:ext cx="295274"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Q</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116" name="矩形 115">
            <a:extLst>
              <a:ext uri="{FF2B5EF4-FFF2-40B4-BE49-F238E27FC236}">
                <a16:creationId xmlns:a16="http://schemas.microsoft.com/office/drawing/2014/main" id="{EE31E31E-46DA-4656-5DE3-BADCCF54000D}"/>
              </a:ext>
            </a:extLst>
          </p:cNvPr>
          <p:cNvSpPr/>
          <p:nvPr/>
        </p:nvSpPr>
        <p:spPr>
          <a:xfrm>
            <a:off x="4811309" y="408630"/>
            <a:ext cx="4221955" cy="307049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5EF4E9E4-DA9D-6F98-9D55-CE998DB11782}"/>
                  </a:ext>
                </a:extLst>
              </p:cNvPr>
              <p:cNvSpPr txBox="1"/>
              <p:nvPr/>
            </p:nvSpPr>
            <p:spPr>
              <a:xfrm>
                <a:off x="4848755" y="2899924"/>
                <a:ext cx="1765760" cy="565989"/>
              </a:xfrm>
              <a:prstGeom prst="rect">
                <a:avLst/>
              </a:prstGeom>
              <a:noFill/>
            </p:spPr>
            <p:txBody>
              <a:bodyPr wrap="square">
                <a:spAutoFit/>
              </a:bodyPr>
              <a:lstStyle/>
              <a:p>
                <a14:m>
                  <m:oMath xmlns:m="http://schemas.openxmlformats.org/officeDocument/2006/math">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𝐴𝑡𝑡𝑒𝑛𝑡𝑖𝑜𝑛</m:t>
                    </m:r>
                    <m:d>
                      <m:dPr>
                        <m:ctrlP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ctrlPr>
                      </m:dPr>
                      <m:e>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𝑄</m:t>
                        </m:r>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𝐾</m:t>
                        </m:r>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TW" sz="1100" b="0" i="1" u="none" strike="noStrike" kern="1200" cap="none" spc="0" normalizeH="0" baseline="0" noProof="0" smtClean="0">
                            <a:ln>
                              <a:noFill/>
                            </a:ln>
                            <a:solidFill>
                              <a:srgbClr val="FF0000"/>
                            </a:solidFill>
                            <a:effectLst/>
                            <a:uLnTx/>
                            <a:uFillTx/>
                            <a:latin typeface="Cambria Math" panose="02040503050406030204" pitchFamily="18" charset="0"/>
                          </a:rPr>
                          <m:t>𝑉</m:t>
                        </m:r>
                      </m:e>
                    </m:d>
                    <m: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t>𝑠𝑜𝑓𝑡𝑚𝑎𝑥</m:t>
                    </m:r>
                    <m: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TW" sz="1100" b="0" i="1" u="none" strike="noStrike" kern="1200" cap="none" spc="0" normalizeH="0" baseline="0" noProof="0" smtClean="0">
                        <a:ln>
                          <a:noFill/>
                        </a:ln>
                        <a:solidFill>
                          <a:schemeClr val="accent2"/>
                        </a:solidFill>
                        <a:effectLst/>
                        <a:uLnTx/>
                        <a:uFillTx/>
                        <a:latin typeface="Cambria Math" panose="02040503050406030204" pitchFamily="18" charset="0"/>
                      </a:rPr>
                      <m:t>𝑚𝑎𝑠𝑘</m:t>
                    </m:r>
                    <m:d>
                      <m:dPr>
                        <m:ctrlP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ctrlPr>
                      </m:dPr>
                      <m:e>
                        <m:f>
                          <m:fPr>
                            <m:ctrlP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t>𝑄</m:t>
                            </m:r>
                            <m:sSup>
                              <m:sSupPr>
                                <m:ctrlP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t>𝐾</m:t>
                                </m:r>
                              </m:e>
                              <m:sup>
                                <m: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t>𝑇</m:t>
                                </m:r>
                              </m:sup>
                            </m:sSup>
                          </m:num>
                          <m:den>
                            <m:rad>
                              <m:radPr>
                                <m:degHide m:val="on"/>
                                <m:ctrlP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ctrlPr>
                              </m:radPr>
                              <m:deg/>
                              <m:e>
                                <m:sSub>
                                  <m:sSubPr>
                                    <m:ctrlP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t>𝑑</m:t>
                                    </m:r>
                                  </m:e>
                                  <m:sub>
                                    <m: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t>𝑘</m:t>
                                    </m:r>
                                  </m:sub>
                                </m:sSub>
                              </m:e>
                            </m:rad>
                          </m:den>
                        </m:f>
                      </m:e>
                    </m:d>
                    <m: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altLang="zh-TW" sz="1100" b="0" i="1" u="none" strike="noStrike" kern="1200" cap="none" spc="0" normalizeH="0" baseline="0" noProof="0" smtClean="0">
                        <a:ln>
                          <a:noFill/>
                        </a:ln>
                        <a:solidFill>
                          <a:prstClr val="black"/>
                        </a:solidFill>
                        <a:effectLst/>
                        <a:uLnTx/>
                        <a:uFillTx/>
                        <a:latin typeface="Cambria Math" panose="02040503050406030204" pitchFamily="18" charset="0"/>
                      </a:rPr>
                      <m:t>𝑉</m:t>
                    </m:r>
                  </m:oMath>
                </a14:m>
                <a:r>
                  <a:rPr kumimoji="0" lang="zh-TW" altLang="en-US" sz="11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rPr>
                  <a:t> </a:t>
                </a:r>
                <a:endParaRPr lang="zh-TW" altLang="en-US" sz="1100" dirty="0"/>
              </a:p>
            </p:txBody>
          </p:sp>
        </mc:Choice>
        <mc:Fallback xmlns="">
          <p:sp>
            <p:nvSpPr>
              <p:cNvPr id="122" name="文字方塊 121">
                <a:extLst>
                  <a:ext uri="{FF2B5EF4-FFF2-40B4-BE49-F238E27FC236}">
                    <a16:creationId xmlns:a16="http://schemas.microsoft.com/office/drawing/2014/main" id="{5EF4E9E4-DA9D-6F98-9D55-CE998DB11782}"/>
                  </a:ext>
                </a:extLst>
              </p:cNvPr>
              <p:cNvSpPr txBox="1">
                <a:spLocks noRot="1" noChangeAspect="1" noMove="1" noResize="1" noEditPoints="1" noAdjustHandles="1" noChangeArrowheads="1" noChangeShapeType="1" noTextEdit="1"/>
              </p:cNvSpPr>
              <p:nvPr/>
            </p:nvSpPr>
            <p:spPr>
              <a:xfrm>
                <a:off x="4848755" y="2899924"/>
                <a:ext cx="1765760" cy="565989"/>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B6A704EA-CBE7-EEFA-595E-DDAFCD9BD39A}"/>
                  </a:ext>
                </a:extLst>
              </p:cNvPr>
              <p:cNvSpPr txBox="1"/>
              <p:nvPr/>
            </p:nvSpPr>
            <p:spPr>
              <a:xfrm>
                <a:off x="7644557" y="3227064"/>
                <a:ext cx="1309901" cy="278900"/>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1) Input </a:t>
                </a:r>
                <a14:m>
                  <m:oMath xmlns:m="http://schemas.openxmlformats.org/officeDocument/2006/math">
                    <m:sSub>
                      <m:sSubPr>
                        <m:ctrlPr>
                          <a:rPr lang="en-US" altLang="zh-TW" sz="1200" i="1" smtClean="0">
                            <a:solidFill>
                              <a:srgbClr val="00B050"/>
                            </a:solidFill>
                            <a:latin typeface="Cambria Math" panose="02040503050406030204" pitchFamily="18" charset="0"/>
                            <a:cs typeface="Times New Roman" panose="02020603050405020304" pitchFamily="18" charset="0"/>
                          </a:rPr>
                        </m:ctrlPr>
                      </m:sSubPr>
                      <m:e>
                        <m:r>
                          <m:rPr>
                            <m:sty m:val="p"/>
                          </m:rPr>
                          <a:rPr lang="en-US" altLang="zh-TW" sz="1200" b="0" i="0" smtClean="0">
                            <a:solidFill>
                              <a:srgbClr val="00B050"/>
                            </a:solidFill>
                            <a:latin typeface="Cambria Math" panose="02040503050406030204" pitchFamily="18" charset="0"/>
                            <a:cs typeface="Times New Roman" panose="02020603050405020304" pitchFamily="18" charset="0"/>
                          </a:rPr>
                          <m:t>I</m:t>
                        </m:r>
                      </m:e>
                      <m:sub>
                        <m:r>
                          <m:rPr>
                            <m:sty m:val="p"/>
                          </m:rPr>
                          <a:rPr lang="en-US" altLang="zh-TW" sz="1200" b="0" i="0" smtClean="0">
                            <a:solidFill>
                              <a:srgbClr val="00B050"/>
                            </a:solidFill>
                            <a:latin typeface="Cambria Math" panose="02040503050406030204" pitchFamily="18" charset="0"/>
                            <a:cs typeface="Times New Roman" panose="02020603050405020304" pitchFamily="18" charset="0"/>
                          </a:rPr>
                          <m:t>n</m:t>
                        </m:r>
                        <m:r>
                          <a:rPr lang="en-US" altLang="zh-TW" sz="1200" b="0" i="0" smtClean="0">
                            <a:solidFill>
                              <a:srgbClr val="00B050"/>
                            </a:solidFill>
                            <a:latin typeface="Cambria Math" panose="02040503050406030204" pitchFamily="18" charset="0"/>
                            <a:cs typeface="Times New Roman" panose="02020603050405020304" pitchFamily="18" charset="0"/>
                          </a:rPr>
                          <m:t>∗512</m:t>
                        </m:r>
                      </m:sub>
                    </m:sSub>
                    <m:r>
                      <a:rPr lang="en-US" altLang="zh-TW" sz="1200" b="0" i="1" smtClean="0">
                        <a:solidFill>
                          <a:srgbClr val="00B050"/>
                        </a:solidFill>
                        <a:latin typeface="Cambria Math" panose="02040503050406030204" pitchFamily="18" charset="0"/>
                        <a:cs typeface="Times New Roman" panose="02020603050405020304" pitchFamily="18" charset="0"/>
                      </a:rPr>
                      <m:t> </m:t>
                    </m:r>
                  </m:oMath>
                </a14:m>
                <a:endParaRPr lang="en-US" altLang="zh-TW" sz="1200" dirty="0">
                  <a:latin typeface="Times New Roman" panose="02020603050405020304" pitchFamily="18" charset="0"/>
                  <a:cs typeface="Times New Roman" panose="02020603050405020304" pitchFamily="18" charset="0"/>
                </a:endParaRPr>
              </a:p>
            </p:txBody>
          </p:sp>
        </mc:Choice>
        <mc:Fallback xmlns="">
          <p:sp>
            <p:nvSpPr>
              <p:cNvPr id="123" name="文字方塊 122">
                <a:extLst>
                  <a:ext uri="{FF2B5EF4-FFF2-40B4-BE49-F238E27FC236}">
                    <a16:creationId xmlns:a16="http://schemas.microsoft.com/office/drawing/2014/main" id="{B6A704EA-CBE7-EEFA-595E-DDAFCD9BD39A}"/>
                  </a:ext>
                </a:extLst>
              </p:cNvPr>
              <p:cNvSpPr txBox="1">
                <a:spLocks noRot="1" noChangeAspect="1" noMove="1" noResize="1" noEditPoints="1" noAdjustHandles="1" noChangeArrowheads="1" noChangeShapeType="1" noTextEdit="1"/>
              </p:cNvSpPr>
              <p:nvPr/>
            </p:nvSpPr>
            <p:spPr>
              <a:xfrm>
                <a:off x="7644557" y="3227064"/>
                <a:ext cx="1309901" cy="278900"/>
              </a:xfrm>
              <a:prstGeom prst="rect">
                <a:avLst/>
              </a:prstGeom>
              <a:blipFill>
                <a:blip r:embed="rId23"/>
                <a:stretch>
                  <a:fillRect b="-15217"/>
                </a:stretch>
              </a:blipFill>
            </p:spPr>
            <p:txBody>
              <a:bodyPr/>
              <a:lstStyle/>
              <a:p>
                <a:r>
                  <a:rPr lang="zh-TW" altLang="en-US">
                    <a:noFill/>
                  </a:rPr>
                  <a:t> </a:t>
                </a:r>
              </a:p>
            </p:txBody>
          </p:sp>
        </mc:Fallback>
      </mc:AlternateContent>
      <p:sp>
        <p:nvSpPr>
          <p:cNvPr id="124" name="文字方塊 123">
            <a:extLst>
              <a:ext uri="{FF2B5EF4-FFF2-40B4-BE49-F238E27FC236}">
                <a16:creationId xmlns:a16="http://schemas.microsoft.com/office/drawing/2014/main" id="{431ACB56-F351-7A3B-7AF0-FCA1C25F3101}"/>
              </a:ext>
            </a:extLst>
          </p:cNvPr>
          <p:cNvSpPr txBox="1"/>
          <p:nvPr/>
        </p:nvSpPr>
        <p:spPr>
          <a:xfrm>
            <a:off x="7655688" y="3018688"/>
            <a:ext cx="1432214" cy="276999"/>
          </a:xfrm>
          <a:prstGeom prst="rect">
            <a:avLst/>
          </a:prstGeom>
          <a:noFill/>
        </p:spPr>
        <p:txBody>
          <a:bodyPr wrap="square">
            <a:spAutoFit/>
          </a:bodyPr>
          <a:lstStyle/>
          <a:p>
            <a:pPr marL="182563" indent="-182563"/>
            <a:r>
              <a:rPr lang="en-US" altLang="zh-TW" sz="1200" dirty="0">
                <a:latin typeface="Cambria Math" panose="02040503050406030204" pitchFamily="18" charset="0"/>
                <a:cs typeface="Times New Roman" panose="02020603050405020304" pitchFamily="18" charset="0"/>
              </a:rPr>
              <a:t>2) Generate Q, K, V</a:t>
            </a:r>
          </a:p>
        </p:txBody>
      </p:sp>
      <p:sp>
        <p:nvSpPr>
          <p:cNvPr id="125" name="文字方塊 124">
            <a:extLst>
              <a:ext uri="{FF2B5EF4-FFF2-40B4-BE49-F238E27FC236}">
                <a16:creationId xmlns:a16="http://schemas.microsoft.com/office/drawing/2014/main" id="{E9259316-9894-24EB-9369-FCDFC9DBB432}"/>
              </a:ext>
            </a:extLst>
          </p:cNvPr>
          <p:cNvSpPr txBox="1"/>
          <p:nvPr/>
        </p:nvSpPr>
        <p:spPr>
          <a:xfrm>
            <a:off x="4752341" y="360798"/>
            <a:ext cx="4511122" cy="523220"/>
          </a:xfrm>
          <a:prstGeom prst="rect">
            <a:avLst/>
          </a:prstGeom>
          <a:noFill/>
        </p:spPr>
        <p:txBody>
          <a:bodyPr wrap="square" rtlCol="0">
            <a:spAutoFit/>
          </a:bodyPr>
          <a:lstStyle/>
          <a:p>
            <a:pPr marL="176213" indent="-176213"/>
            <a:r>
              <a:rPr lang="en-US" altLang="zh-TW" sz="1400" b="1" dirty="0">
                <a:latin typeface="Times New Roman" panose="02020603050405020304" pitchFamily="18" charset="0"/>
                <a:cs typeface="Times New Roman" panose="02020603050405020304" pitchFamily="18" charset="0"/>
              </a:rPr>
              <a:t>3. </a:t>
            </a:r>
            <a:r>
              <a:rPr lang="en-US" altLang="zh-TW" sz="1400" b="1" u="sng" dirty="0">
                <a:solidFill>
                  <a:srgbClr val="00B0F0"/>
                </a:solidFill>
                <a:latin typeface="Times New Roman" panose="02020603050405020304" pitchFamily="18" charset="0"/>
                <a:cs typeface="Times New Roman" panose="02020603050405020304" pitchFamily="18" charset="0"/>
              </a:rPr>
              <a:t>QKV Decoder </a:t>
            </a:r>
            <a:r>
              <a:rPr lang="en-US" altLang="zh-TW" sz="1400" b="1" dirty="0">
                <a:latin typeface="Times New Roman" panose="02020603050405020304" pitchFamily="18" charset="0"/>
                <a:cs typeface="Times New Roman" panose="02020603050405020304" pitchFamily="18" charset="0"/>
              </a:rPr>
              <a:t>- Generate Output Probabilities Using Decoder Stacks</a:t>
            </a:r>
            <a:endParaRPr lang="zh-TW" altLang="en-US" sz="1400" b="1" dirty="0">
              <a:latin typeface="Times New Roman" panose="02020603050405020304" pitchFamily="18" charset="0"/>
              <a:cs typeface="Times New Roman" panose="02020603050405020304" pitchFamily="18" charset="0"/>
            </a:endParaRPr>
          </a:p>
        </p:txBody>
      </p:sp>
      <p:sp>
        <p:nvSpPr>
          <p:cNvPr id="128" name="文字方塊 127">
            <a:extLst>
              <a:ext uri="{FF2B5EF4-FFF2-40B4-BE49-F238E27FC236}">
                <a16:creationId xmlns:a16="http://schemas.microsoft.com/office/drawing/2014/main" id="{FBA9AE26-A437-5AA3-8B5F-31238F002762}"/>
              </a:ext>
            </a:extLst>
          </p:cNvPr>
          <p:cNvSpPr txBox="1"/>
          <p:nvPr/>
        </p:nvSpPr>
        <p:spPr>
          <a:xfrm>
            <a:off x="4845072" y="2506684"/>
            <a:ext cx="1652681" cy="461665"/>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3) Calculate </a:t>
            </a:r>
            <a:r>
              <a:rPr lang="en-US" altLang="zh-TW" sz="1200" dirty="0">
                <a:solidFill>
                  <a:srgbClr val="FF0000"/>
                </a:solidFill>
                <a:latin typeface="Times New Roman" panose="02020603050405020304" pitchFamily="18" charset="0"/>
                <a:cs typeface="Times New Roman" panose="02020603050405020304" pitchFamily="18" charset="0"/>
              </a:rPr>
              <a:t>Masked</a:t>
            </a:r>
            <a:r>
              <a:rPr lang="en-US" altLang="zh-TW" sz="1200" dirty="0">
                <a:latin typeface="Times New Roman" panose="02020603050405020304" pitchFamily="18" charset="0"/>
                <a:cs typeface="Times New Roman" panose="02020603050405020304" pitchFamily="18" charset="0"/>
              </a:rPr>
              <a:t> Multi-Head Attention</a:t>
            </a:r>
          </a:p>
        </p:txBody>
      </p:sp>
      <p:sp>
        <p:nvSpPr>
          <p:cNvPr id="129" name="文字方塊 128">
            <a:extLst>
              <a:ext uri="{FF2B5EF4-FFF2-40B4-BE49-F238E27FC236}">
                <a16:creationId xmlns:a16="http://schemas.microsoft.com/office/drawing/2014/main" id="{755E4C49-ECA8-1BB0-1F5E-84A643FF5A98}"/>
              </a:ext>
            </a:extLst>
          </p:cNvPr>
          <p:cNvSpPr txBox="1"/>
          <p:nvPr/>
        </p:nvSpPr>
        <p:spPr>
          <a:xfrm>
            <a:off x="6949978" y="3050571"/>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K</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130" name="文字方塊 129">
            <a:extLst>
              <a:ext uri="{FF2B5EF4-FFF2-40B4-BE49-F238E27FC236}">
                <a16:creationId xmlns:a16="http://schemas.microsoft.com/office/drawing/2014/main" id="{30934A93-F10D-3F5A-D8AC-A41C16DD664F}"/>
              </a:ext>
            </a:extLst>
          </p:cNvPr>
          <p:cNvSpPr txBox="1"/>
          <p:nvPr/>
        </p:nvSpPr>
        <p:spPr>
          <a:xfrm>
            <a:off x="7280357" y="3050571"/>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V</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131" name="文字方塊 130">
            <a:extLst>
              <a:ext uri="{FF2B5EF4-FFF2-40B4-BE49-F238E27FC236}">
                <a16:creationId xmlns:a16="http://schemas.microsoft.com/office/drawing/2014/main" id="{5682EE08-E296-A420-E82A-A48E6E17B98B}"/>
              </a:ext>
            </a:extLst>
          </p:cNvPr>
          <p:cNvSpPr txBox="1"/>
          <p:nvPr/>
        </p:nvSpPr>
        <p:spPr>
          <a:xfrm>
            <a:off x="6619599" y="3026698"/>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Q</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132" name="文字方塊 131">
            <a:extLst>
              <a:ext uri="{FF2B5EF4-FFF2-40B4-BE49-F238E27FC236}">
                <a16:creationId xmlns:a16="http://schemas.microsoft.com/office/drawing/2014/main" id="{14F12852-DD3C-588F-8349-365ABD32A324}"/>
              </a:ext>
            </a:extLst>
          </p:cNvPr>
          <p:cNvSpPr txBox="1"/>
          <p:nvPr/>
        </p:nvSpPr>
        <p:spPr>
          <a:xfrm>
            <a:off x="6429648" y="2206071"/>
            <a:ext cx="1248607" cy="276999"/>
          </a:xfrm>
          <a:prstGeom prst="rect">
            <a:avLst/>
          </a:prstGeom>
          <a:noFill/>
        </p:spPr>
        <p:txBody>
          <a:bodyPr wrap="square">
            <a:spAutoFit/>
          </a:bodyPr>
          <a:lstStyle/>
          <a:p>
            <a:pPr marL="92075" indent="-92075"/>
            <a:r>
              <a:rPr lang="en-US" altLang="zh-TW" sz="1200" dirty="0">
                <a:latin typeface="Times New Roman" panose="02020603050405020304" pitchFamily="18" charset="0"/>
                <a:cs typeface="Times New Roman" panose="02020603050405020304" pitchFamily="18" charset="0"/>
              </a:rPr>
              <a:t>4)</a:t>
            </a:r>
            <a:endParaRPr lang="en-US" altLang="zh-TW" sz="1200" dirty="0"/>
          </a:p>
        </p:txBody>
      </p:sp>
      <p:sp>
        <p:nvSpPr>
          <p:cNvPr id="133" name="文字方塊 132">
            <a:extLst>
              <a:ext uri="{FF2B5EF4-FFF2-40B4-BE49-F238E27FC236}">
                <a16:creationId xmlns:a16="http://schemas.microsoft.com/office/drawing/2014/main" id="{D91D7E4F-353A-312A-C8C9-D97A81F34134}"/>
              </a:ext>
            </a:extLst>
          </p:cNvPr>
          <p:cNvSpPr txBox="1"/>
          <p:nvPr/>
        </p:nvSpPr>
        <p:spPr>
          <a:xfrm>
            <a:off x="3566116" y="2772992"/>
            <a:ext cx="45148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3)</a:t>
            </a:r>
            <a:endParaRPr lang="zh-TW" altLang="en-US" sz="1200" dirty="0"/>
          </a:p>
        </p:txBody>
      </p:sp>
      <p:sp>
        <p:nvSpPr>
          <p:cNvPr id="134" name="文字方塊 133">
            <a:extLst>
              <a:ext uri="{FF2B5EF4-FFF2-40B4-BE49-F238E27FC236}">
                <a16:creationId xmlns:a16="http://schemas.microsoft.com/office/drawing/2014/main" id="{6D41D7B3-88D6-16FE-8FB9-1039727349C1}"/>
              </a:ext>
            </a:extLst>
          </p:cNvPr>
          <p:cNvSpPr txBox="1"/>
          <p:nvPr/>
        </p:nvSpPr>
        <p:spPr>
          <a:xfrm>
            <a:off x="6403552" y="3078823"/>
            <a:ext cx="45148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2)</a:t>
            </a:r>
            <a:endParaRPr lang="zh-TW" altLang="en-US" sz="1200" dirty="0"/>
          </a:p>
        </p:txBody>
      </p:sp>
      <p:sp>
        <p:nvSpPr>
          <p:cNvPr id="135" name="文字方塊 134">
            <a:extLst>
              <a:ext uri="{FF2B5EF4-FFF2-40B4-BE49-F238E27FC236}">
                <a16:creationId xmlns:a16="http://schemas.microsoft.com/office/drawing/2014/main" id="{DFDFE6E6-07A2-64A9-3F56-68513BE2C1B9}"/>
              </a:ext>
            </a:extLst>
          </p:cNvPr>
          <p:cNvSpPr txBox="1"/>
          <p:nvPr/>
        </p:nvSpPr>
        <p:spPr>
          <a:xfrm>
            <a:off x="4831613" y="1504599"/>
            <a:ext cx="1614726" cy="461665"/>
          </a:xfrm>
          <a:prstGeom prst="rect">
            <a:avLst/>
          </a:prstGeom>
          <a:noFill/>
        </p:spPr>
        <p:txBody>
          <a:bodyPr wrap="square">
            <a:spAutoFit/>
          </a:bodyPr>
          <a:lstStyle/>
          <a:p>
            <a:pPr marL="182563" indent="-182563"/>
            <a:r>
              <a:rPr lang="en-US" altLang="zh-TW" sz="1200" dirty="0">
                <a:latin typeface="Times New Roman" panose="02020603050405020304" pitchFamily="18" charset="0"/>
                <a:cs typeface="Times New Roman" panose="02020603050405020304" pitchFamily="18" charset="0"/>
              </a:rPr>
              <a:t>5) Multi-Head </a:t>
            </a:r>
            <a:r>
              <a:rPr lang="en-US" altLang="zh-TW" sz="1200" dirty="0">
                <a:solidFill>
                  <a:srgbClr val="FF0000"/>
                </a:solidFill>
                <a:latin typeface="Times New Roman" panose="02020603050405020304" pitchFamily="18" charset="0"/>
                <a:cs typeface="Times New Roman" panose="02020603050405020304" pitchFamily="18" charset="0"/>
              </a:rPr>
              <a:t>Cross Attention</a:t>
            </a:r>
            <a:endParaRPr lang="zh-TW" altLang="en-US" sz="1200" dirty="0">
              <a:solidFill>
                <a:srgbClr val="FF0000"/>
              </a:solidFill>
            </a:endParaRPr>
          </a:p>
        </p:txBody>
      </p:sp>
      <p:sp>
        <p:nvSpPr>
          <p:cNvPr id="136" name="文字方塊 135">
            <a:extLst>
              <a:ext uri="{FF2B5EF4-FFF2-40B4-BE49-F238E27FC236}">
                <a16:creationId xmlns:a16="http://schemas.microsoft.com/office/drawing/2014/main" id="{9176A9C9-1E94-C123-16FE-D1A1C8FCB219}"/>
              </a:ext>
            </a:extLst>
          </p:cNvPr>
          <p:cNvSpPr txBox="1"/>
          <p:nvPr/>
        </p:nvSpPr>
        <p:spPr>
          <a:xfrm>
            <a:off x="6484999" y="1728283"/>
            <a:ext cx="45148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5)</a:t>
            </a:r>
            <a:endParaRPr lang="zh-TW" altLang="en-US" sz="1200" dirty="0"/>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F37AF9A3-282F-2AC2-8D2F-1036A9992B14}"/>
                  </a:ext>
                </a:extLst>
              </p:cNvPr>
              <p:cNvSpPr txBox="1"/>
              <p:nvPr/>
            </p:nvSpPr>
            <p:spPr>
              <a:xfrm>
                <a:off x="4652556" y="1814909"/>
                <a:ext cx="1978938" cy="646331"/>
              </a:xfrm>
              <a:prstGeom prst="rect">
                <a:avLst/>
              </a:prstGeom>
              <a:noFill/>
            </p:spPr>
            <p:txBody>
              <a:bodyPr wrap="square">
                <a:spAutoFit/>
              </a:bodyPr>
              <a:lstStyle/>
              <a:p>
                <a:pPr marL="182563"/>
                <a14:m>
                  <m:oMath xmlns:m="http://schemas.openxmlformats.org/officeDocument/2006/math">
                    <m:sSub>
                      <m:sSubPr>
                        <m:ctrlPr>
                          <a:rPr lang="en-US" altLang="zh-TW" sz="1200" i="1" smtClean="0">
                            <a:solidFill>
                              <a:srgbClr val="00B050"/>
                            </a:solidFill>
                            <a:latin typeface="Cambria Math" panose="02040503050406030204" pitchFamily="18" charset="0"/>
                            <a:cs typeface="Times New Roman" panose="02020603050405020304" pitchFamily="18" charset="0"/>
                          </a:rPr>
                        </m:ctrlPr>
                      </m:sSubPr>
                      <m:e>
                        <m:r>
                          <m:rPr>
                            <m:sty m:val="p"/>
                          </m:rPr>
                          <a:rPr lang="en-US" altLang="zh-TW" sz="1200" b="0" i="0" smtClean="0">
                            <a:solidFill>
                              <a:srgbClr val="00B050"/>
                            </a:solidFill>
                            <a:latin typeface="Cambria Math" panose="02040503050406030204" pitchFamily="18" charset="0"/>
                            <a:cs typeface="Times New Roman" panose="02020603050405020304" pitchFamily="18" charset="0"/>
                          </a:rPr>
                          <m:t>I</m:t>
                        </m:r>
                      </m:e>
                      <m:sub>
                        <m:r>
                          <m:rPr>
                            <m:sty m:val="p"/>
                          </m:rPr>
                          <a:rPr lang="en-US" altLang="zh-TW" sz="1200" b="0" i="0" smtClean="0">
                            <a:solidFill>
                              <a:srgbClr val="00B050"/>
                            </a:solidFill>
                            <a:latin typeface="Cambria Math" panose="02040503050406030204" pitchFamily="18" charset="0"/>
                            <a:cs typeface="Times New Roman" panose="02020603050405020304" pitchFamily="18" charset="0"/>
                          </a:rPr>
                          <m:t>n</m:t>
                        </m:r>
                        <m:r>
                          <a:rPr lang="en-US" altLang="zh-TW" sz="1200" b="0" i="0" smtClean="0">
                            <a:solidFill>
                              <a:srgbClr val="00B050"/>
                            </a:solidFill>
                            <a:latin typeface="Cambria Math" panose="02040503050406030204" pitchFamily="18" charset="0"/>
                            <a:cs typeface="Times New Roman" panose="02020603050405020304" pitchFamily="18" charset="0"/>
                          </a:rPr>
                          <m:t>∗512</m:t>
                        </m:r>
                      </m:sub>
                    </m:sSub>
                  </m:oMath>
                </a14:m>
                <a:r>
                  <a:rPr lang="en-US" altLang="zh-TW" sz="1200" dirty="0" err="1">
                    <a:latin typeface="Times New Roman" panose="02020603050405020304" pitchFamily="18" charset="0"/>
                    <a:cs typeface="Times New Roman" panose="02020603050405020304" pitchFamily="18" charset="0"/>
                  </a:rPr>
                  <a:t>W</a:t>
                </a:r>
                <a:r>
                  <a:rPr lang="en-US" altLang="zh-TW" sz="1200" baseline="-25000" dirty="0" err="1">
                    <a:latin typeface="Times New Roman" panose="02020603050405020304" pitchFamily="18" charset="0"/>
                    <a:cs typeface="Times New Roman" panose="02020603050405020304" pitchFamily="18" charset="0"/>
                  </a:rPr>
                  <a:t>q</a:t>
                </a:r>
                <a:r>
                  <a:rPr lang="en-US" altLang="zh-TW" sz="1200" baseline="-25000" dirty="0">
                    <a:latin typeface="Times New Roman" panose="02020603050405020304" pitchFamily="18" charset="0"/>
                    <a:cs typeface="Times New Roman" panose="02020603050405020304" pitchFamily="18" charset="0"/>
                  </a:rPr>
                  <a:t> 512*512 </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i="1" smtClean="0">
                            <a:solidFill>
                              <a:srgbClr val="FF0000"/>
                            </a:solidFill>
                            <a:latin typeface="Cambria Math" panose="02040503050406030204" pitchFamily="18" charset="0"/>
                            <a:cs typeface="Times New Roman" panose="02020603050405020304" pitchFamily="18" charset="0"/>
                          </a:rPr>
                        </m:ctrlPr>
                      </m:sSubPr>
                      <m:e>
                        <m:r>
                          <m:rPr>
                            <m:sty m:val="p"/>
                          </m:rPr>
                          <a:rPr lang="en-US" altLang="zh-TW" sz="1200" b="0" i="0" smtClean="0">
                            <a:solidFill>
                              <a:srgbClr val="FF0000"/>
                            </a:solidFill>
                            <a:latin typeface="Cambria Math" panose="02040503050406030204" pitchFamily="18" charset="0"/>
                            <a:cs typeface="Times New Roman" panose="02020603050405020304" pitchFamily="18" charset="0"/>
                          </a:rPr>
                          <m:t>Q</m:t>
                        </m:r>
                      </m:e>
                      <m:sub>
                        <m:r>
                          <m:rPr>
                            <m:sty m:val="p"/>
                          </m:rPr>
                          <a:rPr lang="en-US" altLang="zh-TW" sz="1200" b="0" i="0" smtClean="0">
                            <a:solidFill>
                              <a:srgbClr val="FF0000"/>
                            </a:solidFill>
                            <a:latin typeface="Cambria Math" panose="02040503050406030204" pitchFamily="18" charset="0"/>
                            <a:cs typeface="Times New Roman" panose="02020603050405020304" pitchFamily="18" charset="0"/>
                          </a:rPr>
                          <m:t>n</m:t>
                        </m:r>
                        <m:r>
                          <a:rPr lang="en-US" altLang="zh-TW" sz="1200">
                            <a:solidFill>
                              <a:srgbClr val="FF0000"/>
                            </a:solidFill>
                            <a:latin typeface="Cambria Math" panose="02040503050406030204" pitchFamily="18" charset="0"/>
                            <a:cs typeface="Times New Roman" panose="02020603050405020304" pitchFamily="18" charset="0"/>
                          </a:rPr>
                          <m:t>∗512</m:t>
                        </m:r>
                      </m:sub>
                    </m:sSub>
                  </m:oMath>
                </a14:m>
                <a:endParaRPr lang="en-US" altLang="zh-TW" sz="1200" dirty="0">
                  <a:latin typeface="Times New Roman" panose="02020603050405020304" pitchFamily="18" charset="0"/>
                  <a:cs typeface="Times New Roman" panose="02020603050405020304" pitchFamily="18" charset="0"/>
                </a:endParaRPr>
              </a:p>
              <a:p>
                <a:pPr marL="182563"/>
                <a14:m>
                  <m:oMath xmlns:m="http://schemas.openxmlformats.org/officeDocument/2006/math">
                    <m:sSub>
                      <m:sSubPr>
                        <m:ctrlPr>
                          <a:rPr lang="en-US" altLang="zh-TW" sz="1200" i="1" smtClean="0">
                            <a:solidFill>
                              <a:schemeClr val="accent2"/>
                            </a:solidFill>
                            <a:latin typeface="Cambria Math" panose="02040503050406030204" pitchFamily="18" charset="0"/>
                            <a:cs typeface="Times New Roman" panose="02020603050405020304" pitchFamily="18" charset="0"/>
                          </a:rPr>
                        </m:ctrlPr>
                      </m:sSubPr>
                      <m:e>
                        <m:r>
                          <m:rPr>
                            <m:sty m:val="p"/>
                          </m:rPr>
                          <a:rPr lang="en-US" altLang="zh-TW" sz="1200" b="0" i="0" smtClean="0">
                            <a:solidFill>
                              <a:schemeClr val="accent2"/>
                            </a:solidFill>
                            <a:latin typeface="Cambria Math" panose="02040503050406030204" pitchFamily="18" charset="0"/>
                            <a:cs typeface="Times New Roman" panose="02020603050405020304" pitchFamily="18" charset="0"/>
                          </a:rPr>
                          <m:t>Z</m:t>
                        </m:r>
                      </m:e>
                      <m:sub>
                        <m:r>
                          <a:rPr lang="en-US" altLang="zh-TW" sz="1200" b="0" i="0" smtClean="0">
                            <a:solidFill>
                              <a:schemeClr val="accent2"/>
                            </a:solidFill>
                            <a:latin typeface="Cambria Math" panose="02040503050406030204" pitchFamily="18" charset="0"/>
                            <a:cs typeface="Times New Roman" panose="02020603050405020304" pitchFamily="18" charset="0"/>
                          </a:rPr>
                          <m:t>5∗512</m:t>
                        </m:r>
                      </m:sub>
                    </m:sSub>
                  </m:oMath>
                </a14:m>
                <a:r>
                  <a:rPr lang="en-US" altLang="zh-TW" sz="1200" dirty="0">
                    <a:solidFill>
                      <a:srgbClr val="333333"/>
                    </a:solidFill>
                    <a:latin typeface="Times New Roman" panose="02020603050405020304" pitchFamily="18" charset="0"/>
                    <a:cs typeface="Times New Roman" panose="02020603050405020304" pitchFamily="18" charset="0"/>
                  </a:rPr>
                  <a:t>W</a:t>
                </a:r>
                <a:r>
                  <a:rPr lang="en-US" altLang="zh-TW" sz="1200" baseline="-25000" dirty="0">
                    <a:solidFill>
                      <a:srgbClr val="333333"/>
                    </a:solidFill>
                    <a:latin typeface="Times New Roman" panose="02020603050405020304" pitchFamily="18" charset="0"/>
                    <a:cs typeface="Times New Roman" panose="02020603050405020304" pitchFamily="18" charset="0"/>
                  </a:rPr>
                  <a:t>k 512*512 </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i="1" smtClean="0">
                            <a:solidFill>
                              <a:srgbClr val="00B0F0"/>
                            </a:solidFill>
                            <a:latin typeface="Cambria Math" panose="02040503050406030204" pitchFamily="18" charset="0"/>
                            <a:cs typeface="Times New Roman" panose="02020603050405020304" pitchFamily="18" charset="0"/>
                          </a:rPr>
                        </m:ctrlPr>
                      </m:sSubPr>
                      <m:e>
                        <m:r>
                          <m:rPr>
                            <m:sty m:val="p"/>
                          </m:rPr>
                          <a:rPr lang="en-US" altLang="zh-TW" sz="1200" b="0" i="0" smtClean="0">
                            <a:solidFill>
                              <a:srgbClr val="00B0F0"/>
                            </a:solidFill>
                            <a:latin typeface="Cambria Math" panose="02040503050406030204" pitchFamily="18" charset="0"/>
                            <a:cs typeface="Times New Roman" panose="02020603050405020304" pitchFamily="18" charset="0"/>
                          </a:rPr>
                          <m:t>K</m:t>
                        </m:r>
                      </m:e>
                      <m:sub>
                        <m:r>
                          <a:rPr lang="en-US" altLang="zh-TW" sz="1200">
                            <a:solidFill>
                              <a:srgbClr val="00B0F0"/>
                            </a:solidFill>
                            <a:latin typeface="Cambria Math" panose="02040503050406030204" pitchFamily="18" charset="0"/>
                            <a:cs typeface="Times New Roman" panose="02020603050405020304" pitchFamily="18" charset="0"/>
                          </a:rPr>
                          <m:t>5∗512</m:t>
                        </m:r>
                      </m:sub>
                    </m:sSub>
                  </m:oMath>
                </a14:m>
                <a:endParaRPr lang="en-US" altLang="zh-TW" sz="1200" dirty="0">
                  <a:latin typeface="Times New Roman" panose="02020603050405020304" pitchFamily="18" charset="0"/>
                  <a:cs typeface="Times New Roman" panose="02020603050405020304" pitchFamily="18" charset="0"/>
                </a:endParaRPr>
              </a:p>
              <a:p>
                <a:pPr indent="182563"/>
                <a14:m>
                  <m:oMath xmlns:m="http://schemas.openxmlformats.org/officeDocument/2006/math">
                    <m:sSub>
                      <m:sSubPr>
                        <m:ctrlPr>
                          <a:rPr lang="en-US" altLang="zh-TW" sz="1200" i="1" smtClean="0">
                            <a:solidFill>
                              <a:schemeClr val="accent2"/>
                            </a:solidFill>
                            <a:latin typeface="Cambria Math" panose="02040503050406030204" pitchFamily="18" charset="0"/>
                            <a:cs typeface="Times New Roman" panose="02020603050405020304" pitchFamily="18" charset="0"/>
                          </a:rPr>
                        </m:ctrlPr>
                      </m:sSubPr>
                      <m:e>
                        <m:r>
                          <m:rPr>
                            <m:sty m:val="p"/>
                          </m:rPr>
                          <a:rPr lang="en-US" altLang="zh-TW" sz="1200" b="0" i="0" smtClean="0">
                            <a:solidFill>
                              <a:schemeClr val="accent2"/>
                            </a:solidFill>
                            <a:latin typeface="Cambria Math" panose="02040503050406030204" pitchFamily="18" charset="0"/>
                            <a:cs typeface="Times New Roman" panose="02020603050405020304" pitchFamily="18" charset="0"/>
                          </a:rPr>
                          <m:t>Z</m:t>
                        </m:r>
                      </m:e>
                      <m:sub>
                        <m:r>
                          <a:rPr lang="en-US" altLang="zh-TW" sz="1200" b="0" i="0" smtClean="0">
                            <a:solidFill>
                              <a:schemeClr val="accent2"/>
                            </a:solidFill>
                            <a:latin typeface="Cambria Math" panose="02040503050406030204" pitchFamily="18" charset="0"/>
                            <a:cs typeface="Times New Roman" panose="02020603050405020304" pitchFamily="18" charset="0"/>
                          </a:rPr>
                          <m:t>5∗512</m:t>
                        </m:r>
                      </m:sub>
                    </m:sSub>
                  </m:oMath>
                </a14:m>
                <a:r>
                  <a:rPr lang="en-US" altLang="zh-TW" sz="1200" dirty="0">
                    <a:solidFill>
                      <a:srgbClr val="333333"/>
                    </a:solidFill>
                    <a:latin typeface="Times New Roman" panose="02020603050405020304" pitchFamily="18" charset="0"/>
                    <a:cs typeface="Times New Roman" panose="02020603050405020304" pitchFamily="18" charset="0"/>
                  </a:rPr>
                  <a:t>W</a:t>
                </a:r>
                <a:r>
                  <a:rPr lang="en-US" altLang="zh-TW" sz="1200" baseline="-25000" dirty="0">
                    <a:solidFill>
                      <a:srgbClr val="333333"/>
                    </a:solidFill>
                    <a:latin typeface="Times New Roman" panose="02020603050405020304" pitchFamily="18" charset="0"/>
                    <a:cs typeface="Times New Roman" panose="02020603050405020304" pitchFamily="18" charset="0"/>
                  </a:rPr>
                  <a:t>v 512*512 </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i="1" smtClean="0">
                            <a:solidFill>
                              <a:srgbClr val="00B0F0"/>
                            </a:solidFill>
                            <a:latin typeface="Cambria Math" panose="02040503050406030204" pitchFamily="18" charset="0"/>
                            <a:cs typeface="Times New Roman" panose="02020603050405020304" pitchFamily="18" charset="0"/>
                          </a:rPr>
                        </m:ctrlPr>
                      </m:sSubPr>
                      <m:e>
                        <m:r>
                          <m:rPr>
                            <m:sty m:val="p"/>
                          </m:rPr>
                          <a:rPr lang="en-US" altLang="zh-TW" sz="1200" b="0" i="0" smtClean="0">
                            <a:solidFill>
                              <a:srgbClr val="00B0F0"/>
                            </a:solidFill>
                            <a:latin typeface="Cambria Math" panose="02040503050406030204" pitchFamily="18" charset="0"/>
                            <a:cs typeface="Times New Roman" panose="02020603050405020304" pitchFamily="18" charset="0"/>
                          </a:rPr>
                          <m:t>V</m:t>
                        </m:r>
                      </m:e>
                      <m:sub>
                        <m:r>
                          <a:rPr lang="en-US" altLang="zh-TW" sz="1200">
                            <a:solidFill>
                              <a:srgbClr val="00B0F0"/>
                            </a:solidFill>
                            <a:latin typeface="Cambria Math" panose="02040503050406030204" pitchFamily="18" charset="0"/>
                            <a:cs typeface="Times New Roman" panose="02020603050405020304" pitchFamily="18" charset="0"/>
                          </a:rPr>
                          <m:t>5∗512</m:t>
                        </m:r>
                      </m:sub>
                    </m:sSub>
                  </m:oMath>
                </a14:m>
                <a:endParaRPr lang="en-US" altLang="zh-TW" sz="1200" dirty="0">
                  <a:latin typeface="Times New Roman" panose="02020603050405020304" pitchFamily="18" charset="0"/>
                  <a:cs typeface="Times New Roman" panose="02020603050405020304" pitchFamily="18" charset="0"/>
                </a:endParaRPr>
              </a:p>
            </p:txBody>
          </p:sp>
        </mc:Choice>
        <mc:Fallback xmlns="">
          <p:sp>
            <p:nvSpPr>
              <p:cNvPr id="137" name="文字方塊 136">
                <a:extLst>
                  <a:ext uri="{FF2B5EF4-FFF2-40B4-BE49-F238E27FC236}">
                    <a16:creationId xmlns:a16="http://schemas.microsoft.com/office/drawing/2014/main" id="{F37AF9A3-282F-2AC2-8D2F-1036A9992B14}"/>
                  </a:ext>
                </a:extLst>
              </p:cNvPr>
              <p:cNvSpPr txBox="1">
                <a:spLocks noRot="1" noChangeAspect="1" noMove="1" noResize="1" noEditPoints="1" noAdjustHandles="1" noChangeArrowheads="1" noChangeShapeType="1" noTextEdit="1"/>
              </p:cNvSpPr>
              <p:nvPr/>
            </p:nvSpPr>
            <p:spPr>
              <a:xfrm>
                <a:off x="4652556" y="1814909"/>
                <a:ext cx="1978938" cy="646331"/>
              </a:xfrm>
              <a:prstGeom prst="rect">
                <a:avLst/>
              </a:prstGeom>
              <a:blipFill>
                <a:blip r:embed="rId24"/>
                <a:stretch>
                  <a:fillRect t="-943" b="-6604"/>
                </a:stretch>
              </a:blipFill>
            </p:spPr>
            <p:txBody>
              <a:bodyPr/>
              <a:lstStyle/>
              <a:p>
                <a:r>
                  <a:rPr lang="zh-TW" altLang="en-US">
                    <a:noFill/>
                  </a:rPr>
                  <a:t> </a:t>
                </a:r>
              </a:p>
            </p:txBody>
          </p:sp>
        </mc:Fallback>
      </mc:AlternateContent>
      <p:sp>
        <p:nvSpPr>
          <p:cNvPr id="138" name="文字方塊 137">
            <a:extLst>
              <a:ext uri="{FF2B5EF4-FFF2-40B4-BE49-F238E27FC236}">
                <a16:creationId xmlns:a16="http://schemas.microsoft.com/office/drawing/2014/main" id="{58EB83B7-D927-9153-F8E2-9A8D40F0118A}"/>
              </a:ext>
            </a:extLst>
          </p:cNvPr>
          <p:cNvSpPr txBox="1"/>
          <p:nvPr/>
        </p:nvSpPr>
        <p:spPr>
          <a:xfrm>
            <a:off x="6459546" y="1321768"/>
            <a:ext cx="643145" cy="276999"/>
          </a:xfrm>
          <a:prstGeom prst="rect">
            <a:avLst/>
          </a:prstGeom>
          <a:noFill/>
        </p:spPr>
        <p:txBody>
          <a:bodyPr wrap="square">
            <a:spAutoFit/>
          </a:bodyPr>
          <a:lstStyle/>
          <a:p>
            <a:r>
              <a:rPr lang="en-US" altLang="zh-TW" sz="1200" i="1" dirty="0">
                <a:solidFill>
                  <a:srgbClr val="00B050"/>
                </a:solidFill>
                <a:latin typeface="Times New Roman" panose="02020603050405020304" pitchFamily="18" charset="0"/>
                <a:cs typeface="Times New Roman" panose="02020603050405020304" pitchFamily="18" charset="0"/>
              </a:rPr>
              <a:t>n*512</a:t>
            </a:r>
          </a:p>
        </p:txBody>
      </p:sp>
      <p:sp>
        <p:nvSpPr>
          <p:cNvPr id="139" name="文字方塊 138">
            <a:extLst>
              <a:ext uri="{FF2B5EF4-FFF2-40B4-BE49-F238E27FC236}">
                <a16:creationId xmlns:a16="http://schemas.microsoft.com/office/drawing/2014/main" id="{0E978436-B040-46C2-FC9C-3082F559F5B0}"/>
              </a:ext>
            </a:extLst>
          </p:cNvPr>
          <p:cNvSpPr txBox="1"/>
          <p:nvPr/>
        </p:nvSpPr>
        <p:spPr>
          <a:xfrm>
            <a:off x="4755425" y="751120"/>
            <a:ext cx="1742253" cy="461665"/>
          </a:xfrm>
          <a:prstGeom prst="rect">
            <a:avLst/>
          </a:prstGeom>
          <a:noFill/>
        </p:spPr>
        <p:txBody>
          <a:bodyPr wrap="square">
            <a:spAutoFit/>
          </a:bodyPr>
          <a:lstStyle/>
          <a:p>
            <a:pPr marL="182563" indent="-182563"/>
            <a:r>
              <a:rPr lang="en-US" altLang="zh-TW" sz="1200" dirty="0">
                <a:latin typeface="Times New Roman" panose="02020603050405020304" pitchFamily="18" charset="0"/>
                <a:cs typeface="Times New Roman" panose="02020603050405020304" pitchFamily="18" charset="0"/>
              </a:rPr>
              <a:t>6) Linear Transformation and </a:t>
            </a:r>
            <a:r>
              <a:rPr lang="en-US" altLang="zh-TW" sz="1200" dirty="0" err="1">
                <a:latin typeface="Times New Roman" panose="02020603050405020304" pitchFamily="18" charset="0"/>
                <a:cs typeface="Times New Roman" panose="02020603050405020304" pitchFamily="18" charset="0"/>
              </a:rPr>
              <a:t>Softmax</a:t>
            </a:r>
            <a:r>
              <a:rPr lang="en-US" altLang="zh-TW" sz="1200" dirty="0">
                <a:latin typeface="Times New Roman" panose="02020603050405020304" pitchFamily="18" charset="0"/>
                <a:cs typeface="Times New Roman" panose="02020603050405020304" pitchFamily="18" charset="0"/>
              </a:rPr>
              <a:t> </a:t>
            </a:r>
            <a:endParaRPr lang="zh-TW" altLang="en-US" sz="1200" dirty="0"/>
          </a:p>
        </p:txBody>
      </p:sp>
      <p:cxnSp>
        <p:nvCxnSpPr>
          <p:cNvPr id="141" name="接點: 肘形 140">
            <a:extLst>
              <a:ext uri="{FF2B5EF4-FFF2-40B4-BE49-F238E27FC236}">
                <a16:creationId xmlns:a16="http://schemas.microsoft.com/office/drawing/2014/main" id="{497C72E6-887A-F60A-520E-AA3A864965AD}"/>
              </a:ext>
            </a:extLst>
          </p:cNvPr>
          <p:cNvCxnSpPr>
            <a:cxnSpLocks/>
            <a:endCxn id="42" idx="2"/>
          </p:cNvCxnSpPr>
          <p:nvPr/>
        </p:nvCxnSpPr>
        <p:spPr>
          <a:xfrm>
            <a:off x="6993011" y="712129"/>
            <a:ext cx="1376892" cy="1361941"/>
          </a:xfrm>
          <a:prstGeom prst="bentConnector4">
            <a:avLst>
              <a:gd name="adj1" fmla="val 55369"/>
              <a:gd name="adj2" fmla="val 11678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B3FB7AED-1265-D878-C332-2A0C3B0D7D55}"/>
                  </a:ext>
                </a:extLst>
              </p:cNvPr>
              <p:cNvSpPr txBox="1"/>
              <p:nvPr/>
            </p:nvSpPr>
            <p:spPr>
              <a:xfrm>
                <a:off x="4759774" y="1098629"/>
                <a:ext cx="1718719"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rPr>
                        <m:t>𝑠𝑜𝑓𝑡𝑚𝑎𝑥</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lang="en-US" altLang="zh-TW" sz="1000" i="1">
                              <a:solidFill>
                                <a:srgbClr val="00B050"/>
                              </a:solidFill>
                              <a:latin typeface="Cambria Math" panose="02040503050406030204" pitchFamily="18" charset="0"/>
                              <a:cs typeface="Times New Roman" panose="02020603050405020304" pitchFamily="18" charset="0"/>
                            </a:rPr>
                          </m:ctrlPr>
                        </m:sSubPr>
                        <m:e>
                          <m:r>
                            <m:rPr>
                              <m:sty m:val="p"/>
                            </m:rPr>
                            <a:rPr lang="en-US" altLang="zh-TW" sz="1000" b="0" i="0" smtClean="0">
                              <a:solidFill>
                                <a:srgbClr val="00B050"/>
                              </a:solidFill>
                              <a:latin typeface="Cambria Math" panose="02040503050406030204" pitchFamily="18" charset="0"/>
                              <a:cs typeface="Times New Roman" panose="02020603050405020304" pitchFamily="18" charset="0"/>
                            </a:rPr>
                            <m:t>Y</m:t>
                          </m:r>
                        </m:e>
                        <m:sub>
                          <m:r>
                            <m:rPr>
                              <m:sty m:val="p"/>
                            </m:rPr>
                            <a:rPr lang="en-US" altLang="zh-TW" sz="1000" b="0" i="0" smtClean="0">
                              <a:solidFill>
                                <a:srgbClr val="00B050"/>
                              </a:solidFill>
                              <a:latin typeface="Cambria Math" panose="02040503050406030204" pitchFamily="18" charset="0"/>
                              <a:cs typeface="Times New Roman" panose="02020603050405020304" pitchFamily="18" charset="0"/>
                            </a:rPr>
                            <m:t>n</m:t>
                          </m:r>
                          <m:r>
                            <a:rPr lang="en-US" altLang="zh-TW" sz="1000">
                              <a:solidFill>
                                <a:srgbClr val="00B050"/>
                              </a:solidFill>
                              <a:latin typeface="Cambria Math" panose="02040503050406030204" pitchFamily="18" charset="0"/>
                              <a:cs typeface="Times New Roman" panose="02020603050405020304" pitchFamily="18" charset="0"/>
                            </a:rPr>
                            <m:t>∗512</m:t>
                          </m:r>
                        </m:sub>
                      </m:sSub>
                      <m:sSub>
                        <m:sSubPr>
                          <m:ctrlPr>
                            <a:rPr lang="en-US" altLang="zh-TW" sz="1000" i="1">
                              <a:solidFill>
                                <a:srgbClr val="00B0F0"/>
                              </a:solidFill>
                              <a:latin typeface="Cambria Math" panose="02040503050406030204" pitchFamily="18" charset="0"/>
                              <a:cs typeface="Times New Roman" panose="02020603050405020304" pitchFamily="18" charset="0"/>
                            </a:rPr>
                          </m:ctrlPr>
                        </m:sSubPr>
                        <m:e>
                          <m:r>
                            <a:rPr lang="en-US" altLang="zh-TW" sz="1000" i="1">
                              <a:solidFill>
                                <a:srgbClr val="00B0F0"/>
                              </a:solidFill>
                              <a:latin typeface="Cambria Math" panose="02040503050406030204" pitchFamily="18" charset="0"/>
                              <a:cs typeface="Times New Roman" panose="02020603050405020304" pitchFamily="18" charset="0"/>
                            </a:rPr>
                            <m:t>𝑊</m:t>
                          </m:r>
                        </m:e>
                        <m:sub>
                          <m:r>
                            <a:rPr lang="en-US" altLang="zh-TW" sz="1000" b="0" i="1" smtClean="0">
                              <a:solidFill>
                                <a:srgbClr val="00B0F0"/>
                              </a:solidFill>
                              <a:latin typeface="Cambria Math" panose="02040503050406030204" pitchFamily="18" charset="0"/>
                              <a:cs typeface="Times New Roman" panose="02020603050405020304" pitchFamily="18" charset="0"/>
                            </a:rPr>
                            <m:t>512∗1000</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lang="zh-TW" altLang="en-US" sz="1000" dirty="0"/>
              </a:p>
            </p:txBody>
          </p:sp>
        </mc:Choice>
        <mc:Fallback xmlns="">
          <p:sp>
            <p:nvSpPr>
              <p:cNvPr id="147" name="文字方塊 146">
                <a:extLst>
                  <a:ext uri="{FF2B5EF4-FFF2-40B4-BE49-F238E27FC236}">
                    <a16:creationId xmlns:a16="http://schemas.microsoft.com/office/drawing/2014/main" id="{B3FB7AED-1265-D878-C332-2A0C3B0D7D55}"/>
                  </a:ext>
                </a:extLst>
              </p:cNvPr>
              <p:cNvSpPr txBox="1">
                <a:spLocks noRot="1" noChangeAspect="1" noMove="1" noResize="1" noEditPoints="1" noAdjustHandles="1" noChangeArrowheads="1" noChangeShapeType="1" noTextEdit="1"/>
              </p:cNvSpPr>
              <p:nvPr/>
            </p:nvSpPr>
            <p:spPr>
              <a:xfrm>
                <a:off x="4759774" y="1098629"/>
                <a:ext cx="1718719" cy="246221"/>
              </a:xfrm>
              <a:prstGeom prst="rect">
                <a:avLst/>
              </a:prstGeom>
              <a:blipFill>
                <a:blip r:embed="rId25"/>
                <a:stretch>
                  <a:fillRect b="-4878"/>
                </a:stretch>
              </a:blipFill>
            </p:spPr>
            <p:txBody>
              <a:bodyPr/>
              <a:lstStyle/>
              <a:p>
                <a:r>
                  <a:rPr lang="zh-TW" altLang="en-US">
                    <a:noFill/>
                  </a:rPr>
                  <a:t> </a:t>
                </a:r>
              </a:p>
            </p:txBody>
          </p:sp>
        </mc:Fallback>
      </mc:AlternateContent>
      <p:sp>
        <p:nvSpPr>
          <p:cNvPr id="148" name="文字方塊 147">
            <a:extLst>
              <a:ext uri="{FF2B5EF4-FFF2-40B4-BE49-F238E27FC236}">
                <a16:creationId xmlns:a16="http://schemas.microsoft.com/office/drawing/2014/main" id="{15B7060D-E7A1-1B6B-7B85-A592E54E5E08}"/>
              </a:ext>
            </a:extLst>
          </p:cNvPr>
          <p:cNvSpPr txBox="1"/>
          <p:nvPr/>
        </p:nvSpPr>
        <p:spPr>
          <a:xfrm>
            <a:off x="7697816" y="1174803"/>
            <a:ext cx="45148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6)</a:t>
            </a:r>
            <a:endParaRPr lang="zh-TW" altLang="en-US" sz="1200" dirty="0"/>
          </a:p>
        </p:txBody>
      </p:sp>
      <p:sp>
        <p:nvSpPr>
          <p:cNvPr id="149" name="文字方塊 148">
            <a:extLst>
              <a:ext uri="{FF2B5EF4-FFF2-40B4-BE49-F238E27FC236}">
                <a16:creationId xmlns:a16="http://schemas.microsoft.com/office/drawing/2014/main" id="{4CD94D6C-BB7C-B1C6-EFB2-22F888A81607}"/>
              </a:ext>
            </a:extLst>
          </p:cNvPr>
          <p:cNvSpPr txBox="1"/>
          <p:nvPr/>
        </p:nvSpPr>
        <p:spPr>
          <a:xfrm>
            <a:off x="7851055" y="747513"/>
            <a:ext cx="451480"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7)</a:t>
            </a:r>
            <a:endParaRPr lang="zh-TW" altLang="en-US" sz="1200" dirty="0"/>
          </a:p>
        </p:txBody>
      </p:sp>
      <p:sp>
        <p:nvSpPr>
          <p:cNvPr id="150" name="文字方塊 149">
            <a:extLst>
              <a:ext uri="{FF2B5EF4-FFF2-40B4-BE49-F238E27FC236}">
                <a16:creationId xmlns:a16="http://schemas.microsoft.com/office/drawing/2014/main" id="{AA28E25F-F319-9CC5-7C7C-522E38B84194}"/>
              </a:ext>
            </a:extLst>
          </p:cNvPr>
          <p:cNvSpPr txBox="1"/>
          <p:nvPr/>
        </p:nvSpPr>
        <p:spPr>
          <a:xfrm>
            <a:off x="7678255" y="2308542"/>
            <a:ext cx="1384337" cy="784830"/>
          </a:xfrm>
          <a:prstGeom prst="rect">
            <a:avLst/>
          </a:prstGeom>
          <a:noFill/>
        </p:spPr>
        <p:txBody>
          <a:bodyPr wrap="square">
            <a:spAutoFit/>
          </a:bodyPr>
          <a:lstStyle/>
          <a:p>
            <a:r>
              <a:rPr lang="en-US" altLang="zh-TW" sz="900" dirty="0">
                <a:solidFill>
                  <a:srgbClr val="00B0F0"/>
                </a:solidFill>
                <a:latin typeface="Times New Roman" panose="02020603050405020304" pitchFamily="18" charset="0"/>
                <a:cs typeface="Times New Roman" panose="02020603050405020304" pitchFamily="18" charset="0"/>
              </a:rPr>
              <a:t>7) Output: Next Token Probabilities (1*1000) </a:t>
            </a:r>
            <a:r>
              <a:rPr lang="zh-TW" altLang="en-US" sz="900" dirty="0">
                <a:solidFill>
                  <a:srgbClr val="00B0F0"/>
                </a:solidFill>
                <a:latin typeface="Times New Roman" panose="02020603050405020304" pitchFamily="18" charset="0"/>
                <a:cs typeface="Times New Roman" panose="02020603050405020304" pitchFamily="18" charset="0"/>
              </a:rPr>
              <a:t>輸出</a:t>
            </a:r>
            <a:r>
              <a:rPr lang="en-US" altLang="zh-TW" sz="900" dirty="0">
                <a:solidFill>
                  <a:srgbClr val="00B0F0"/>
                </a:solidFill>
                <a:latin typeface="Times New Roman" panose="02020603050405020304" pitchFamily="18" charset="0"/>
                <a:cs typeface="Times New Roman" panose="02020603050405020304" pitchFamily="18" charset="0"/>
              </a:rPr>
              <a:t>token “</a:t>
            </a:r>
            <a:r>
              <a:rPr lang="zh-TW" altLang="en-US" sz="900" dirty="0">
                <a:solidFill>
                  <a:srgbClr val="00B0F0"/>
                </a:solidFill>
                <a:latin typeface="Times New Roman" panose="02020603050405020304" pitchFamily="18" charset="0"/>
                <a:cs typeface="Times New Roman" panose="02020603050405020304" pitchFamily="18" charset="0"/>
              </a:rPr>
              <a:t>很</a:t>
            </a:r>
            <a:r>
              <a:rPr lang="en-US" altLang="zh-TW" sz="900" dirty="0">
                <a:solidFill>
                  <a:srgbClr val="00B0F0"/>
                </a:solidFill>
                <a:latin typeface="Times New Roman" panose="02020603050405020304" pitchFamily="18" charset="0"/>
                <a:cs typeface="Times New Roman" panose="02020603050405020304" pitchFamily="18" charset="0"/>
              </a:rPr>
              <a:t>” of 1000 tokens </a:t>
            </a:r>
            <a:r>
              <a:rPr lang="zh-TW" altLang="en-US" sz="900" dirty="0">
                <a:solidFill>
                  <a:srgbClr val="00B0F0"/>
                </a:solidFill>
                <a:latin typeface="Times New Roman" panose="02020603050405020304" pitchFamily="18" charset="0"/>
                <a:cs typeface="Times New Roman" panose="02020603050405020304" pitchFamily="18" charset="0"/>
              </a:rPr>
              <a:t>的機率是最大的，當作下一個輸入字串尾</a:t>
            </a:r>
            <a:r>
              <a:rPr lang="en-US" altLang="zh-TW" sz="900" dirty="0">
                <a:solidFill>
                  <a:srgbClr val="00B0F0"/>
                </a:solidFill>
                <a:latin typeface="Times New Roman" panose="02020603050405020304" pitchFamily="18" charset="0"/>
                <a:cs typeface="Times New Roman" panose="02020603050405020304" pitchFamily="18" charset="0"/>
              </a:rPr>
              <a:t> </a:t>
            </a:r>
            <a:endParaRPr lang="zh-TW" altLang="en-US" sz="900" dirty="0">
              <a:solidFill>
                <a:srgbClr val="00B0F0"/>
              </a:solidFill>
            </a:endParaRPr>
          </a:p>
        </p:txBody>
      </p:sp>
      <p:sp>
        <p:nvSpPr>
          <p:cNvPr id="5" name="文字方塊 4">
            <a:extLst>
              <a:ext uri="{FF2B5EF4-FFF2-40B4-BE49-F238E27FC236}">
                <a16:creationId xmlns:a16="http://schemas.microsoft.com/office/drawing/2014/main" id="{16272B9A-BE88-C8F5-96B9-383884E19404}"/>
              </a:ext>
            </a:extLst>
          </p:cNvPr>
          <p:cNvSpPr txBox="1"/>
          <p:nvPr/>
        </p:nvSpPr>
        <p:spPr>
          <a:xfrm>
            <a:off x="467219" y="6604388"/>
            <a:ext cx="2281386"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例如</a:t>
            </a:r>
            <a:r>
              <a:rPr lang="en-US" altLang="zh-TW" sz="1200" dirty="0">
                <a:latin typeface="Times New Roman" panose="02020603050405020304" pitchFamily="18" charset="0"/>
                <a:cs typeface="Times New Roman" panose="02020603050405020304" pitchFamily="18" charset="0"/>
              </a:rPr>
              <a:t>:  </a:t>
            </a:r>
            <a:r>
              <a:rPr lang="en-US" altLang="zh-TW" sz="1200" dirty="0">
                <a:solidFill>
                  <a:srgbClr val="00B0F0"/>
                </a:solidFill>
              </a:rPr>
              <a:t>&lt;</a:t>
            </a:r>
            <a:r>
              <a:rPr lang="en-US" altLang="zh-TW" sz="1200" dirty="0" err="1">
                <a:solidFill>
                  <a:srgbClr val="00B0F0"/>
                </a:solidFill>
              </a:rPr>
              <a:t>sos</a:t>
            </a:r>
            <a:r>
              <a:rPr lang="en-US" altLang="zh-TW" sz="1200" dirty="0">
                <a:solidFill>
                  <a:srgbClr val="00B0F0"/>
                </a:solidFill>
              </a:rPr>
              <a:t>&gt;</a:t>
            </a:r>
            <a:r>
              <a:rPr lang="zh-TW" altLang="en-US" sz="1200" dirty="0">
                <a:solidFill>
                  <a:srgbClr val="00B0F0"/>
                </a:solidFill>
              </a:rPr>
              <a:t> </a:t>
            </a:r>
            <a:r>
              <a:rPr lang="en-US" altLang="zh-TW" sz="1200" dirty="0">
                <a:solidFill>
                  <a:srgbClr val="00B0F0"/>
                </a:solidFill>
                <a:latin typeface="Times New Roman" panose="02020603050405020304" pitchFamily="18" charset="0"/>
                <a:cs typeface="Times New Roman" panose="02020603050405020304" pitchFamily="18" charset="0"/>
              </a:rPr>
              <a:t>Very Good! </a:t>
            </a:r>
            <a:r>
              <a:rPr lang="en-US" altLang="zh-TW" sz="1200" dirty="0">
                <a:solidFill>
                  <a:srgbClr val="00B0F0"/>
                </a:solidFill>
              </a:rPr>
              <a:t>&lt;</a:t>
            </a:r>
            <a:r>
              <a:rPr lang="en-US" altLang="zh-TW" sz="1200" dirty="0" err="1">
                <a:solidFill>
                  <a:srgbClr val="00B0F0"/>
                </a:solidFill>
              </a:rPr>
              <a:t>eos</a:t>
            </a:r>
            <a:r>
              <a:rPr lang="en-US" altLang="zh-TW" sz="1200" dirty="0">
                <a:solidFill>
                  <a:srgbClr val="00B0F0"/>
                </a:solidFill>
              </a:rPr>
              <a:t>&gt;</a:t>
            </a:r>
            <a:endParaRPr lang="en-US" altLang="zh-TW" sz="1200" dirty="0">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26BB0BFC-9F3B-F3B5-8601-2F40EBA15611}"/>
              </a:ext>
            </a:extLst>
          </p:cNvPr>
          <p:cNvSpPr txBox="1"/>
          <p:nvPr/>
        </p:nvSpPr>
        <p:spPr>
          <a:xfrm>
            <a:off x="2850216" y="6500939"/>
            <a:ext cx="2265219" cy="400110"/>
          </a:xfrm>
          <a:prstGeom prst="rect">
            <a:avLst/>
          </a:prstGeom>
          <a:noFill/>
        </p:spPr>
        <p:txBody>
          <a:bodyPr wrap="square">
            <a:spAutoFit/>
          </a:bodyPr>
          <a:lstStyle/>
          <a:p>
            <a:r>
              <a:rPr lang="en-US" altLang="zh-TW" sz="1000" dirty="0">
                <a:solidFill>
                  <a:srgbClr val="FF0000"/>
                </a:solidFill>
                <a:latin typeface="Times New Roman" panose="02020603050405020304" pitchFamily="18" charset="0"/>
                <a:cs typeface="Times New Roman" panose="02020603050405020304" pitchFamily="18" charset="0"/>
              </a:rPr>
              <a:t>??</a:t>
            </a:r>
            <a:r>
              <a:rPr lang="en-US" altLang="zh-TW" sz="1000" dirty="0">
                <a:latin typeface="Times New Roman" panose="02020603050405020304" pitchFamily="18" charset="0"/>
                <a:cs typeface="Times New Roman" panose="02020603050405020304" pitchFamily="18" charset="0"/>
              </a:rPr>
              <a:t>HU: </a:t>
            </a:r>
            <a:r>
              <a:rPr lang="zh-TW" altLang="en-US" sz="1000" dirty="0">
                <a:latin typeface="Times New Roman" panose="02020603050405020304" pitchFamily="18" charset="0"/>
                <a:cs typeface="Times New Roman" panose="02020603050405020304" pitchFamily="18" charset="0"/>
              </a:rPr>
              <a:t>假設有</a:t>
            </a:r>
            <a:r>
              <a:rPr lang="en-US" altLang="zh-TW" sz="1000" dirty="0">
                <a:latin typeface="Times New Roman" panose="02020603050405020304" pitchFamily="18" charset="0"/>
                <a:cs typeface="Times New Roman" panose="02020603050405020304" pitchFamily="18" charset="0"/>
              </a:rPr>
              <a:t>1000</a:t>
            </a:r>
            <a:r>
              <a:rPr lang="zh-TW" altLang="en-US" sz="1000" dirty="0">
                <a:latin typeface="Times New Roman" panose="02020603050405020304" pitchFamily="18" charset="0"/>
                <a:cs typeface="Times New Roman" panose="02020603050405020304" pitchFamily="18" charset="0"/>
              </a:rPr>
              <a:t>種可能的輸入</a:t>
            </a:r>
            <a:r>
              <a:rPr lang="en-US" altLang="zh-TW" sz="1000" dirty="0">
                <a:latin typeface="Times New Roman" panose="02020603050405020304" pitchFamily="18" charset="0"/>
                <a:cs typeface="Times New Roman" panose="02020603050405020304" pitchFamily="18" charset="0"/>
              </a:rPr>
              <a:t>token </a:t>
            </a:r>
            <a:r>
              <a:rPr lang="zh-TW" altLang="en-US" sz="1000" dirty="0">
                <a:latin typeface="Times New Roman" panose="02020603050405020304" pitchFamily="18" charset="0"/>
                <a:cs typeface="Times New Roman" panose="02020603050405020304" pitchFamily="18" charset="0"/>
              </a:rPr>
              <a:t>用 </a:t>
            </a:r>
            <a:r>
              <a:rPr lang="en-US" altLang="zh-TW" sz="1000" dirty="0">
                <a:latin typeface="Times New Roman" panose="02020603050405020304" pitchFamily="18" charset="0"/>
                <a:cs typeface="Times New Roman" panose="02020603050405020304" pitchFamily="18" charset="0"/>
              </a:rPr>
              <a:t>One-Hot Encoding</a:t>
            </a:r>
            <a:r>
              <a:rPr lang="zh-TW" altLang="en-US" sz="1000" dirty="0">
                <a:latin typeface="Times New Roman" panose="02020603050405020304" pitchFamily="18" charset="0"/>
                <a:cs typeface="Times New Roman" panose="02020603050405020304" pitchFamily="18" charset="0"/>
              </a:rPr>
              <a:t>表示</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5CFD3EBC-E16D-3536-A3B2-13258B6EDBC4}"/>
                  </a:ext>
                </a:extLst>
              </p:cNvPr>
              <p:cNvSpPr txBox="1"/>
              <p:nvPr/>
            </p:nvSpPr>
            <p:spPr>
              <a:xfrm>
                <a:off x="5491023" y="6233740"/>
                <a:ext cx="1239763"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000" b="0" i="1" smtClean="0">
                              <a:latin typeface="Cambria Math" panose="02040503050406030204" pitchFamily="18" charset="0"/>
                            </a:rPr>
                          </m:ctrlPr>
                        </m:sSupPr>
                        <m:e>
                          <m:r>
                            <a:rPr lang="en-US" altLang="zh-TW" sz="1000" b="0" i="1" smtClean="0">
                              <a:latin typeface="Cambria Math" panose="02040503050406030204" pitchFamily="18" charset="0"/>
                            </a:rPr>
                            <m:t>𝑋</m:t>
                          </m:r>
                        </m:e>
                        <m:sup>
                          <m:r>
                            <a:rPr lang="en-US" altLang="zh-TW" sz="1000" b="0" i="1" smtClean="0">
                              <a:latin typeface="Cambria Math" panose="02040503050406030204" pitchFamily="18" charset="0"/>
                            </a:rPr>
                            <m:t>′</m:t>
                          </m:r>
                        </m:sup>
                      </m:sSup>
                      <m:r>
                        <a:rPr lang="en-US" altLang="zh-TW" sz="1000" b="0" i="1" smtClean="0">
                          <a:latin typeface="Cambria Math" panose="02040503050406030204" pitchFamily="18" charset="0"/>
                        </a:rPr>
                        <m:t>=</m:t>
                      </m:r>
                      <m:d>
                        <m:dPr>
                          <m:begChr m:val="{"/>
                          <m:endChr m:val="}"/>
                          <m:ctrlPr>
                            <a:rPr lang="en-US" altLang="zh-TW" sz="1000" b="0" i="1" smtClean="0">
                              <a:latin typeface="Cambria Math" panose="02040503050406030204" pitchFamily="18" charset="0"/>
                            </a:rPr>
                          </m:ctrlPr>
                        </m:dPr>
                        <m:e>
                          <m:sSub>
                            <m:sSubPr>
                              <m:ctrlPr>
                                <a:rPr lang="en-US" altLang="zh-TW" sz="1000" b="0" i="1" smtClean="0">
                                  <a:latin typeface="Cambria Math" panose="02040503050406030204" pitchFamily="18" charset="0"/>
                                </a:rPr>
                              </m:ctrlPr>
                            </m:sSubPr>
                            <m:e>
                              <m:r>
                                <a:rPr lang="en-US" altLang="zh-TW" sz="1000" b="0" i="1" smtClean="0">
                                  <a:latin typeface="Cambria Math" panose="02040503050406030204" pitchFamily="18" charset="0"/>
                                </a:rPr>
                                <m:t>𝑥</m:t>
                              </m:r>
                              <m:r>
                                <a:rPr lang="en-US" altLang="zh-TW" sz="1000" i="1">
                                  <a:latin typeface="Cambria Math" panose="02040503050406030204" pitchFamily="18" charset="0"/>
                                </a:rPr>
                                <m:t>′</m:t>
                              </m:r>
                            </m:e>
                            <m:sub>
                              <m:r>
                                <a:rPr lang="en-US" altLang="zh-TW" sz="1000" b="0" i="1" smtClean="0">
                                  <a:latin typeface="Cambria Math" panose="02040503050406030204" pitchFamily="18" charset="0"/>
                                </a:rPr>
                                <m:t>𝑖</m:t>
                              </m:r>
                            </m:sub>
                          </m:sSub>
                        </m:e>
                      </m:d>
                      <m:r>
                        <a:rPr lang="en-US" altLang="zh-TW" sz="1000" b="0" i="1" smtClean="0">
                          <a:latin typeface="Cambria Math" panose="02040503050406030204" pitchFamily="18" charset="0"/>
                        </a:rPr>
                        <m:t>, </m:t>
                      </m:r>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=1~5</m:t>
                      </m:r>
                    </m:oMath>
                  </m:oMathPara>
                </a14:m>
                <a:endParaRPr lang="zh-TW" altLang="en-US" sz="1000" dirty="0"/>
              </a:p>
            </p:txBody>
          </p:sp>
        </mc:Choice>
        <mc:Fallback xmlns="">
          <p:sp>
            <p:nvSpPr>
              <p:cNvPr id="28" name="文字方塊 27">
                <a:extLst>
                  <a:ext uri="{FF2B5EF4-FFF2-40B4-BE49-F238E27FC236}">
                    <a16:creationId xmlns:a16="http://schemas.microsoft.com/office/drawing/2014/main" id="{5CFD3EBC-E16D-3536-A3B2-13258B6EDBC4}"/>
                  </a:ext>
                </a:extLst>
              </p:cNvPr>
              <p:cNvSpPr txBox="1">
                <a:spLocks noRot="1" noChangeAspect="1" noMove="1" noResize="1" noEditPoints="1" noAdjustHandles="1" noChangeArrowheads="1" noChangeShapeType="1" noTextEdit="1"/>
              </p:cNvSpPr>
              <p:nvPr/>
            </p:nvSpPr>
            <p:spPr>
              <a:xfrm>
                <a:off x="5491023" y="6233740"/>
                <a:ext cx="1239763" cy="246221"/>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7C1DD1AC-5689-CE58-7A7D-3540A2257655}"/>
                  </a:ext>
                </a:extLst>
              </p:cNvPr>
              <p:cNvSpPr txBox="1"/>
              <p:nvPr/>
            </p:nvSpPr>
            <p:spPr>
              <a:xfrm>
                <a:off x="5458163" y="5069513"/>
                <a:ext cx="1174809"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000" i="1">
                          <a:latin typeface="Cambria Math" panose="02040503050406030204" pitchFamily="18" charset="0"/>
                        </a:rPr>
                        <m:t>𝐸</m:t>
                      </m:r>
                      <m:r>
                        <a:rPr lang="zh-TW" altLang="en-US" sz="1000" i="1" smtClean="0">
                          <a:latin typeface="Cambria Math" panose="02040503050406030204" pitchFamily="18" charset="0"/>
                        </a:rPr>
                        <m:t> </m:t>
                      </m:r>
                      <m:r>
                        <a:rPr lang="en-US" altLang="zh-TW" sz="1000" b="0" i="1" smtClean="0">
                          <a:latin typeface="Cambria Math" panose="02040503050406030204" pitchFamily="18" charset="0"/>
                        </a:rPr>
                        <m:t>=</m:t>
                      </m:r>
                      <m:d>
                        <m:dPr>
                          <m:begChr m:val="{"/>
                          <m:endChr m:val="}"/>
                          <m:ctrlPr>
                            <a:rPr lang="en-US" altLang="zh-TW" sz="1000" b="0" i="1" smtClean="0">
                              <a:latin typeface="Cambria Math" panose="02040503050406030204" pitchFamily="18" charset="0"/>
                            </a:rPr>
                          </m:ctrlPr>
                        </m:dPr>
                        <m:e>
                          <m:sSub>
                            <m:sSubPr>
                              <m:ctrlPr>
                                <a:rPr lang="en-US" altLang="zh-TW" sz="1000" b="0" i="1" smtClean="0">
                                  <a:latin typeface="Cambria Math" panose="02040503050406030204" pitchFamily="18" charset="0"/>
                                </a:rPr>
                              </m:ctrlPr>
                            </m:sSubPr>
                            <m:e>
                              <m:r>
                                <a:rPr lang="en-US" altLang="zh-TW" sz="1000" b="0" i="1" smtClean="0">
                                  <a:latin typeface="Cambria Math" panose="02040503050406030204" pitchFamily="18" charset="0"/>
                                </a:rPr>
                                <m:t>𝑒</m:t>
                              </m:r>
                            </m:e>
                            <m:sub>
                              <m:r>
                                <a:rPr lang="en-US" altLang="zh-TW" sz="1000" b="0" i="1" smtClean="0">
                                  <a:latin typeface="Cambria Math" panose="02040503050406030204" pitchFamily="18" charset="0"/>
                                </a:rPr>
                                <m:t>𝑖</m:t>
                              </m:r>
                            </m:sub>
                          </m:sSub>
                        </m:e>
                      </m:d>
                      <m:r>
                        <a:rPr lang="en-US" altLang="zh-TW" sz="1000" b="0" i="1" smtClean="0">
                          <a:latin typeface="Cambria Math" panose="02040503050406030204" pitchFamily="18" charset="0"/>
                        </a:rPr>
                        <m:t>, </m:t>
                      </m:r>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=1~5</m:t>
                      </m:r>
                    </m:oMath>
                  </m:oMathPara>
                </a14:m>
                <a:endParaRPr lang="zh-TW" altLang="en-US" sz="1000" dirty="0"/>
              </a:p>
            </p:txBody>
          </p:sp>
        </mc:Choice>
        <mc:Fallback xmlns="">
          <p:sp>
            <p:nvSpPr>
              <p:cNvPr id="29" name="文字方塊 28">
                <a:extLst>
                  <a:ext uri="{FF2B5EF4-FFF2-40B4-BE49-F238E27FC236}">
                    <a16:creationId xmlns:a16="http://schemas.microsoft.com/office/drawing/2014/main" id="{7C1DD1AC-5689-CE58-7A7D-3540A2257655}"/>
                  </a:ext>
                </a:extLst>
              </p:cNvPr>
              <p:cNvSpPr txBox="1">
                <a:spLocks noRot="1" noChangeAspect="1" noMove="1" noResize="1" noEditPoints="1" noAdjustHandles="1" noChangeArrowheads="1" noChangeShapeType="1" noTextEdit="1"/>
              </p:cNvSpPr>
              <p:nvPr/>
            </p:nvSpPr>
            <p:spPr>
              <a:xfrm>
                <a:off x="5458163" y="5069513"/>
                <a:ext cx="1174809" cy="246221"/>
              </a:xfrm>
              <a:prstGeom prst="rect">
                <a:avLst/>
              </a:prstGeom>
              <a:blipFill>
                <a:blip r:embed="rId27"/>
                <a:stretch>
                  <a:fillRect/>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027114FB-3CEA-DC7F-F1C3-191A84506A5B}"/>
              </a:ext>
            </a:extLst>
          </p:cNvPr>
          <p:cNvSpPr txBox="1"/>
          <p:nvPr/>
        </p:nvSpPr>
        <p:spPr>
          <a:xfrm>
            <a:off x="5468897" y="3995057"/>
            <a:ext cx="980224" cy="276999"/>
          </a:xfrm>
          <a:prstGeom prst="rect">
            <a:avLst/>
          </a:prstGeom>
          <a:noFill/>
        </p:spPr>
        <p:txBody>
          <a:bodyPr wrap="square">
            <a:spAutoFit/>
          </a:bodyPr>
          <a:lstStyle/>
          <a:p>
            <a:r>
              <a:rPr lang="en-US" altLang="zh-TW" sz="1200" dirty="0">
                <a:latin typeface="Times New Roman" panose="02020603050405020304" pitchFamily="18" charset="0"/>
                <a:cs typeface="Times New Roman" panose="02020603050405020304" pitchFamily="18" charset="0"/>
              </a:rPr>
              <a:t>X=5*512</a:t>
            </a:r>
            <a:endParaRPr lang="zh-TW" altLang="en-US" sz="1200"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87CFA6B4-A0D1-F0CC-01FE-D1B0689FB77A}"/>
                  </a:ext>
                </a:extLst>
              </p:cNvPr>
              <p:cNvSpPr txBox="1"/>
              <p:nvPr/>
            </p:nvSpPr>
            <p:spPr>
              <a:xfrm>
                <a:off x="5611711" y="4197837"/>
                <a:ext cx="1194879"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000" i="1">
                          <a:latin typeface="Cambria Math" panose="02040503050406030204" pitchFamily="18" charset="0"/>
                        </a:rPr>
                        <m:t>𝑋</m:t>
                      </m:r>
                      <m:r>
                        <a:rPr lang="zh-TW" altLang="en-US" sz="1000" i="1" smtClean="0">
                          <a:latin typeface="Cambria Math" panose="02040503050406030204" pitchFamily="18" charset="0"/>
                        </a:rPr>
                        <m:t> </m:t>
                      </m:r>
                      <m:r>
                        <a:rPr lang="en-US" altLang="zh-TW" sz="1000" b="0" i="1" smtClean="0">
                          <a:latin typeface="Cambria Math" panose="02040503050406030204" pitchFamily="18" charset="0"/>
                        </a:rPr>
                        <m:t>=</m:t>
                      </m:r>
                      <m:d>
                        <m:dPr>
                          <m:begChr m:val="{"/>
                          <m:endChr m:val="}"/>
                          <m:ctrlPr>
                            <a:rPr lang="en-US" altLang="zh-TW" sz="1000" b="0" i="1" smtClean="0">
                              <a:latin typeface="Cambria Math" panose="02040503050406030204" pitchFamily="18" charset="0"/>
                            </a:rPr>
                          </m:ctrlPr>
                        </m:dPr>
                        <m:e>
                          <m:sSub>
                            <m:sSubPr>
                              <m:ctrlPr>
                                <a:rPr lang="en-US" altLang="zh-TW" sz="1000" b="0" i="1" smtClean="0">
                                  <a:latin typeface="Cambria Math" panose="02040503050406030204" pitchFamily="18" charset="0"/>
                                </a:rPr>
                              </m:ctrlPr>
                            </m:sSubPr>
                            <m:e>
                              <m:r>
                                <a:rPr lang="en-US" altLang="zh-TW" sz="1000" b="0" i="1" smtClean="0">
                                  <a:latin typeface="Cambria Math" panose="02040503050406030204" pitchFamily="18" charset="0"/>
                                </a:rPr>
                                <m:t>𝑥</m:t>
                              </m:r>
                            </m:e>
                            <m:sub>
                              <m:r>
                                <a:rPr lang="en-US" altLang="zh-TW" sz="1000" b="0" i="1" smtClean="0">
                                  <a:latin typeface="Cambria Math" panose="02040503050406030204" pitchFamily="18" charset="0"/>
                                </a:rPr>
                                <m:t>𝑖</m:t>
                              </m:r>
                            </m:sub>
                          </m:sSub>
                        </m:e>
                      </m:d>
                      <m:r>
                        <a:rPr lang="en-US" altLang="zh-TW" sz="1000" b="0" i="1" smtClean="0">
                          <a:latin typeface="Cambria Math" panose="02040503050406030204" pitchFamily="18" charset="0"/>
                        </a:rPr>
                        <m:t>, </m:t>
                      </m:r>
                      <m:r>
                        <a:rPr lang="en-US" altLang="zh-TW" sz="1000" b="0" i="1" smtClean="0">
                          <a:latin typeface="Cambria Math" panose="02040503050406030204" pitchFamily="18" charset="0"/>
                        </a:rPr>
                        <m:t>𝑖</m:t>
                      </m:r>
                      <m:r>
                        <a:rPr lang="en-US" altLang="zh-TW" sz="1000" b="0" i="1" smtClean="0">
                          <a:latin typeface="Cambria Math" panose="02040503050406030204" pitchFamily="18" charset="0"/>
                        </a:rPr>
                        <m:t>=1~5</m:t>
                      </m:r>
                    </m:oMath>
                  </m:oMathPara>
                </a14:m>
                <a:endParaRPr lang="zh-TW" altLang="en-US" sz="1000" dirty="0"/>
              </a:p>
            </p:txBody>
          </p:sp>
        </mc:Choice>
        <mc:Fallback xmlns="">
          <p:sp>
            <p:nvSpPr>
              <p:cNvPr id="33" name="文字方塊 32">
                <a:extLst>
                  <a:ext uri="{FF2B5EF4-FFF2-40B4-BE49-F238E27FC236}">
                    <a16:creationId xmlns:a16="http://schemas.microsoft.com/office/drawing/2014/main" id="{87CFA6B4-A0D1-F0CC-01FE-D1B0689FB77A}"/>
                  </a:ext>
                </a:extLst>
              </p:cNvPr>
              <p:cNvSpPr txBox="1">
                <a:spLocks noRot="1" noChangeAspect="1" noMove="1" noResize="1" noEditPoints="1" noAdjustHandles="1" noChangeArrowheads="1" noChangeShapeType="1" noTextEdit="1"/>
              </p:cNvSpPr>
              <p:nvPr/>
            </p:nvSpPr>
            <p:spPr>
              <a:xfrm>
                <a:off x="5611711" y="4197837"/>
                <a:ext cx="1194879" cy="246221"/>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69DA95DF-D713-42EC-22A7-E9A362A9D27C}"/>
                  </a:ext>
                </a:extLst>
              </p:cNvPr>
              <p:cNvSpPr txBox="1"/>
              <p:nvPr/>
            </p:nvSpPr>
            <p:spPr>
              <a:xfrm>
                <a:off x="-44710" y="2334923"/>
                <a:ext cx="3078279" cy="215444"/>
              </a:xfrm>
              <a:prstGeom prst="rect">
                <a:avLst/>
              </a:prstGeom>
              <a:noFill/>
            </p:spPr>
            <p:txBody>
              <a:bodyPr wrap="square">
                <a:spAutoFit/>
              </a:bodyPr>
              <a:lstStyle/>
              <a:p>
                <a14:m>
                  <m:oMath xmlns:m="http://schemas.openxmlformats.org/officeDocument/2006/math">
                    <m:r>
                      <a:rPr kumimoji="0" lang="en-US" altLang="zh-TW" sz="800" b="0" i="1" u="none" strike="noStrike" kern="1200" cap="none" spc="0" normalizeH="0" baseline="0" noProof="0" smtClean="0">
                        <a:ln>
                          <a:noFill/>
                        </a:ln>
                        <a:solidFill>
                          <a:srgbClr val="00B0F0"/>
                        </a:solidFill>
                        <a:effectLst/>
                        <a:uLnTx/>
                        <a:uFillTx/>
                        <a:latin typeface="Cambria Math" panose="02040503050406030204" pitchFamily="18" charset="0"/>
                      </a:rPr>
                      <m:t>𝑄</m:t>
                    </m:r>
                    <m:sSup>
                      <m:sSupPr>
                        <m:ctrlPr>
                          <a:rPr kumimoji="0" lang="en-US" altLang="zh-TW" sz="800" b="0" i="1" u="none" strike="noStrike" kern="1200" cap="none" spc="0" normalizeH="0" baseline="0" noProof="0" smtClean="0">
                            <a:ln>
                              <a:noFill/>
                            </a:ln>
                            <a:solidFill>
                              <a:srgbClr val="00B0F0"/>
                            </a:solidFill>
                            <a:effectLst/>
                            <a:uLnTx/>
                            <a:uFillTx/>
                            <a:latin typeface="Cambria Math" panose="02040503050406030204" pitchFamily="18" charset="0"/>
                          </a:rPr>
                        </m:ctrlPr>
                      </m:sSupPr>
                      <m:e>
                        <m:r>
                          <a:rPr kumimoji="0" lang="en-US" altLang="zh-TW" sz="800" b="0" i="1" u="none" strike="noStrike" kern="1200" cap="none" spc="0" normalizeH="0" baseline="0" noProof="0" smtClean="0">
                            <a:ln>
                              <a:noFill/>
                            </a:ln>
                            <a:solidFill>
                              <a:srgbClr val="00B0F0"/>
                            </a:solidFill>
                            <a:effectLst/>
                            <a:uLnTx/>
                            <a:uFillTx/>
                            <a:latin typeface="Cambria Math" panose="02040503050406030204" pitchFamily="18" charset="0"/>
                          </a:rPr>
                          <m:t>𝐾</m:t>
                        </m:r>
                      </m:e>
                      <m:sup>
                        <m:r>
                          <a:rPr kumimoji="0" lang="en-US" altLang="zh-TW" sz="800" b="0" i="1" u="none" strike="noStrike" kern="1200" cap="none" spc="0" normalizeH="0" baseline="0" noProof="0" smtClean="0">
                            <a:ln>
                              <a:noFill/>
                            </a:ln>
                            <a:solidFill>
                              <a:srgbClr val="00B0F0"/>
                            </a:solidFill>
                            <a:effectLst/>
                            <a:uLnTx/>
                            <a:uFillTx/>
                            <a:latin typeface="Cambria Math" panose="02040503050406030204" pitchFamily="18" charset="0"/>
                          </a:rPr>
                          <m:t>𝑇</m:t>
                        </m:r>
                      </m:sup>
                    </m:sSup>
                  </m:oMath>
                </a14:m>
                <a:r>
                  <a:rPr lang="en-US" altLang="zh-TW" sz="800" dirty="0">
                    <a:solidFill>
                      <a:srgbClr val="00B0F0"/>
                    </a:solidFill>
                  </a:rPr>
                  <a:t>= 5*5 (Self-Attention = Pixel-wise (token-wise) Correlation Matrix)</a:t>
                </a:r>
                <a:endParaRPr lang="zh-TW" altLang="en-US" sz="800" dirty="0">
                  <a:solidFill>
                    <a:srgbClr val="00B0F0"/>
                  </a:solidFill>
                </a:endParaRPr>
              </a:p>
            </p:txBody>
          </p:sp>
        </mc:Choice>
        <mc:Fallback xmlns="">
          <p:sp>
            <p:nvSpPr>
              <p:cNvPr id="43" name="文字方塊 42">
                <a:extLst>
                  <a:ext uri="{FF2B5EF4-FFF2-40B4-BE49-F238E27FC236}">
                    <a16:creationId xmlns:a16="http://schemas.microsoft.com/office/drawing/2014/main" id="{69DA95DF-D713-42EC-22A7-E9A362A9D27C}"/>
                  </a:ext>
                </a:extLst>
              </p:cNvPr>
              <p:cNvSpPr txBox="1">
                <a:spLocks noRot="1" noChangeAspect="1" noMove="1" noResize="1" noEditPoints="1" noAdjustHandles="1" noChangeArrowheads="1" noChangeShapeType="1" noTextEdit="1"/>
              </p:cNvSpPr>
              <p:nvPr/>
            </p:nvSpPr>
            <p:spPr>
              <a:xfrm>
                <a:off x="-44710" y="2334923"/>
                <a:ext cx="3078279" cy="215444"/>
              </a:xfrm>
              <a:prstGeom prst="rect">
                <a:avLst/>
              </a:prstGeom>
              <a:blipFill>
                <a:blip r:embed="rId29"/>
                <a:stretch>
                  <a:fillRect b="-1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4807EDF8-BF9F-4CF0-85DD-7DF5563A97DA}"/>
                  </a:ext>
                </a:extLst>
              </p:cNvPr>
              <p:cNvSpPr txBox="1"/>
              <p:nvPr/>
            </p:nvSpPr>
            <p:spPr>
              <a:xfrm>
                <a:off x="219418" y="1815630"/>
                <a:ext cx="1474129" cy="21544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zh-TW" sz="800" b="0" i="1" smtClean="0">
                          <a:solidFill>
                            <a:srgbClr val="00B0F0"/>
                          </a:solidFill>
                          <a:latin typeface="Cambria Math" panose="02040503050406030204" pitchFamily="18" charset="0"/>
                        </a:rPr>
                        <m:t>𝑖</m:t>
                      </m:r>
                      <m:r>
                        <a:rPr lang="en-US" altLang="zh-TW" sz="800" b="0" i="1" smtClean="0">
                          <a:solidFill>
                            <a:srgbClr val="00B0F0"/>
                          </a:solidFill>
                          <a:latin typeface="Cambria Math" panose="02040503050406030204" pitchFamily="18" charset="0"/>
                        </a:rPr>
                        <m:t>=1 ~ </m:t>
                      </m:r>
                      <m:r>
                        <a:rPr lang="en-US" altLang="zh-TW" sz="800" b="0" i="1" smtClean="0">
                          <a:solidFill>
                            <a:srgbClr val="00B0F0"/>
                          </a:solidFill>
                          <a:latin typeface="Cambria Math" panose="02040503050406030204" pitchFamily="18" charset="0"/>
                        </a:rPr>
                        <m:t>h</m:t>
                      </m:r>
                      <m:r>
                        <a:rPr lang="en-US" altLang="zh-TW" sz="800" b="0" i="1" smtClean="0">
                          <a:solidFill>
                            <a:srgbClr val="00B0F0"/>
                          </a:solidFill>
                          <a:latin typeface="Cambria Math" panose="02040503050406030204" pitchFamily="18" charset="0"/>
                        </a:rPr>
                        <m:t>(=8)</m:t>
                      </m:r>
                    </m:oMath>
                  </m:oMathPara>
                </a14:m>
                <a:endParaRPr lang="zh-TW" altLang="en-US" sz="800" dirty="0">
                  <a:solidFill>
                    <a:srgbClr val="00B0F0"/>
                  </a:solidFill>
                </a:endParaRPr>
              </a:p>
            </p:txBody>
          </p:sp>
        </mc:Choice>
        <mc:Fallback xmlns="">
          <p:sp>
            <p:nvSpPr>
              <p:cNvPr id="44" name="文字方塊 43">
                <a:extLst>
                  <a:ext uri="{FF2B5EF4-FFF2-40B4-BE49-F238E27FC236}">
                    <a16:creationId xmlns:a16="http://schemas.microsoft.com/office/drawing/2014/main" id="{4807EDF8-BF9F-4CF0-85DD-7DF5563A97DA}"/>
                  </a:ext>
                </a:extLst>
              </p:cNvPr>
              <p:cNvSpPr txBox="1">
                <a:spLocks noRot="1" noChangeAspect="1" noMove="1" noResize="1" noEditPoints="1" noAdjustHandles="1" noChangeArrowheads="1" noChangeShapeType="1" noTextEdit="1"/>
              </p:cNvSpPr>
              <p:nvPr/>
            </p:nvSpPr>
            <p:spPr>
              <a:xfrm>
                <a:off x="219418" y="1815630"/>
                <a:ext cx="1474129" cy="215444"/>
              </a:xfrm>
              <a:prstGeom prst="rect">
                <a:avLst/>
              </a:prstGeom>
              <a:blipFill>
                <a:blip r:embed="rId30"/>
                <a:stretch>
                  <a:fillRect b="-2857"/>
                </a:stretch>
              </a:blipFill>
            </p:spPr>
            <p:txBody>
              <a:bodyPr/>
              <a:lstStyle/>
              <a:p>
                <a:r>
                  <a:rPr lang="zh-TW" altLang="en-US">
                    <a:noFill/>
                  </a:rPr>
                  <a:t> </a:t>
                </a:r>
              </a:p>
            </p:txBody>
          </p:sp>
        </mc:Fallback>
      </mc:AlternateContent>
      <p:sp>
        <p:nvSpPr>
          <p:cNvPr id="48" name="文字方塊 47">
            <a:extLst>
              <a:ext uri="{FF2B5EF4-FFF2-40B4-BE49-F238E27FC236}">
                <a16:creationId xmlns:a16="http://schemas.microsoft.com/office/drawing/2014/main" id="{9BC174B2-84F8-245D-15B5-12E40021B586}"/>
              </a:ext>
            </a:extLst>
          </p:cNvPr>
          <p:cNvSpPr txBox="1"/>
          <p:nvPr/>
        </p:nvSpPr>
        <p:spPr>
          <a:xfrm>
            <a:off x="1833180" y="1583111"/>
            <a:ext cx="1077128" cy="215444"/>
          </a:xfrm>
          <a:prstGeom prst="rect">
            <a:avLst/>
          </a:prstGeom>
          <a:noFill/>
        </p:spPr>
        <p:txBody>
          <a:bodyPr wrap="square">
            <a:spAutoFit/>
          </a:bodyPr>
          <a:lstStyle/>
          <a:p>
            <a:pPr algn="r"/>
            <a:r>
              <a:rPr lang="en-US" altLang="zh-TW" sz="800" dirty="0">
                <a:solidFill>
                  <a:srgbClr val="00B0F0"/>
                </a:solidFill>
              </a:rPr>
              <a:t>(5*64) for each head</a:t>
            </a:r>
            <a:endParaRPr lang="zh-TW" altLang="en-US" sz="800" dirty="0">
              <a:solidFill>
                <a:srgbClr val="00B0F0"/>
              </a:solidFill>
            </a:endParaRPr>
          </a:p>
        </p:txBody>
      </p:sp>
      <p:sp>
        <p:nvSpPr>
          <p:cNvPr id="2" name="文字方塊 1">
            <a:extLst>
              <a:ext uri="{FF2B5EF4-FFF2-40B4-BE49-F238E27FC236}">
                <a16:creationId xmlns:a16="http://schemas.microsoft.com/office/drawing/2014/main" id="{2083470F-1609-D55D-BB3B-EA0FA323130D}"/>
              </a:ext>
            </a:extLst>
          </p:cNvPr>
          <p:cNvSpPr txBox="1"/>
          <p:nvPr/>
        </p:nvSpPr>
        <p:spPr>
          <a:xfrm>
            <a:off x="196828" y="1577316"/>
            <a:ext cx="590932" cy="246221"/>
          </a:xfrm>
          <a:prstGeom prst="rect">
            <a:avLst/>
          </a:prstGeom>
          <a:noFill/>
        </p:spPr>
        <p:txBody>
          <a:bodyPr wrap="square">
            <a:spAutoFit/>
          </a:bodyPr>
          <a:lstStyle/>
          <a:p>
            <a:pPr algn="r"/>
            <a:r>
              <a:rPr lang="en-US" altLang="zh-TW" sz="1000" i="1" dirty="0"/>
              <a:t>H</a:t>
            </a:r>
            <a:r>
              <a:rPr lang="zh-TW" altLang="en-US" sz="1000" dirty="0"/>
              <a:t> </a:t>
            </a:r>
            <a:r>
              <a:rPr lang="en-US" altLang="zh-TW" sz="1000" dirty="0"/>
              <a:t>=</a:t>
            </a:r>
            <a:endParaRPr lang="zh-TW" altLang="en-US" sz="1000" dirty="0"/>
          </a:p>
        </p:txBody>
      </p:sp>
      <p:sp>
        <p:nvSpPr>
          <p:cNvPr id="6" name="文字方塊 5">
            <a:extLst>
              <a:ext uri="{FF2B5EF4-FFF2-40B4-BE49-F238E27FC236}">
                <a16:creationId xmlns:a16="http://schemas.microsoft.com/office/drawing/2014/main" id="{31E477AB-9003-5B61-38C7-4165596C70E4}"/>
              </a:ext>
            </a:extLst>
          </p:cNvPr>
          <p:cNvSpPr txBox="1"/>
          <p:nvPr/>
        </p:nvSpPr>
        <p:spPr>
          <a:xfrm>
            <a:off x="1536302" y="594901"/>
            <a:ext cx="1614757" cy="215444"/>
          </a:xfrm>
          <a:prstGeom prst="rect">
            <a:avLst/>
          </a:prstGeom>
          <a:noFill/>
        </p:spPr>
        <p:txBody>
          <a:bodyPr wrap="square">
            <a:spAutoFit/>
          </a:bodyPr>
          <a:lstStyle/>
          <a:p>
            <a:pPr algn="r"/>
            <a:r>
              <a:rPr lang="en-US" altLang="zh-TW" sz="800" dirty="0">
                <a:solidFill>
                  <a:srgbClr val="00B050"/>
                </a:solidFill>
              </a:rPr>
              <a:t>Transformer Layer Module (</a:t>
            </a:r>
            <a:r>
              <a:rPr lang="en-US" altLang="zh-TW" sz="800" dirty="0">
                <a:solidFill>
                  <a:srgbClr val="FF0000"/>
                </a:solidFill>
              </a:rPr>
              <a:t>TLM</a:t>
            </a:r>
            <a:r>
              <a:rPr lang="en-US" altLang="zh-TW" sz="800" dirty="0">
                <a:solidFill>
                  <a:srgbClr val="00B050"/>
                </a:solidFill>
              </a:rPr>
              <a:t>)</a:t>
            </a:r>
            <a:endParaRPr lang="zh-TW" altLang="en-US" sz="800" dirty="0">
              <a:solidFill>
                <a:srgbClr val="00B050"/>
              </a:solidFill>
            </a:endParaRPr>
          </a:p>
        </p:txBody>
      </p:sp>
      <p:sp>
        <p:nvSpPr>
          <p:cNvPr id="9" name="矩形 8">
            <a:extLst>
              <a:ext uri="{FF2B5EF4-FFF2-40B4-BE49-F238E27FC236}">
                <a16:creationId xmlns:a16="http://schemas.microsoft.com/office/drawing/2014/main" id="{B9741F42-7449-7EC0-93DB-55525D883EF8}"/>
              </a:ext>
            </a:extLst>
          </p:cNvPr>
          <p:cNvSpPr/>
          <p:nvPr/>
        </p:nvSpPr>
        <p:spPr>
          <a:xfrm>
            <a:off x="2845829" y="2231794"/>
            <a:ext cx="425116"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 = 6</a:t>
            </a:r>
            <a:endParaRPr lang="zh-TW" altLang="en-US" sz="1200"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060B982C-2E2A-AA9C-C2AA-B8B3E35F2897}"/>
              </a:ext>
            </a:extLst>
          </p:cNvPr>
          <p:cNvSpPr/>
          <p:nvPr/>
        </p:nvSpPr>
        <p:spPr>
          <a:xfrm>
            <a:off x="7759611" y="2109621"/>
            <a:ext cx="386644"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 6</a:t>
            </a:r>
            <a:endParaRPr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E767ECA-AB18-33D6-6601-01271456CE4A}"/>
                  </a:ext>
                </a:extLst>
              </p:cNvPr>
              <p:cNvSpPr txBox="1"/>
              <p:nvPr/>
            </p:nvSpPr>
            <p:spPr>
              <a:xfrm>
                <a:off x="6557990" y="529650"/>
                <a:ext cx="816442" cy="246221"/>
              </a:xfrm>
              <a:prstGeom prst="rect">
                <a:avLst/>
              </a:prstGeom>
              <a:noFill/>
            </p:spPr>
            <p:txBody>
              <a:bodyPr wrap="none" rtlCol="0">
                <a:spAutoFit/>
              </a:bodyPr>
              <a:lstStyle/>
              <a:p>
                <a:r>
                  <a:rPr lang="en-US" altLang="zh-TW" sz="1000" dirty="0">
                    <a:solidFill>
                      <a:schemeClr val="accent2"/>
                    </a:solidFill>
                    <a:latin typeface="Times New Roman" panose="02020603050405020304" pitchFamily="18" charset="0"/>
                    <a:cs typeface="Times New Roman" panose="02020603050405020304" pitchFamily="18" charset="0"/>
                  </a:rPr>
                  <a:t>Y</a:t>
                </a:r>
                <a14:m>
                  <m:oMath xmlns:m="http://schemas.openxmlformats.org/officeDocument/2006/math">
                    <m:r>
                      <a:rPr lang="en-US" altLang="zh-TW" sz="1000" i="1">
                        <a:solidFill>
                          <a:schemeClr val="accent2"/>
                        </a:solidFill>
                        <a:latin typeface="Cambria Math" panose="02040503050406030204" pitchFamily="18" charset="0"/>
                      </a:rPr>
                      <m:t>=</m:t>
                    </m:r>
                    <m:r>
                      <a:rPr lang="en-US" altLang="zh-TW" sz="1000" b="0" i="1" smtClean="0">
                        <a:solidFill>
                          <a:schemeClr val="accent2"/>
                        </a:solidFill>
                        <a:latin typeface="Cambria Math" panose="02040503050406030204" pitchFamily="18" charset="0"/>
                      </a:rPr>
                      <m:t>𝑛</m:t>
                    </m:r>
                    <m:r>
                      <a:rPr lang="en-US" altLang="zh-TW" sz="1000" b="0" i="1" smtClean="0">
                        <a:solidFill>
                          <a:schemeClr val="accent2"/>
                        </a:solidFill>
                        <a:latin typeface="Cambria Math" panose="02040503050406030204" pitchFamily="18" charset="0"/>
                      </a:rPr>
                      <m:t>∗512</m:t>
                    </m:r>
                  </m:oMath>
                </a14:m>
                <a:endParaRPr lang="zh-TW" altLang="en-US" sz="1000" dirty="0"/>
              </a:p>
            </p:txBody>
          </p:sp>
        </mc:Choice>
        <mc:Fallback xmlns="">
          <p:sp>
            <p:nvSpPr>
              <p:cNvPr id="17" name="文字方塊 16">
                <a:extLst>
                  <a:ext uri="{FF2B5EF4-FFF2-40B4-BE49-F238E27FC236}">
                    <a16:creationId xmlns:a16="http://schemas.microsoft.com/office/drawing/2014/main" id="{EE767ECA-AB18-33D6-6601-01271456CE4A}"/>
                  </a:ext>
                </a:extLst>
              </p:cNvPr>
              <p:cNvSpPr txBox="1">
                <a:spLocks noRot="1" noChangeAspect="1" noMove="1" noResize="1" noEditPoints="1" noAdjustHandles="1" noChangeArrowheads="1" noChangeShapeType="1" noTextEdit="1"/>
              </p:cNvSpPr>
              <p:nvPr/>
            </p:nvSpPr>
            <p:spPr>
              <a:xfrm>
                <a:off x="6557990" y="529650"/>
                <a:ext cx="816442" cy="246221"/>
              </a:xfrm>
              <a:prstGeom prst="rect">
                <a:avLst/>
              </a:prstGeom>
              <a:blipFill>
                <a:blip r:embed="rId31"/>
                <a:stretch>
                  <a:fillRect b="-12500"/>
                </a:stretch>
              </a:blipFill>
            </p:spPr>
            <p:txBody>
              <a:bodyPr/>
              <a:lstStyle/>
              <a:p>
                <a:r>
                  <a:rPr lang="zh-TW" altLang="en-US">
                    <a:noFill/>
                  </a:rPr>
                  <a:t> </a:t>
                </a:r>
              </a:p>
            </p:txBody>
          </p:sp>
        </mc:Fallback>
      </mc:AlternateContent>
      <p:sp>
        <p:nvSpPr>
          <p:cNvPr id="18" name="文字方塊 17">
            <a:extLst>
              <a:ext uri="{FF2B5EF4-FFF2-40B4-BE49-F238E27FC236}">
                <a16:creationId xmlns:a16="http://schemas.microsoft.com/office/drawing/2014/main" id="{CAE9D7BA-2DF0-51CA-7659-C95165D4E13D}"/>
              </a:ext>
            </a:extLst>
          </p:cNvPr>
          <p:cNvSpPr txBox="1"/>
          <p:nvPr/>
        </p:nvSpPr>
        <p:spPr>
          <a:xfrm>
            <a:off x="7466427" y="4999401"/>
            <a:ext cx="1634453" cy="1077218"/>
          </a:xfrm>
          <a:prstGeom prst="rect">
            <a:avLst/>
          </a:prstGeom>
          <a:noFill/>
        </p:spPr>
        <p:txBody>
          <a:bodyPr wrap="square">
            <a:spAutoFit/>
          </a:bodyPr>
          <a:lstStyle/>
          <a:p>
            <a:pPr marL="176213" indent="-176213">
              <a:buAutoNum type="arabicParenBoth"/>
            </a:pPr>
            <a:r>
              <a:rPr lang="en-US" altLang="zh-TW" sz="800" dirty="0">
                <a:solidFill>
                  <a:srgbClr val="00B0F0"/>
                </a:solidFill>
              </a:rPr>
              <a:t>I/P: &lt;</a:t>
            </a:r>
            <a:r>
              <a:rPr lang="en-US" altLang="zh-TW" sz="800" dirty="0" err="1">
                <a:solidFill>
                  <a:srgbClr val="00B0F0"/>
                </a:solidFill>
              </a:rPr>
              <a:t>sos</a:t>
            </a:r>
            <a:r>
              <a:rPr lang="en-US" altLang="zh-TW" sz="800" dirty="0">
                <a:solidFill>
                  <a:srgbClr val="00B0F0"/>
                </a:solidFill>
              </a:rPr>
              <a:t>&gt;, 4.7) O/P: Max(</a:t>
            </a:r>
            <a:r>
              <a:rPr lang="zh-TW" altLang="en-US" sz="800" dirty="0">
                <a:solidFill>
                  <a:srgbClr val="00B0F0"/>
                </a:solidFill>
              </a:rPr>
              <a:t>機率</a:t>
            </a:r>
            <a:r>
              <a:rPr lang="en-US" altLang="zh-TW" sz="800" dirty="0">
                <a:solidFill>
                  <a:srgbClr val="00B0F0"/>
                </a:solidFill>
              </a:rPr>
              <a:t>) = </a:t>
            </a:r>
            <a:r>
              <a:rPr lang="zh-TW" altLang="en-US" sz="800" dirty="0">
                <a:solidFill>
                  <a:srgbClr val="00B0F0"/>
                </a:solidFill>
              </a:rPr>
              <a:t>很</a:t>
            </a:r>
            <a:endParaRPr lang="en-US" altLang="zh-TW" sz="800" dirty="0">
              <a:solidFill>
                <a:srgbClr val="00B0F0"/>
              </a:solidFill>
            </a:endParaRPr>
          </a:p>
          <a:p>
            <a:pPr marL="176213" indent="-176213">
              <a:buFontTx/>
              <a:buAutoNum type="arabicParenBoth"/>
            </a:pPr>
            <a:r>
              <a:rPr lang="en-US" altLang="zh-TW" sz="800" dirty="0">
                <a:solidFill>
                  <a:srgbClr val="00B0F0"/>
                </a:solidFill>
              </a:rPr>
              <a:t>I/P: [&lt;</a:t>
            </a:r>
            <a:r>
              <a:rPr lang="en-US" altLang="zh-TW" sz="800" dirty="0" err="1">
                <a:solidFill>
                  <a:srgbClr val="00B0F0"/>
                </a:solidFill>
              </a:rPr>
              <a:t>sos</a:t>
            </a:r>
            <a:r>
              <a:rPr lang="en-US" altLang="zh-TW" sz="800" dirty="0">
                <a:solidFill>
                  <a:srgbClr val="00B0F0"/>
                </a:solidFill>
              </a:rPr>
              <a:t>&gt;, </a:t>
            </a:r>
            <a:r>
              <a:rPr lang="zh-TW" altLang="en-US" sz="800" dirty="0">
                <a:solidFill>
                  <a:srgbClr val="00B0F0"/>
                </a:solidFill>
              </a:rPr>
              <a:t>很</a:t>
            </a:r>
            <a:r>
              <a:rPr lang="en-US" altLang="zh-TW" sz="800" dirty="0">
                <a:solidFill>
                  <a:srgbClr val="00B0F0"/>
                </a:solidFill>
              </a:rPr>
              <a:t>] O/P: Max(</a:t>
            </a:r>
            <a:r>
              <a:rPr lang="zh-TW" altLang="en-US" sz="800" dirty="0">
                <a:solidFill>
                  <a:srgbClr val="00B0F0"/>
                </a:solidFill>
              </a:rPr>
              <a:t>機率</a:t>
            </a:r>
            <a:r>
              <a:rPr lang="en-US" altLang="zh-TW" sz="800" dirty="0">
                <a:solidFill>
                  <a:srgbClr val="00B0F0"/>
                </a:solidFill>
              </a:rPr>
              <a:t>) = </a:t>
            </a:r>
            <a:r>
              <a:rPr lang="zh-TW" altLang="en-US" sz="800" dirty="0">
                <a:solidFill>
                  <a:srgbClr val="00B0F0"/>
                </a:solidFill>
              </a:rPr>
              <a:t>好</a:t>
            </a:r>
            <a:endParaRPr lang="en-US" altLang="zh-TW" sz="800" dirty="0">
              <a:solidFill>
                <a:srgbClr val="00B0F0"/>
              </a:solidFill>
            </a:endParaRPr>
          </a:p>
          <a:p>
            <a:pPr marL="176213" indent="-176213">
              <a:buFontTx/>
              <a:buAutoNum type="arabicParenBoth"/>
            </a:pPr>
            <a:r>
              <a:rPr lang="en-US" altLang="zh-TW" sz="800" dirty="0">
                <a:solidFill>
                  <a:srgbClr val="00B0F0"/>
                </a:solidFill>
              </a:rPr>
              <a:t>I/P: [&lt;</a:t>
            </a:r>
            <a:r>
              <a:rPr lang="en-US" altLang="zh-TW" sz="800" dirty="0" err="1">
                <a:solidFill>
                  <a:srgbClr val="00B0F0"/>
                </a:solidFill>
              </a:rPr>
              <a:t>sos</a:t>
            </a:r>
            <a:r>
              <a:rPr lang="en-US" altLang="zh-TW" sz="800" dirty="0">
                <a:solidFill>
                  <a:srgbClr val="00B0F0"/>
                </a:solidFill>
              </a:rPr>
              <a:t>&gt;, </a:t>
            </a:r>
            <a:r>
              <a:rPr lang="zh-TW" altLang="en-US" sz="800" dirty="0">
                <a:solidFill>
                  <a:srgbClr val="00B0F0"/>
                </a:solidFill>
              </a:rPr>
              <a:t>很</a:t>
            </a:r>
            <a:r>
              <a:rPr lang="en-US" altLang="zh-TW" sz="800" dirty="0">
                <a:solidFill>
                  <a:srgbClr val="00B0F0"/>
                </a:solidFill>
              </a:rPr>
              <a:t>, </a:t>
            </a:r>
            <a:r>
              <a:rPr lang="zh-TW" altLang="en-US" sz="800" dirty="0">
                <a:solidFill>
                  <a:srgbClr val="00B0F0"/>
                </a:solidFill>
              </a:rPr>
              <a:t>好</a:t>
            </a:r>
            <a:r>
              <a:rPr lang="en-US" altLang="zh-TW" sz="800" dirty="0">
                <a:solidFill>
                  <a:srgbClr val="00B0F0"/>
                </a:solidFill>
              </a:rPr>
              <a:t>] O/P: Max(</a:t>
            </a:r>
            <a:r>
              <a:rPr lang="zh-TW" altLang="en-US" sz="800" dirty="0">
                <a:solidFill>
                  <a:srgbClr val="00B0F0"/>
                </a:solidFill>
              </a:rPr>
              <a:t>機率</a:t>
            </a:r>
            <a:r>
              <a:rPr lang="en-US" altLang="zh-TW" sz="800" dirty="0">
                <a:solidFill>
                  <a:srgbClr val="00B0F0"/>
                </a:solidFill>
              </a:rPr>
              <a:t>) = !</a:t>
            </a:r>
          </a:p>
          <a:p>
            <a:pPr marL="176213" indent="-176213">
              <a:buFontTx/>
              <a:buAutoNum type="arabicParenBoth"/>
            </a:pPr>
            <a:r>
              <a:rPr lang="en-US" altLang="zh-TW" sz="800" dirty="0">
                <a:solidFill>
                  <a:srgbClr val="00B0F0"/>
                </a:solidFill>
              </a:rPr>
              <a:t>I/P: [&lt;</a:t>
            </a:r>
            <a:r>
              <a:rPr lang="en-US" altLang="zh-TW" sz="800" dirty="0" err="1">
                <a:solidFill>
                  <a:srgbClr val="00B0F0"/>
                </a:solidFill>
              </a:rPr>
              <a:t>sos</a:t>
            </a:r>
            <a:r>
              <a:rPr lang="en-US" altLang="zh-TW" sz="800" dirty="0">
                <a:solidFill>
                  <a:srgbClr val="00B0F0"/>
                </a:solidFill>
              </a:rPr>
              <a:t>&gt;, </a:t>
            </a:r>
            <a:r>
              <a:rPr lang="zh-TW" altLang="en-US" sz="800" dirty="0">
                <a:solidFill>
                  <a:srgbClr val="00B0F0"/>
                </a:solidFill>
              </a:rPr>
              <a:t>很</a:t>
            </a:r>
            <a:r>
              <a:rPr lang="en-US" altLang="zh-TW" sz="800" dirty="0">
                <a:solidFill>
                  <a:srgbClr val="00B0F0"/>
                </a:solidFill>
              </a:rPr>
              <a:t>, </a:t>
            </a:r>
            <a:r>
              <a:rPr lang="zh-TW" altLang="en-US" sz="800" dirty="0">
                <a:solidFill>
                  <a:srgbClr val="00B0F0"/>
                </a:solidFill>
              </a:rPr>
              <a:t>好</a:t>
            </a:r>
            <a:r>
              <a:rPr lang="en-US" altLang="zh-TW" sz="800" dirty="0">
                <a:solidFill>
                  <a:srgbClr val="00B0F0"/>
                </a:solidFill>
              </a:rPr>
              <a:t>, !] O/P: Max(</a:t>
            </a:r>
            <a:r>
              <a:rPr lang="zh-TW" altLang="en-US" sz="800" dirty="0">
                <a:solidFill>
                  <a:srgbClr val="00B0F0"/>
                </a:solidFill>
              </a:rPr>
              <a:t>機率</a:t>
            </a:r>
            <a:r>
              <a:rPr lang="en-US" altLang="zh-TW" sz="800" dirty="0">
                <a:solidFill>
                  <a:srgbClr val="00B0F0"/>
                </a:solidFill>
              </a:rPr>
              <a:t>) = &lt;</a:t>
            </a:r>
            <a:r>
              <a:rPr lang="en-US" altLang="zh-TW" sz="800" dirty="0" err="1">
                <a:solidFill>
                  <a:srgbClr val="00B0F0"/>
                </a:solidFill>
              </a:rPr>
              <a:t>eos</a:t>
            </a:r>
            <a:r>
              <a:rPr lang="en-US" altLang="zh-TW" sz="800" dirty="0">
                <a:solidFill>
                  <a:srgbClr val="00B0F0"/>
                </a:solidFill>
              </a:rPr>
              <a:t>&gt;</a:t>
            </a:r>
            <a:endParaRPr lang="zh-TW" altLang="en-US" sz="1000" dirty="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6C6C9ECB-043B-A482-A7C4-7C4232433A62}"/>
                  </a:ext>
                </a:extLst>
              </p:cNvPr>
              <p:cNvSpPr txBox="1"/>
              <p:nvPr/>
            </p:nvSpPr>
            <p:spPr>
              <a:xfrm>
                <a:off x="6282693" y="4993229"/>
                <a:ext cx="1327537" cy="246221"/>
              </a:xfrm>
              <a:prstGeom prst="rect">
                <a:avLst/>
              </a:prstGeom>
              <a:noFill/>
            </p:spPr>
            <p:txBody>
              <a:bodyPr wrap="square">
                <a:spAutoFit/>
              </a:bodyPr>
              <a:lstStyle/>
              <a:p>
                <a:r>
                  <a:rPr lang="en-US" altLang="zh-TW" sz="1000" dirty="0">
                    <a:solidFill>
                      <a:srgbClr val="00B0F0"/>
                    </a:solidFill>
                    <a:latin typeface="Times New Roman" panose="02020603050405020304" pitchFamily="18" charset="0"/>
                    <a:cs typeface="Times New Roman" panose="02020603050405020304" pitchFamily="18" charset="0"/>
                  </a:rPr>
                  <a:t>In this case, </a:t>
                </a:r>
                <a14:m>
                  <m:oMath xmlns:m="http://schemas.openxmlformats.org/officeDocument/2006/math">
                    <m:r>
                      <a:rPr lang="en-US" altLang="zh-TW" sz="1000" b="0" i="1" smtClean="0">
                        <a:solidFill>
                          <a:srgbClr val="00B0F0"/>
                        </a:solidFill>
                        <a:latin typeface="Cambria Math" panose="02040503050406030204" pitchFamily="18" charset="0"/>
                      </a:rPr>
                      <m:t>𝑛</m:t>
                    </m:r>
                    <m:r>
                      <a:rPr lang="en-US" altLang="zh-TW" sz="1000" b="0" i="1" smtClean="0">
                        <a:solidFill>
                          <a:srgbClr val="00B0F0"/>
                        </a:solidFill>
                        <a:latin typeface="Cambria Math" panose="02040503050406030204" pitchFamily="18" charset="0"/>
                      </a:rPr>
                      <m:t>=1~5</m:t>
                    </m:r>
                  </m:oMath>
                </a14:m>
                <a:endParaRPr lang="zh-TW" altLang="en-US" sz="1000" dirty="0">
                  <a:solidFill>
                    <a:srgbClr val="00B0F0"/>
                  </a:solidFill>
                </a:endParaRPr>
              </a:p>
            </p:txBody>
          </p:sp>
        </mc:Choice>
        <mc:Fallback xmlns="">
          <p:sp>
            <p:nvSpPr>
              <p:cNvPr id="37" name="文字方塊 36">
                <a:extLst>
                  <a:ext uri="{FF2B5EF4-FFF2-40B4-BE49-F238E27FC236}">
                    <a16:creationId xmlns:a16="http://schemas.microsoft.com/office/drawing/2014/main" id="{6C6C9ECB-043B-A482-A7C4-7C4232433A62}"/>
                  </a:ext>
                </a:extLst>
              </p:cNvPr>
              <p:cNvSpPr txBox="1">
                <a:spLocks noRot="1" noChangeAspect="1" noMove="1" noResize="1" noEditPoints="1" noAdjustHandles="1" noChangeArrowheads="1" noChangeShapeType="1" noTextEdit="1"/>
              </p:cNvSpPr>
              <p:nvPr/>
            </p:nvSpPr>
            <p:spPr>
              <a:xfrm>
                <a:off x="6282693" y="4993229"/>
                <a:ext cx="1327537" cy="246221"/>
              </a:xfrm>
              <a:prstGeom prst="rect">
                <a:avLst/>
              </a:prstGeom>
              <a:blipFill>
                <a:blip r:embed="rId32"/>
                <a:stretch>
                  <a:fillRect b="-15000"/>
                </a:stretch>
              </a:blipFill>
            </p:spPr>
            <p:txBody>
              <a:bodyPr/>
              <a:lstStyle/>
              <a:p>
                <a:r>
                  <a:rPr lang="zh-TW" altLang="en-US">
                    <a:noFill/>
                  </a:rPr>
                  <a:t> </a:t>
                </a:r>
              </a:p>
            </p:txBody>
          </p:sp>
        </mc:Fallback>
      </mc:AlternateContent>
      <p:sp>
        <p:nvSpPr>
          <p:cNvPr id="41" name="橢圓 40">
            <a:extLst>
              <a:ext uri="{FF2B5EF4-FFF2-40B4-BE49-F238E27FC236}">
                <a16:creationId xmlns:a16="http://schemas.microsoft.com/office/drawing/2014/main" id="{04770EB7-DC94-4FA4-FA3D-9BFCDA852F21}"/>
              </a:ext>
            </a:extLst>
          </p:cNvPr>
          <p:cNvSpPr/>
          <p:nvPr/>
        </p:nvSpPr>
        <p:spPr>
          <a:xfrm>
            <a:off x="5325761" y="5315734"/>
            <a:ext cx="396872" cy="30601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a:extLst>
              <a:ext uri="{FF2B5EF4-FFF2-40B4-BE49-F238E27FC236}">
                <a16:creationId xmlns:a16="http://schemas.microsoft.com/office/drawing/2014/main" id="{B8975E71-33D9-474E-513D-62538694070F}"/>
              </a:ext>
            </a:extLst>
          </p:cNvPr>
          <p:cNvSpPr txBox="1"/>
          <p:nvPr/>
        </p:nvSpPr>
        <p:spPr>
          <a:xfrm>
            <a:off x="5294704" y="5336742"/>
            <a:ext cx="290921" cy="276999"/>
          </a:xfrm>
          <a:prstGeom prst="rect">
            <a:avLst/>
          </a:prstGeom>
          <a:noFill/>
        </p:spPr>
        <p:txBody>
          <a:bodyPr wrap="square" rtlCol="0">
            <a:spAutoFit/>
          </a:bodyPr>
          <a:lstStyle/>
          <a:p>
            <a:r>
              <a:rPr lang="en-US" altLang="zh-TW" sz="1200" i="1" dirty="0"/>
              <a:t>W</a:t>
            </a:r>
            <a:endParaRPr lang="zh-TW" altLang="en-US" sz="1200" i="1" dirty="0"/>
          </a:p>
        </p:txBody>
      </p:sp>
      <p:sp>
        <p:nvSpPr>
          <p:cNvPr id="56" name="橢圓 55">
            <a:extLst>
              <a:ext uri="{FF2B5EF4-FFF2-40B4-BE49-F238E27FC236}">
                <a16:creationId xmlns:a16="http://schemas.microsoft.com/office/drawing/2014/main" id="{915C1D35-A7AE-8448-4295-93BF8749FB08}"/>
              </a:ext>
            </a:extLst>
          </p:cNvPr>
          <p:cNvSpPr/>
          <p:nvPr/>
        </p:nvSpPr>
        <p:spPr>
          <a:xfrm>
            <a:off x="6780321" y="5347363"/>
            <a:ext cx="416931" cy="29155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30211795-E1E5-711D-8E3E-DEA1C7CAC4A0}"/>
              </a:ext>
            </a:extLst>
          </p:cNvPr>
          <p:cNvSpPr txBox="1"/>
          <p:nvPr/>
        </p:nvSpPr>
        <p:spPr>
          <a:xfrm>
            <a:off x="6736089" y="5356835"/>
            <a:ext cx="290921" cy="276999"/>
          </a:xfrm>
          <a:prstGeom prst="rect">
            <a:avLst/>
          </a:prstGeom>
          <a:noFill/>
        </p:spPr>
        <p:txBody>
          <a:bodyPr wrap="square" rtlCol="0">
            <a:spAutoFit/>
          </a:bodyPr>
          <a:lstStyle/>
          <a:p>
            <a:r>
              <a:rPr lang="en-US" altLang="zh-TW" sz="1200" i="1" dirty="0"/>
              <a:t>W</a:t>
            </a:r>
            <a:endParaRPr lang="zh-TW" altLang="en-US" sz="1200" i="1" dirty="0"/>
          </a:p>
        </p:txBody>
      </p:sp>
      <p:cxnSp>
        <p:nvCxnSpPr>
          <p:cNvPr id="61" name="直線接點 60">
            <a:extLst>
              <a:ext uri="{FF2B5EF4-FFF2-40B4-BE49-F238E27FC236}">
                <a16:creationId xmlns:a16="http://schemas.microsoft.com/office/drawing/2014/main" id="{6F8B5C03-3226-3915-B6AC-6FC2CB46D3EB}"/>
              </a:ext>
            </a:extLst>
          </p:cNvPr>
          <p:cNvCxnSpPr>
            <a:cxnSpLocks/>
            <a:endCxn id="67" idx="1"/>
          </p:cNvCxnSpPr>
          <p:nvPr/>
        </p:nvCxnSpPr>
        <p:spPr>
          <a:xfrm flipH="1">
            <a:off x="2002148" y="2256189"/>
            <a:ext cx="11925" cy="10936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5F0F80FD-FD94-C553-28DF-C7C667DA6BB5}"/>
              </a:ext>
            </a:extLst>
          </p:cNvPr>
          <p:cNvCxnSpPr>
            <a:cxnSpLocks/>
          </p:cNvCxnSpPr>
          <p:nvPr/>
        </p:nvCxnSpPr>
        <p:spPr>
          <a:xfrm>
            <a:off x="110736" y="2486879"/>
            <a:ext cx="1893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3" name="文字方塊 82">
            <a:extLst>
              <a:ext uri="{FF2B5EF4-FFF2-40B4-BE49-F238E27FC236}">
                <a16:creationId xmlns:a16="http://schemas.microsoft.com/office/drawing/2014/main" id="{A8E0FFCF-EFF9-36D0-700D-EC5B56A91DB0}"/>
              </a:ext>
            </a:extLst>
          </p:cNvPr>
          <p:cNvSpPr txBox="1"/>
          <p:nvPr/>
        </p:nvSpPr>
        <p:spPr>
          <a:xfrm>
            <a:off x="1626831" y="2068981"/>
            <a:ext cx="519885" cy="215444"/>
          </a:xfrm>
          <a:prstGeom prst="rect">
            <a:avLst/>
          </a:prstGeom>
          <a:noFill/>
        </p:spPr>
        <p:txBody>
          <a:bodyPr wrap="square" rtlCol="0">
            <a:spAutoFit/>
          </a:bodyPr>
          <a:lstStyle/>
          <a:p>
            <a:r>
              <a:rPr lang="en-US" altLang="zh-TW" sz="800" dirty="0"/>
              <a:t>5x512</a:t>
            </a:r>
            <a:endParaRPr lang="zh-TW" altLang="en-US" sz="800" dirty="0"/>
          </a:p>
        </p:txBody>
      </p:sp>
      <p:sp>
        <p:nvSpPr>
          <p:cNvPr id="60" name="文字方塊 59">
            <a:extLst>
              <a:ext uri="{FF2B5EF4-FFF2-40B4-BE49-F238E27FC236}">
                <a16:creationId xmlns:a16="http://schemas.microsoft.com/office/drawing/2014/main" id="{0E48B60F-ED7D-2857-EF69-7B09F0DA7ADE}"/>
              </a:ext>
            </a:extLst>
          </p:cNvPr>
          <p:cNvSpPr txBox="1"/>
          <p:nvPr/>
        </p:nvSpPr>
        <p:spPr>
          <a:xfrm>
            <a:off x="5671412" y="1248067"/>
            <a:ext cx="905015" cy="338554"/>
          </a:xfrm>
          <a:prstGeom prst="rect">
            <a:avLst/>
          </a:prstGeom>
          <a:noFill/>
        </p:spPr>
        <p:txBody>
          <a:bodyPr wrap="square" rtlCol="0">
            <a:spAutoFit/>
          </a:bodyPr>
          <a:lstStyle/>
          <a:p>
            <a:r>
              <a:rPr lang="en-US" altLang="zh-TW" sz="800" dirty="0"/>
              <a:t>Linear transformation</a:t>
            </a:r>
            <a:endParaRPr lang="zh-TW" altLang="en-US" sz="800" dirty="0"/>
          </a:p>
        </p:txBody>
      </p:sp>
      <p:sp>
        <p:nvSpPr>
          <p:cNvPr id="62" name="文字方塊 61">
            <a:extLst>
              <a:ext uri="{FF2B5EF4-FFF2-40B4-BE49-F238E27FC236}">
                <a16:creationId xmlns:a16="http://schemas.microsoft.com/office/drawing/2014/main" id="{F54690BB-B17B-3B4D-2C4B-E127438E6E76}"/>
              </a:ext>
            </a:extLst>
          </p:cNvPr>
          <p:cNvSpPr txBox="1"/>
          <p:nvPr/>
        </p:nvSpPr>
        <p:spPr>
          <a:xfrm>
            <a:off x="2362954" y="6035583"/>
            <a:ext cx="1250056" cy="215444"/>
          </a:xfrm>
          <a:prstGeom prst="rect">
            <a:avLst/>
          </a:prstGeom>
          <a:noFill/>
        </p:spPr>
        <p:txBody>
          <a:bodyPr wrap="square" rtlCol="0">
            <a:spAutoFit/>
          </a:bodyPr>
          <a:lstStyle/>
          <a:p>
            <a:r>
              <a:rPr lang="en-US" altLang="zh-TW" sz="800" dirty="0"/>
              <a:t>Linear transformation</a:t>
            </a:r>
            <a:endParaRPr lang="zh-TW" altLang="en-US" sz="800" dirty="0"/>
          </a:p>
        </p:txBody>
      </p:sp>
      <p:sp>
        <p:nvSpPr>
          <p:cNvPr id="63" name="文字方塊 62">
            <a:extLst>
              <a:ext uri="{FF2B5EF4-FFF2-40B4-BE49-F238E27FC236}">
                <a16:creationId xmlns:a16="http://schemas.microsoft.com/office/drawing/2014/main" id="{A6C9E12C-D693-9A35-7FCD-60A9310BDC26}"/>
              </a:ext>
            </a:extLst>
          </p:cNvPr>
          <p:cNvSpPr txBox="1"/>
          <p:nvPr/>
        </p:nvSpPr>
        <p:spPr>
          <a:xfrm>
            <a:off x="5649137" y="5294890"/>
            <a:ext cx="905015" cy="338554"/>
          </a:xfrm>
          <a:prstGeom prst="rect">
            <a:avLst/>
          </a:prstGeom>
          <a:noFill/>
        </p:spPr>
        <p:txBody>
          <a:bodyPr wrap="square" rtlCol="0">
            <a:spAutoFit/>
          </a:bodyPr>
          <a:lstStyle/>
          <a:p>
            <a:r>
              <a:rPr lang="en-US" altLang="zh-TW" sz="800" dirty="0"/>
              <a:t>Linear transformation</a:t>
            </a:r>
            <a:endParaRPr lang="zh-TW" altLang="en-US" sz="800" dirty="0"/>
          </a:p>
        </p:txBody>
      </p:sp>
      <p:sp>
        <p:nvSpPr>
          <p:cNvPr id="80" name="文字方塊 79">
            <a:extLst>
              <a:ext uri="{FF2B5EF4-FFF2-40B4-BE49-F238E27FC236}">
                <a16:creationId xmlns:a16="http://schemas.microsoft.com/office/drawing/2014/main" id="{5391D964-B29E-9FF9-4330-4F3913075B0C}"/>
              </a:ext>
            </a:extLst>
          </p:cNvPr>
          <p:cNvSpPr txBox="1"/>
          <p:nvPr/>
        </p:nvSpPr>
        <p:spPr>
          <a:xfrm>
            <a:off x="7475798" y="66415"/>
            <a:ext cx="1340913" cy="307777"/>
          </a:xfrm>
          <a:prstGeom prst="rect">
            <a:avLst/>
          </a:prstGeom>
          <a:noFill/>
        </p:spPr>
        <p:txBody>
          <a:bodyPr wrap="square">
            <a:spAutoFit/>
          </a:bodyPr>
          <a:lstStyle/>
          <a:p>
            <a:r>
              <a:rPr lang="zh-TW" altLang="en-US" sz="1400" b="1" dirty="0">
                <a:latin typeface="Times New Roman" panose="02020603050405020304" pitchFamily="18" charset="0"/>
                <a:cs typeface="Times New Roman" panose="02020603050405020304" pitchFamily="18" charset="0"/>
              </a:rPr>
              <a:t>以英翻中為例</a:t>
            </a:r>
            <a:endParaRPr lang="zh-TW" altLang="en-US" sz="1400" dirty="0"/>
          </a:p>
        </p:txBody>
      </p:sp>
      <p:sp>
        <p:nvSpPr>
          <p:cNvPr id="81" name="標題 1">
            <a:extLst>
              <a:ext uri="{FF2B5EF4-FFF2-40B4-BE49-F238E27FC236}">
                <a16:creationId xmlns:a16="http://schemas.microsoft.com/office/drawing/2014/main" id="{E9FDD1EF-E688-2221-70DB-88795D069132}"/>
              </a:ext>
            </a:extLst>
          </p:cNvPr>
          <p:cNvSpPr txBox="1">
            <a:spLocks/>
          </p:cNvSpPr>
          <p:nvPr/>
        </p:nvSpPr>
        <p:spPr>
          <a:xfrm>
            <a:off x="2312" y="139059"/>
            <a:ext cx="6949978" cy="3847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000" b="1" dirty="0">
                <a:latin typeface="Times New Roman" panose="02020603050405020304" pitchFamily="18" charset="0"/>
                <a:cs typeface="Times New Roman" panose="02020603050405020304" pitchFamily="18" charset="0"/>
              </a:rPr>
              <a:t>1.2.1 Related Works: Transformer (1/4-1/2)</a:t>
            </a:r>
          </a:p>
        </p:txBody>
      </p:sp>
    </p:spTree>
    <p:extLst>
      <p:ext uri="{BB962C8B-B14F-4D97-AF65-F5344CB8AC3E}">
        <p14:creationId xmlns:p14="http://schemas.microsoft.com/office/powerpoint/2010/main" val="22479175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081C4FB-F3F2-3783-F40E-E43020199EDA}"/>
              </a:ext>
            </a:extLst>
          </p:cNvPr>
          <p:cNvPicPr>
            <a:picLocks noChangeAspect="1"/>
          </p:cNvPicPr>
          <p:nvPr/>
        </p:nvPicPr>
        <p:blipFill>
          <a:blip r:embed="rId2"/>
          <a:stretch>
            <a:fillRect/>
          </a:stretch>
        </p:blipFill>
        <p:spPr>
          <a:xfrm>
            <a:off x="212436" y="641074"/>
            <a:ext cx="4030956" cy="2359584"/>
          </a:xfrm>
          <a:prstGeom prst="rect">
            <a:avLst/>
          </a:prstGeom>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C90C156A-7C28-9E19-DD0B-D146DF4AABBE}"/>
                  </a:ext>
                </a:extLst>
              </p:cNvPr>
              <p:cNvSpPr txBox="1"/>
              <p:nvPr/>
            </p:nvSpPr>
            <p:spPr>
              <a:xfrm>
                <a:off x="6020671" y="111620"/>
                <a:ext cx="3236057" cy="48468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𝐴𝑡𝑡𝑒𝑛𝑡𝑖𝑜𝑛</m:t>
                    </m:r>
                    <m:d>
                      <m:d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e>
                    </m:d>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𝑠𝑜𝑓𝑡𝑚𝑎𝑥</m:t>
                    </m:r>
                    <m:d>
                      <m:d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sSup>
                              <m:sSup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e>
                              <m:sup>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m:t>
                                </m:r>
                              </m:sup>
                            </m:sSup>
                          </m:num>
                          <m:den>
                            <m:rad>
                              <m:radPr>
                                <m:degHide m:val="on"/>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e>
                            </m:rad>
                          </m:den>
                        </m:f>
                      </m:e>
                    </m:d>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oMath>
                </a14:m>
                <a:r>
                  <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p>
            </p:txBody>
          </p:sp>
        </mc:Choice>
        <mc:Fallback xmlns="">
          <p:sp>
            <p:nvSpPr>
              <p:cNvPr id="4" name="文字方塊 3">
                <a:extLst>
                  <a:ext uri="{FF2B5EF4-FFF2-40B4-BE49-F238E27FC236}">
                    <a16:creationId xmlns:a16="http://schemas.microsoft.com/office/drawing/2014/main" id="{C90C156A-7C28-9E19-DD0B-D146DF4AABBE}"/>
                  </a:ext>
                </a:extLst>
              </p:cNvPr>
              <p:cNvSpPr txBox="1">
                <a:spLocks noRot="1" noChangeAspect="1" noMove="1" noResize="1" noEditPoints="1" noAdjustHandles="1" noChangeArrowheads="1" noChangeShapeType="1" noTextEdit="1"/>
              </p:cNvSpPr>
              <p:nvPr/>
            </p:nvSpPr>
            <p:spPr>
              <a:xfrm>
                <a:off x="6020671" y="111620"/>
                <a:ext cx="3236057" cy="484684"/>
              </a:xfrm>
              <a:prstGeom prst="rect">
                <a:avLst/>
              </a:prstGeom>
              <a:blipFill>
                <a:blip r:embed="rId3"/>
                <a:stretch>
                  <a:fillRect/>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002F464D-C53D-A44B-84F9-433C8E21F19D}"/>
              </a:ext>
            </a:extLst>
          </p:cNvPr>
          <p:cNvPicPr>
            <a:picLocks noChangeAspect="1"/>
          </p:cNvPicPr>
          <p:nvPr/>
        </p:nvPicPr>
        <p:blipFill>
          <a:blip r:embed="rId4"/>
          <a:stretch>
            <a:fillRect/>
          </a:stretch>
        </p:blipFill>
        <p:spPr>
          <a:xfrm>
            <a:off x="111413" y="3000658"/>
            <a:ext cx="5911272" cy="1628616"/>
          </a:xfrm>
          <a:prstGeom prst="rect">
            <a:avLst/>
          </a:prstGeom>
        </p:spPr>
      </p:pic>
      <p:pic>
        <p:nvPicPr>
          <p:cNvPr id="8" name="圖片 7">
            <a:extLst>
              <a:ext uri="{FF2B5EF4-FFF2-40B4-BE49-F238E27FC236}">
                <a16:creationId xmlns:a16="http://schemas.microsoft.com/office/drawing/2014/main" id="{7AD97CA9-D33D-7FCE-598C-4B772A4F9DB5}"/>
              </a:ext>
            </a:extLst>
          </p:cNvPr>
          <p:cNvPicPr>
            <a:picLocks noChangeAspect="1"/>
          </p:cNvPicPr>
          <p:nvPr/>
        </p:nvPicPr>
        <p:blipFill>
          <a:blip r:embed="rId5"/>
          <a:stretch>
            <a:fillRect/>
          </a:stretch>
        </p:blipFill>
        <p:spPr>
          <a:xfrm>
            <a:off x="0" y="4707442"/>
            <a:ext cx="6869194" cy="2038938"/>
          </a:xfrm>
          <a:prstGeom prst="rect">
            <a:avLst/>
          </a:prstGeom>
        </p:spPr>
      </p:pic>
      <p:sp>
        <p:nvSpPr>
          <p:cNvPr id="9" name="文字方塊 8">
            <a:extLst>
              <a:ext uri="{FF2B5EF4-FFF2-40B4-BE49-F238E27FC236}">
                <a16:creationId xmlns:a16="http://schemas.microsoft.com/office/drawing/2014/main" id="{D7F70369-FABD-7DD5-1D07-58132C3E1D27}"/>
              </a:ext>
            </a:extLst>
          </p:cNvPr>
          <p:cNvSpPr txBox="1"/>
          <p:nvPr/>
        </p:nvSpPr>
        <p:spPr>
          <a:xfrm>
            <a:off x="6020671" y="655604"/>
            <a:ext cx="2078182"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一整串的矩陣乘法</a:t>
            </a:r>
          </a:p>
        </p:txBody>
      </p:sp>
      <p:sp>
        <p:nvSpPr>
          <p:cNvPr id="10" name="文字方塊 9">
            <a:extLst>
              <a:ext uri="{FF2B5EF4-FFF2-40B4-BE49-F238E27FC236}">
                <a16:creationId xmlns:a16="http://schemas.microsoft.com/office/drawing/2014/main" id="{071C8C82-3BD9-C64A-CD73-262A2D73C29C}"/>
              </a:ext>
            </a:extLst>
          </p:cNvPr>
          <p:cNvSpPr txBox="1"/>
          <p:nvPr/>
        </p:nvSpPr>
        <p:spPr>
          <a:xfrm>
            <a:off x="0" y="1977"/>
            <a:ext cx="446058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sz="2400" b="1"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3</a:t>
            </a:r>
            <a:r>
              <a:rPr kumimoji="0" lang="en-US" altLang="zh-TW" sz="24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a:t>
            </a:r>
            <a:r>
              <a:rPr kumimoji="0" lang="en-US" altLang="zh-TW" sz="2400" b="1"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Self-Attention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338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F11E2AEF-B28A-975E-A9D5-8F7DB8C046B8}"/>
              </a:ext>
            </a:extLst>
          </p:cNvPr>
          <p:cNvPicPr>
            <a:picLocks noChangeAspect="1"/>
          </p:cNvPicPr>
          <p:nvPr/>
        </p:nvPicPr>
        <p:blipFill>
          <a:blip r:embed="rId2"/>
          <a:stretch>
            <a:fillRect/>
          </a:stretch>
        </p:blipFill>
        <p:spPr>
          <a:xfrm>
            <a:off x="21715" y="557266"/>
            <a:ext cx="6059054" cy="4672441"/>
          </a:xfrm>
          <a:prstGeom prst="rect">
            <a:avLst/>
          </a:prstGeom>
        </p:spPr>
      </p:pic>
      <p:sp>
        <p:nvSpPr>
          <p:cNvPr id="3" name="文字方塊 2">
            <a:extLst>
              <a:ext uri="{FF2B5EF4-FFF2-40B4-BE49-F238E27FC236}">
                <a16:creationId xmlns:a16="http://schemas.microsoft.com/office/drawing/2014/main" id="{32015397-6DB8-EDB7-7E5D-FD1A4A56F2DA}"/>
              </a:ext>
            </a:extLst>
          </p:cNvPr>
          <p:cNvSpPr txBox="1"/>
          <p:nvPr/>
        </p:nvSpPr>
        <p:spPr>
          <a:xfrm>
            <a:off x="0" y="54378"/>
            <a:ext cx="7458075"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3.1 </a:t>
            </a:r>
            <a:r>
              <a:rPr kumimoji="0" lang="en-US" altLang="zh-TW" sz="2400" b="1" i="0" u="none" strike="noStrike" kern="1200" cap="none" spc="0" normalizeH="0" baseline="0" noProof="0" dirty="0">
                <a:ln>
                  <a:noFill/>
                </a:ln>
                <a:solidFill>
                  <a:srgbClr val="333333"/>
                </a:solidFill>
                <a:effectLst/>
                <a:uLnTx/>
                <a:uFillTx/>
                <a:latin typeface="Arial" panose="020B0604020202020204" pitchFamily="34" charset="0"/>
                <a:ea typeface="新細明體" panose="02020500000000000000" pitchFamily="18" charset="-120"/>
                <a:cs typeface="+mn-cs"/>
              </a:rPr>
              <a:t>Self-Attention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 name="圖片 6">
            <a:extLst>
              <a:ext uri="{FF2B5EF4-FFF2-40B4-BE49-F238E27FC236}">
                <a16:creationId xmlns:a16="http://schemas.microsoft.com/office/drawing/2014/main" id="{E991F2B6-D83E-1DFC-77F2-6F04159C1989}"/>
              </a:ext>
            </a:extLst>
          </p:cNvPr>
          <p:cNvPicPr>
            <a:picLocks noChangeAspect="1"/>
          </p:cNvPicPr>
          <p:nvPr/>
        </p:nvPicPr>
        <p:blipFill>
          <a:blip r:embed="rId3"/>
          <a:stretch>
            <a:fillRect/>
          </a:stretch>
        </p:blipFill>
        <p:spPr>
          <a:xfrm>
            <a:off x="5991070" y="159481"/>
            <a:ext cx="3156836" cy="2409530"/>
          </a:xfrm>
          <a:prstGeom prst="rect">
            <a:avLst/>
          </a:prstGeom>
        </p:spPr>
      </p:pic>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D6C901E-5DCA-BC77-72E2-292B22C87530}"/>
                  </a:ext>
                </a:extLst>
              </p:cNvPr>
              <p:cNvSpPr txBox="1"/>
              <p:nvPr/>
            </p:nvSpPr>
            <p:spPr>
              <a:xfrm>
                <a:off x="111412" y="4827467"/>
                <a:ext cx="8718551" cy="164333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計算每一個詞和其他詞的關聯性</a:t>
                </a:r>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14:m>
                  <m:oMath xmlns:m="http://schemas.openxmlformats.org/officeDocument/2006/math">
                    <m:sSup>
                      <m:sSupPr>
                        <m:ctrlP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𝑊</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𝑞</m:t>
                        </m:r>
                      </m:sup>
                    </m:sSup>
                    <m:sSup>
                      <m:sSupPr>
                        <m:ctrlP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𝑊</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p>
                    </m:sSup>
                  </m:oMath>
                </a14:m>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p>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𝑣</m:t>
                        </m:r>
                      </m:sup>
                    </m:sSup>
                  </m:oMath>
                </a14:m>
                <a:r>
                  <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在訓練時不斷學習</a:t>
                </a:r>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14:m>
                  <m:oMath xmlns:m="http://schemas.openxmlformats.org/officeDocument/2006/math">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𝑊</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𝑞</m:t>
                        </m:r>
                      </m:sup>
                    </m:sSup>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p>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𝑞</m:t>
                        </m:r>
                      </m:e>
                      <m:sup>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a14:m>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𝑊</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p>
                    </m:sSup>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a14:m>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𝑊</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𝑣</m:t>
                        </m:r>
                      </m:sup>
                    </m:sSup>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𝑣</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a14:m>
                <a:endPar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14:m>
                  <m:oMath xmlns:m="http://schemas.openxmlformats.org/officeDocument/2006/math">
                    <m:sSup>
                      <m:sSupPr>
                        <m:ctrlP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𝑞</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a14:m>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1,2</m:t>
                        </m:r>
                      </m:sub>
                      <m:sup/>
                    </m:sSubSup>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6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𝑠𝑜𝑓𝑡𝑚𝑎𝑥</m:t>
                    </m:r>
                    <m:r>
                      <a:rPr kumimoji="0" lang="en-US" altLang="zh-TW" sz="16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(不一定要用</m:t>
                    </m:r>
                    <m:r>
                      <m:rPr>
                        <m:sty m:val="p"/>
                      </m:rPr>
                      <a:rPr kumimoji="0" lang="en-US" altLang="zh-TW"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softmax</m:t>
                    </m:r>
                    <m:r>
                      <a:rPr kumimoji="0" lang="zh-TW" altLang="en-US" sz="16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也可以用別的</m:t>
                    </m:r>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sub>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b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𝑎𝑡𝑡𝑒𝑛𝑡𝑖𝑜𝑛</m:t>
                    </m:r>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𝑠𝑐𝑜𝑟𝑒</m:t>
                    </m:r>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endPar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其他以此類推</a:t>
                </a:r>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a14:m>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nary>
                      <m:naryPr>
                        <m:chr m:val="∑"/>
                        <m:ctrlPr>
                          <a:rPr kumimoji="0" lang="en-US" altLang="zh-TW"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naryPr>
                      <m:sub>
                        <m:r>
                          <a:rPr kumimoji="0" lang="en-US" altLang="zh-TW"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𝑖</m:t>
                        </m:r>
                        <m:r>
                          <a:rPr kumimoji="0" lang="en-US" altLang="zh-TW"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=0</m:t>
                        </m:r>
                      </m:sub>
                      <m:sup>
                        <m:r>
                          <a:rPr kumimoji="0" lang="en-US" altLang="zh-TW"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𝑛</m:t>
                        </m:r>
                      </m:sup>
                      <m:e>
                        <m:sSubSup>
                          <m:sSubSupPr>
                            <m:ctrlPr>
                              <a:rPr kumimoji="0" lang="en-US" altLang="zh-TW"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SupPr>
                          <m:e>
                            <m:r>
                              <a:rPr kumimoji="0" lang="en-US" altLang="zh-TW"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𝑎</m:t>
                            </m:r>
                          </m:e>
                          <m:sub>
                            <m:r>
                              <a:rPr kumimoji="0" lang="en-US" altLang="zh-TW"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en-US" altLang="zh-TW"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up>
                        </m:sSubSup>
                        <m:sSup>
                          <m:sSupPr>
                            <m:ctrlPr>
                              <a:rPr kumimoji="0" lang="en-US" altLang="zh-TW"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𝑣</m:t>
                            </m:r>
                          </m:e>
                          <m:sup>
                            <m:r>
                              <a:rPr kumimoji="0" lang="en-US" altLang="zh-TW"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𝑖</m:t>
                            </m:r>
                          </m:sup>
                        </m:sSup>
                      </m:e>
                    </m:nary>
                  </m:oMath>
                </a14:m>
                <a:endPar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若</a:t>
                </a:r>
                <a14:m>
                  <m:oMath xmlns:m="http://schemas.openxmlformats.org/officeDocument/2006/math">
                    <m:sSup>
                      <m:sSupPr>
                        <m:ctrlP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r>
                      <a:rPr kumimoji="0" lang="zh-TW"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和</m:t>
                    </m:r>
                  </m:oMath>
                </a14:m>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p>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TW"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的</m:t>
                    </m:r>
                    <m:r>
                      <a:rPr kumimoji="0" lang="zh-TW" altLang="en-US"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關聯性比較大</m:t>
                    </m:r>
                  </m:oMath>
                </a14:m>
                <a:r>
                  <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，則</a:t>
                </a:r>
                <a14:m>
                  <m:oMath xmlns:m="http://schemas.openxmlformats.org/officeDocument/2006/math">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p>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a14:m>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的結果將會比較接近</a:t>
                </a:r>
                <a14:m>
                  <m:oMath xmlns:m="http://schemas.openxmlformats.org/officeDocument/2006/math">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𝑣</m:t>
                        </m:r>
                      </m:e>
                      <m: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a14:m>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=&gt; </a:t>
                </a:r>
                <a14:m>
                  <m:oMath xmlns:m="http://schemas.openxmlformats.org/officeDocument/2006/math">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p>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r>
                      <a:rPr kumimoji="0" lang="en-US" altLang="zh-TW"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sSup>
                      <m:sSupPr>
                        <m:ctrlP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𝑣</m:t>
                        </m:r>
                      </m:e>
                      <m:sup>
                        <m:r>
                          <a:rPr kumimoji="0" lang="en-US" altLang="zh-TW"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oMath>
                </a14:m>
                <a:endPar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 name="文字方塊 7">
                <a:extLst>
                  <a:ext uri="{FF2B5EF4-FFF2-40B4-BE49-F238E27FC236}">
                    <a16:creationId xmlns:a16="http://schemas.microsoft.com/office/drawing/2014/main" id="{CD6C901E-5DCA-BC77-72E2-292B22C87530}"/>
                  </a:ext>
                </a:extLst>
              </p:cNvPr>
              <p:cNvSpPr txBox="1">
                <a:spLocks noRot="1" noChangeAspect="1" noMove="1" noResize="1" noEditPoints="1" noAdjustHandles="1" noChangeArrowheads="1" noChangeShapeType="1" noTextEdit="1"/>
              </p:cNvSpPr>
              <p:nvPr/>
            </p:nvSpPr>
            <p:spPr>
              <a:xfrm>
                <a:off x="111412" y="4827467"/>
                <a:ext cx="8718551" cy="1643335"/>
              </a:xfrm>
              <a:prstGeom prst="rect">
                <a:avLst/>
              </a:prstGeom>
              <a:blipFill>
                <a:blip r:embed="rId4"/>
                <a:stretch>
                  <a:fillRect l="-350" t="-1115" b="-1970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5CB1FC1C-F120-B87E-5140-7E3B0EAF25A9}"/>
                  </a:ext>
                </a:extLst>
              </p:cNvPr>
              <p:cNvSpPr txBox="1"/>
              <p:nvPr/>
            </p:nvSpPr>
            <p:spPr>
              <a:xfrm>
                <a:off x="5991070" y="2651144"/>
                <a:ext cx="3236057" cy="48468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𝐴𝑡𝑡𝑒𝑛𝑡𝑖𝑜𝑛</m:t>
                    </m:r>
                    <m:d>
                      <m:d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e>
                    </m:d>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𝑠𝑜𝑓𝑡𝑚𝑎𝑥</m:t>
                    </m:r>
                    <m:d>
                      <m:d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sSup>
                              <m:sSup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e>
                              <m:sup>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m:t>
                                </m:r>
                              </m:sup>
                            </m:sSup>
                          </m:num>
                          <m:den>
                            <m:rad>
                              <m:radPr>
                                <m:degHide m:val="on"/>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e>
                            </m:rad>
                          </m:den>
                        </m:f>
                      </m:e>
                    </m:d>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oMath>
                </a14:m>
                <a:r>
                  <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p>
            </p:txBody>
          </p:sp>
        </mc:Choice>
        <mc:Fallback xmlns="">
          <p:sp>
            <p:nvSpPr>
              <p:cNvPr id="14" name="文字方塊 13">
                <a:extLst>
                  <a:ext uri="{FF2B5EF4-FFF2-40B4-BE49-F238E27FC236}">
                    <a16:creationId xmlns:a16="http://schemas.microsoft.com/office/drawing/2014/main" id="{5CB1FC1C-F120-B87E-5140-7E3B0EAF25A9}"/>
                  </a:ext>
                </a:extLst>
              </p:cNvPr>
              <p:cNvSpPr txBox="1">
                <a:spLocks noRot="1" noChangeAspect="1" noMove="1" noResize="1" noEditPoints="1" noAdjustHandles="1" noChangeArrowheads="1" noChangeShapeType="1" noTextEdit="1"/>
              </p:cNvSpPr>
              <p:nvPr/>
            </p:nvSpPr>
            <p:spPr>
              <a:xfrm>
                <a:off x="5991070" y="2651144"/>
                <a:ext cx="3236057" cy="484684"/>
              </a:xfrm>
              <a:prstGeom prst="rect">
                <a:avLst/>
              </a:prstGeom>
              <a:blipFill>
                <a:blip r:embed="rId5"/>
                <a:stretch>
                  <a:fillRect/>
                </a:stretch>
              </a:blipFill>
            </p:spPr>
            <p:txBody>
              <a:bodyPr/>
              <a:lstStyle/>
              <a:p>
                <a:r>
                  <a:rPr lang="zh-TW" altLang="en-US">
                    <a:noFill/>
                  </a:rPr>
                  <a:t> </a:t>
                </a:r>
              </a:p>
            </p:txBody>
          </p:sp>
        </mc:Fallback>
      </mc:AlternateContent>
      <p:sp>
        <p:nvSpPr>
          <p:cNvPr id="2" name="文字方塊 1">
            <a:extLst>
              <a:ext uri="{FF2B5EF4-FFF2-40B4-BE49-F238E27FC236}">
                <a16:creationId xmlns:a16="http://schemas.microsoft.com/office/drawing/2014/main" id="{AD3C7F03-8B6C-28B7-268C-BCB4E2CC921E}"/>
              </a:ext>
            </a:extLst>
          </p:cNvPr>
          <p:cNvSpPr txBox="1"/>
          <p:nvPr/>
        </p:nvSpPr>
        <p:spPr>
          <a:xfrm>
            <a:off x="5890967" y="3704648"/>
            <a:ext cx="3404839"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 template vector </a:t>
            </a:r>
            <a:r>
              <a:rPr kumimoji="0" lang="en-US" altLang="zh-TW" sz="10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TWHx</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512d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 search region vectors TWH x512d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q*k = </a:t>
            </a:r>
            <a:r>
              <a:rPr kumimoji="0" lang="en-US" altLang="zh-TW" sz="10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TWH x TWH </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sym typeface="Wingdings" panose="05000000000000000000" pitchFamily="2" charset="2"/>
              </a:rPr>
              <a:t> similarity weight as correlation matrix</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634537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6460596" y="3886345"/>
            <a:ext cx="2077698" cy="2744849"/>
          </a:xfrm>
          <a:prstGeom prst="rect">
            <a:avLst/>
          </a:prstGeom>
        </p:spPr>
      </p:pic>
      <p:pic>
        <p:nvPicPr>
          <p:cNvPr id="6" name="圖片 5"/>
          <p:cNvPicPr>
            <a:picLocks noChangeAspect="1"/>
          </p:cNvPicPr>
          <p:nvPr/>
        </p:nvPicPr>
        <p:blipFill>
          <a:blip r:embed="rId3"/>
          <a:stretch>
            <a:fillRect/>
          </a:stretch>
        </p:blipFill>
        <p:spPr>
          <a:xfrm>
            <a:off x="1538215" y="2364601"/>
            <a:ext cx="3829050" cy="495300"/>
          </a:xfrm>
          <a:prstGeom prst="rect">
            <a:avLst/>
          </a:prstGeom>
        </p:spPr>
      </p:pic>
      <p:sp>
        <p:nvSpPr>
          <p:cNvPr id="7" name="矩形 6"/>
          <p:cNvSpPr/>
          <p:nvPr/>
        </p:nvSpPr>
        <p:spPr>
          <a:xfrm>
            <a:off x="0" y="0"/>
            <a:ext cx="8708474"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3.2 </a:t>
            </a:r>
            <a:r>
              <a:rPr lang="en-US" altLang="zh-TW" sz="2400" dirty="0">
                <a:latin typeface="Times New Roman" panose="02020603050405020304" pitchFamily="18" charset="0"/>
                <a:cs typeface="Times New Roman" panose="02020603050405020304" pitchFamily="18" charset="0"/>
              </a:rPr>
              <a:t>Attention Mechanism: Multi-Head Self-Attention (MSA) (1/3) </a:t>
            </a:r>
            <a:r>
              <a:rPr lang="en-US" altLang="zh-TW" sz="2400" dirty="0">
                <a:solidFill>
                  <a:srgbClr val="FF0000"/>
                </a:solidFill>
                <a:latin typeface="Times New Roman" panose="02020603050405020304" pitchFamily="18" charset="0"/>
                <a:cs typeface="Times New Roman" panose="02020603050405020304" pitchFamily="18" charset="0"/>
              </a:rPr>
              <a:t>??</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467831" y="461665"/>
            <a:ext cx="8070463" cy="1815882"/>
          </a:xfrm>
          <a:prstGeom prst="rect">
            <a:avLst/>
          </a:prstGeom>
        </p:spPr>
        <p:txBody>
          <a:bodyPr wrap="square">
            <a:spAutoFit/>
          </a:bodyPr>
          <a:lstStyle/>
          <a:p>
            <a:pPr marL="285750" indent="-285750">
              <a:buFont typeface="Wingdings" panose="05000000000000000000" pitchFamily="2" charset="2"/>
              <a:buChar char="p"/>
            </a:pPr>
            <a:r>
              <a:rPr lang="en-US" altLang="zh-TW" sz="1400" dirty="0">
                <a:solidFill>
                  <a:srgbClr val="00B0F0"/>
                </a:solidFill>
                <a:latin typeface="Times New Roman" panose="02020603050405020304" pitchFamily="18" charset="0"/>
                <a:cs typeface="Times New Roman" panose="02020603050405020304" pitchFamily="18" charset="0"/>
              </a:rPr>
              <a:t>Multi-head attention</a:t>
            </a:r>
            <a:r>
              <a:rPr lang="en-US" altLang="zh-TW" sz="1400" dirty="0">
                <a:latin typeface="Times New Roman" panose="02020603050405020304" pitchFamily="18" charset="0"/>
                <a:cs typeface="Times New Roman" panose="02020603050405020304" pitchFamily="18" charset="0"/>
              </a:rPr>
              <a:t>: allows the model to jointly attend to information from different representation subspaces at different positions. </a:t>
            </a:r>
            <a:endParaRPr lang="zh-TW" altLang="en-US" sz="1400" dirty="0">
              <a:latin typeface="Times New Roman" panose="02020603050405020304" pitchFamily="18" charset="0"/>
              <a:cs typeface="Times New Roman" panose="02020603050405020304" pitchFamily="18" charset="0"/>
            </a:endParaRPr>
          </a:p>
          <a:p>
            <a:endParaRPr lang="en-US" altLang="zh-TW"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TW" sz="1400" dirty="0">
                <a:solidFill>
                  <a:srgbClr val="00B0F0"/>
                </a:solidFill>
                <a:latin typeface="Times New Roman" panose="02020603050405020304" pitchFamily="18" charset="0"/>
                <a:cs typeface="Times New Roman" panose="02020603050405020304" pitchFamily="18" charset="0"/>
              </a:rPr>
              <a:t>Multi-Head Attention</a:t>
            </a:r>
            <a:r>
              <a:rPr lang="en-US" altLang="zh-TW" sz="1400" dirty="0">
                <a:latin typeface="Times New Roman" panose="02020603050405020304" pitchFamily="18" charset="0"/>
                <a:cs typeface="Times New Roman" panose="02020603050405020304" pitchFamily="18" charset="0"/>
              </a:rPr>
              <a:t>: it beneficial to linearly project the </a:t>
            </a:r>
            <a:r>
              <a:rPr lang="en-US" altLang="zh-TW" sz="1400" dirty="0">
                <a:solidFill>
                  <a:srgbClr val="FF0000"/>
                </a:solidFill>
                <a:latin typeface="Times New Roman" panose="02020603050405020304" pitchFamily="18" charset="0"/>
                <a:cs typeface="Times New Roman" panose="02020603050405020304" pitchFamily="18" charset="0"/>
              </a:rPr>
              <a:t>queries </a:t>
            </a:r>
            <a:r>
              <a:rPr lang="en-US" altLang="zh-TW" sz="1400" i="1" dirty="0">
                <a:solidFill>
                  <a:srgbClr val="FF0000"/>
                </a:solidFill>
                <a:latin typeface="Times New Roman" panose="02020603050405020304" pitchFamily="18" charset="0"/>
                <a:cs typeface="Times New Roman" panose="02020603050405020304" pitchFamily="18" charset="0"/>
              </a:rPr>
              <a:t>Q</a:t>
            </a:r>
            <a:r>
              <a:rPr lang="en-US" altLang="zh-TW" sz="1400" dirty="0">
                <a:latin typeface="Times New Roman" panose="02020603050405020304" pitchFamily="18" charset="0"/>
                <a:cs typeface="Times New Roman" panose="02020603050405020304" pitchFamily="18" charset="0"/>
              </a:rPr>
              <a:t>, keys </a:t>
            </a:r>
            <a:r>
              <a:rPr lang="en-US" altLang="zh-TW" sz="1400" i="1" dirty="0">
                <a:latin typeface="Times New Roman" panose="02020603050405020304" pitchFamily="18" charset="0"/>
                <a:cs typeface="Times New Roman" panose="02020603050405020304" pitchFamily="18" charset="0"/>
              </a:rPr>
              <a:t>K</a:t>
            </a:r>
            <a:r>
              <a:rPr lang="en-US" altLang="zh-TW" sz="1400" dirty="0">
                <a:latin typeface="Times New Roman" panose="02020603050405020304" pitchFamily="18" charset="0"/>
                <a:cs typeface="Times New Roman" panose="02020603050405020304" pitchFamily="18" charset="0"/>
              </a:rPr>
              <a:t> and values </a:t>
            </a:r>
            <a:r>
              <a:rPr lang="en-US" altLang="zh-TW" sz="1400" i="1" dirty="0">
                <a:latin typeface="Times New Roman" panose="02020603050405020304" pitchFamily="18" charset="0"/>
                <a:cs typeface="Times New Roman" panose="02020603050405020304" pitchFamily="18" charset="0"/>
              </a:rPr>
              <a:t>V</a:t>
            </a:r>
            <a:r>
              <a:rPr lang="en-US" altLang="zh-TW" sz="1400" dirty="0">
                <a:latin typeface="Times New Roman" panose="02020603050405020304" pitchFamily="18" charset="0"/>
                <a:cs typeface="Times New Roman" panose="02020603050405020304" pitchFamily="18" charset="0"/>
              </a:rPr>
              <a:t>   </a:t>
            </a:r>
            <a:r>
              <a:rPr lang="en-US" altLang="zh-TW" sz="1400" i="1" dirty="0">
                <a:solidFill>
                  <a:srgbClr val="FF0000"/>
                </a:solidFill>
                <a:latin typeface="Times New Roman" panose="02020603050405020304" pitchFamily="18" charset="0"/>
                <a:cs typeface="Times New Roman" panose="02020603050405020304" pitchFamily="18" charset="0"/>
              </a:rPr>
              <a:t>h</a:t>
            </a:r>
            <a:r>
              <a:rPr lang="en-US" altLang="zh-TW" sz="1400" dirty="0">
                <a:solidFill>
                  <a:srgbClr val="FF0000"/>
                </a:solidFill>
                <a:latin typeface="Times New Roman" panose="02020603050405020304" pitchFamily="18" charset="0"/>
                <a:cs typeface="Times New Roman" panose="02020603050405020304" pitchFamily="18" charset="0"/>
              </a:rPr>
              <a:t> times with different, learned linear projections</a:t>
            </a:r>
            <a:r>
              <a:rPr lang="en-US" altLang="zh-TW" sz="1400" dirty="0">
                <a:latin typeface="Times New Roman" panose="02020603050405020304" pitchFamily="18" charset="0"/>
                <a:cs typeface="Times New Roman" panose="02020603050405020304" pitchFamily="18" charset="0"/>
              </a:rPr>
              <a:t> to </a:t>
            </a:r>
            <a:r>
              <a:rPr lang="en-US" altLang="zh-TW" sz="1400" i="1" dirty="0">
                <a:latin typeface="Times New Roman" panose="02020603050405020304" pitchFamily="18" charset="0"/>
                <a:cs typeface="Times New Roman" panose="02020603050405020304" pitchFamily="18" charset="0"/>
              </a:rPr>
              <a:t>d</a:t>
            </a:r>
            <a:r>
              <a:rPr lang="en-US" altLang="zh-TW" sz="1400" i="1" baseline="-25000" dirty="0">
                <a:latin typeface="Times New Roman" panose="02020603050405020304" pitchFamily="18" charset="0"/>
                <a:cs typeface="Times New Roman" panose="02020603050405020304" pitchFamily="18" charset="0"/>
              </a:rPr>
              <a:t>k</a:t>
            </a:r>
            <a:r>
              <a:rPr lang="en-US" altLang="zh-TW" sz="1400" dirty="0">
                <a:latin typeface="Times New Roman" panose="02020603050405020304" pitchFamily="18" charset="0"/>
                <a:cs typeface="Times New Roman" panose="02020603050405020304" pitchFamily="18" charset="0"/>
              </a:rPr>
              <a:t>, </a:t>
            </a:r>
            <a:r>
              <a:rPr lang="en-US" altLang="zh-TW" sz="1400" i="1" dirty="0">
                <a:latin typeface="Times New Roman" panose="02020603050405020304" pitchFamily="18" charset="0"/>
                <a:cs typeface="Times New Roman" panose="02020603050405020304" pitchFamily="18" charset="0"/>
              </a:rPr>
              <a:t>d</a:t>
            </a:r>
            <a:r>
              <a:rPr lang="en-US" altLang="zh-TW" sz="1400" i="1" baseline="-25000" dirty="0">
                <a:latin typeface="Times New Roman" panose="02020603050405020304" pitchFamily="18" charset="0"/>
                <a:cs typeface="Times New Roman" panose="02020603050405020304" pitchFamily="18" charset="0"/>
              </a:rPr>
              <a:t>k</a:t>
            </a:r>
            <a:r>
              <a:rPr lang="en-US" altLang="zh-TW" sz="1400" i="1"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and </a:t>
            </a:r>
            <a:r>
              <a:rPr lang="en-US" altLang="zh-TW" sz="1400" i="1" dirty="0">
                <a:latin typeface="Times New Roman" panose="02020603050405020304" pitchFamily="18" charset="0"/>
                <a:cs typeface="Times New Roman" panose="02020603050405020304" pitchFamily="18" charset="0"/>
              </a:rPr>
              <a:t>d</a:t>
            </a:r>
            <a:r>
              <a:rPr lang="en-US" altLang="zh-TW" sz="1400" i="1" baseline="-25000" dirty="0">
                <a:latin typeface="Times New Roman" panose="02020603050405020304" pitchFamily="18" charset="0"/>
                <a:cs typeface="Times New Roman" panose="02020603050405020304" pitchFamily="18" charset="0"/>
              </a:rPr>
              <a:t>v </a:t>
            </a:r>
            <a:r>
              <a:rPr lang="en-US" altLang="zh-TW" sz="1400" dirty="0">
                <a:latin typeface="Times New Roman" panose="02020603050405020304" pitchFamily="18" charset="0"/>
                <a:cs typeface="Times New Roman" panose="02020603050405020304" pitchFamily="18" charset="0"/>
              </a:rPr>
              <a:t>dimensions.</a:t>
            </a:r>
            <a:endParaRPr lang="zh-TW" altLang="en-US" sz="1400" dirty="0">
              <a:latin typeface="Times New Roman" panose="02020603050405020304" pitchFamily="18" charset="0"/>
              <a:cs typeface="Times New Roman" panose="02020603050405020304" pitchFamily="18" charset="0"/>
            </a:endParaRPr>
          </a:p>
          <a:p>
            <a:pPr marL="446088" indent="-180975">
              <a:buFontTx/>
              <a:buChar char="-"/>
            </a:pPr>
            <a:r>
              <a:rPr lang="en-US" altLang="zh-TW" sz="1400" dirty="0">
                <a:latin typeface="Times New Roman" panose="02020603050405020304" pitchFamily="18" charset="0"/>
                <a:cs typeface="Times New Roman" panose="02020603050405020304" pitchFamily="18" charset="0"/>
              </a:rPr>
              <a:t>Each of these projected versions of </a:t>
            </a:r>
            <a:r>
              <a:rPr lang="en-US" altLang="zh-TW" sz="1400" i="1" dirty="0">
                <a:solidFill>
                  <a:srgbClr val="FF0000"/>
                </a:solidFill>
                <a:latin typeface="Times New Roman" panose="02020603050405020304" pitchFamily="18" charset="0"/>
                <a:cs typeface="Times New Roman" panose="02020603050405020304" pitchFamily="18" charset="0"/>
              </a:rPr>
              <a:t>Q</a:t>
            </a:r>
            <a:r>
              <a:rPr lang="en-US" altLang="zh-TW" sz="1400" dirty="0">
                <a:solidFill>
                  <a:srgbClr val="FF0000"/>
                </a:solidFill>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 </a:t>
            </a:r>
            <a:r>
              <a:rPr lang="en-US" altLang="zh-TW" sz="1400" i="1" dirty="0">
                <a:latin typeface="Times New Roman" panose="02020603050405020304" pitchFamily="18" charset="0"/>
                <a:cs typeface="Times New Roman" panose="02020603050405020304" pitchFamily="18" charset="0"/>
              </a:rPr>
              <a:t>K </a:t>
            </a:r>
            <a:r>
              <a:rPr lang="en-US" altLang="zh-TW" sz="1400" dirty="0">
                <a:latin typeface="Times New Roman" panose="02020603050405020304" pitchFamily="18" charset="0"/>
                <a:cs typeface="Times New Roman" panose="02020603050405020304" pitchFamily="18" charset="0"/>
              </a:rPr>
              <a:t>and </a:t>
            </a:r>
            <a:r>
              <a:rPr lang="en-US" altLang="zh-TW" sz="1400" i="1" dirty="0">
                <a:latin typeface="Times New Roman" panose="02020603050405020304" pitchFamily="18" charset="0"/>
                <a:cs typeface="Times New Roman" panose="02020603050405020304" pitchFamily="18" charset="0"/>
              </a:rPr>
              <a:t>V</a:t>
            </a:r>
            <a:r>
              <a:rPr lang="en-US" altLang="zh-TW" sz="1400" dirty="0">
                <a:latin typeface="Times New Roman" panose="02020603050405020304" pitchFamily="18" charset="0"/>
                <a:cs typeface="Times New Roman" panose="02020603050405020304" pitchFamily="18" charset="0"/>
              </a:rPr>
              <a:t>: perform the attention function in parallel, yielding </a:t>
            </a:r>
            <a:r>
              <a:rPr lang="en-US" altLang="zh-TW" sz="1400" i="1" dirty="0">
                <a:latin typeface="Times New Roman" panose="02020603050405020304" pitchFamily="18" charset="0"/>
                <a:cs typeface="Times New Roman" panose="02020603050405020304" pitchFamily="18" charset="0"/>
              </a:rPr>
              <a:t>d</a:t>
            </a:r>
            <a:r>
              <a:rPr lang="en-US" altLang="zh-TW" sz="1400" i="1" baseline="-25000" dirty="0">
                <a:latin typeface="Times New Roman" panose="02020603050405020304" pitchFamily="18" charset="0"/>
                <a:cs typeface="Times New Roman" panose="02020603050405020304" pitchFamily="18" charset="0"/>
              </a:rPr>
              <a:t>v</a:t>
            </a:r>
            <a:r>
              <a:rPr lang="en-US" altLang="zh-TW" sz="1400" dirty="0">
                <a:latin typeface="Times New Roman" panose="02020603050405020304" pitchFamily="18" charset="0"/>
                <a:cs typeface="Times New Roman" panose="02020603050405020304" pitchFamily="18" charset="0"/>
              </a:rPr>
              <a:t>-dimensional output values. </a:t>
            </a:r>
          </a:p>
          <a:p>
            <a:pPr marL="446088" indent="-180975">
              <a:buFontTx/>
              <a:buChar char="-"/>
            </a:pPr>
            <a:r>
              <a:rPr lang="en-US" altLang="zh-TW" sz="1400" dirty="0">
                <a:latin typeface="Times New Roman" panose="02020603050405020304" pitchFamily="18" charset="0"/>
                <a:cs typeface="Times New Roman" panose="02020603050405020304" pitchFamily="18" charset="0"/>
              </a:rPr>
              <a:t>These are concatenated and once again projected, resulting in the final values.</a:t>
            </a:r>
            <a:endParaRPr lang="zh-TW"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5662316" y="2310510"/>
                <a:ext cx="1943469" cy="1236557"/>
              </a:xfrm>
              <a:prstGeom prst="rect">
                <a:avLst/>
              </a:prstGeom>
            </p:spPr>
            <p:txBody>
              <a:bodyPr wrap="square">
                <a:spAutoFit/>
              </a:bodyPr>
              <a:lstStyle/>
              <a:p>
                <a:pPr marL="285750" indent="-285750">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Parameter matrices: </a:t>
                </a:r>
              </a:p>
              <a:p>
                <a:pPr indent="265113"/>
                <a14:m>
                  <m:oMath xmlns:m="http://schemas.openxmlformats.org/officeDocument/2006/math">
                    <m:sSubSup>
                      <m:sSubSupPr>
                        <m:ctrlPr>
                          <a:rPr lang="en-US" altLang="zh-TW" sz="1400" i="1" smtClean="0">
                            <a:latin typeface="Cambria Math" panose="02040503050406030204" pitchFamily="18" charset="0"/>
                            <a:cs typeface="Times New Roman" panose="02020603050405020304" pitchFamily="18" charset="0"/>
                          </a:rPr>
                        </m:ctrlPr>
                      </m:sSubSupPr>
                      <m:e>
                        <m:r>
                          <a:rPr lang="en-US" altLang="zh-TW" sz="1400" b="0" i="1" smtClean="0">
                            <a:latin typeface="Cambria Math" panose="02040503050406030204" pitchFamily="18" charset="0"/>
                            <a:cs typeface="Times New Roman" panose="02020603050405020304" pitchFamily="18" charset="0"/>
                          </a:rPr>
                          <m:t>𝑊</m:t>
                        </m:r>
                      </m:e>
                      <m:sub>
                        <m:r>
                          <a:rPr lang="en-US" altLang="zh-TW" sz="1400" b="0" i="1" smtClean="0">
                            <a:latin typeface="Cambria Math" panose="02040503050406030204" pitchFamily="18" charset="0"/>
                            <a:cs typeface="Times New Roman" panose="02020603050405020304" pitchFamily="18" charset="0"/>
                          </a:rPr>
                          <m:t>𝑖</m:t>
                        </m:r>
                      </m:sub>
                      <m:sup>
                        <m:r>
                          <a:rPr lang="en-US" altLang="zh-TW" sz="1400" b="0" i="1" smtClean="0">
                            <a:latin typeface="Cambria Math" panose="02040503050406030204" pitchFamily="18" charset="0"/>
                            <a:cs typeface="Times New Roman" panose="02020603050405020304" pitchFamily="18" charset="0"/>
                          </a:rPr>
                          <m:t>𝑄</m:t>
                        </m:r>
                      </m:sup>
                    </m:sSubSup>
                  </m:oMath>
                </a14:m>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R</a:t>
                </a:r>
                <a:r>
                  <a:rPr lang="en-US" altLang="zh-TW" sz="1400" baseline="30000" dirty="0" err="1">
                    <a:latin typeface="Times New Roman" panose="02020603050405020304" pitchFamily="18" charset="0"/>
                    <a:cs typeface="Times New Roman" panose="02020603050405020304" pitchFamily="18" charset="0"/>
                  </a:rPr>
                  <a:t>dmodel</a:t>
                </a:r>
                <a:r>
                  <a:rPr lang="en-US" altLang="zh-TW" sz="1400" baseline="30000" dirty="0">
                    <a:latin typeface="Times New Roman" panose="02020603050405020304" pitchFamily="18" charset="0"/>
                    <a:cs typeface="Times New Roman" panose="02020603050405020304" pitchFamily="18" charset="0"/>
                  </a:rPr>
                  <a:t> × </a:t>
                </a:r>
                <a:r>
                  <a:rPr lang="en-US" altLang="zh-TW" sz="1400" baseline="30000" dirty="0" err="1">
                    <a:latin typeface="Times New Roman" panose="02020603050405020304" pitchFamily="18" charset="0"/>
                    <a:cs typeface="Times New Roman" panose="02020603050405020304" pitchFamily="18" charset="0"/>
                  </a:rPr>
                  <a:t>dk</a:t>
                </a:r>
                <a:r>
                  <a:rPr lang="en-US" altLang="zh-TW" sz="1400" baseline="30000" dirty="0">
                    <a:latin typeface="Times New Roman" panose="02020603050405020304" pitchFamily="18" charset="0"/>
                    <a:cs typeface="Times New Roman" panose="02020603050405020304" pitchFamily="18" charset="0"/>
                  </a:rPr>
                  <a:t> </a:t>
                </a:r>
                <a:endParaRPr lang="en-US" altLang="zh-TW" sz="1400" dirty="0">
                  <a:latin typeface="Times New Roman" panose="02020603050405020304" pitchFamily="18" charset="0"/>
                  <a:cs typeface="Times New Roman" panose="02020603050405020304" pitchFamily="18" charset="0"/>
                </a:endParaRPr>
              </a:p>
              <a:p>
                <a:pPr indent="265113"/>
                <a14:m>
                  <m:oMath xmlns:m="http://schemas.openxmlformats.org/officeDocument/2006/math">
                    <m:sSubSup>
                      <m:sSubSupPr>
                        <m:ctrlPr>
                          <a:rPr lang="en-US" altLang="zh-TW" sz="1400" i="1" smtClean="0">
                            <a:latin typeface="Cambria Math" panose="02040503050406030204" pitchFamily="18" charset="0"/>
                            <a:cs typeface="Times New Roman" panose="02020603050405020304" pitchFamily="18" charset="0"/>
                          </a:rPr>
                        </m:ctrlPr>
                      </m:sSubSupPr>
                      <m:e>
                        <m:r>
                          <a:rPr lang="en-US" altLang="zh-TW" sz="1400" b="0" i="1" smtClean="0">
                            <a:latin typeface="Cambria Math" panose="02040503050406030204" pitchFamily="18" charset="0"/>
                            <a:cs typeface="Times New Roman" panose="02020603050405020304" pitchFamily="18" charset="0"/>
                          </a:rPr>
                          <m:t>𝑊</m:t>
                        </m:r>
                      </m:e>
                      <m:sub>
                        <m:r>
                          <a:rPr lang="en-US" altLang="zh-TW" sz="1400" b="0" i="1" smtClean="0">
                            <a:latin typeface="Cambria Math" panose="02040503050406030204" pitchFamily="18" charset="0"/>
                            <a:cs typeface="Times New Roman" panose="02020603050405020304" pitchFamily="18" charset="0"/>
                          </a:rPr>
                          <m:t>𝑖</m:t>
                        </m:r>
                      </m:sub>
                      <m:sup>
                        <m:r>
                          <a:rPr lang="en-US" altLang="zh-TW" sz="1400" b="0" i="1" smtClean="0">
                            <a:latin typeface="Cambria Math" panose="02040503050406030204" pitchFamily="18" charset="0"/>
                            <a:cs typeface="Times New Roman" panose="02020603050405020304" pitchFamily="18" charset="0"/>
                          </a:rPr>
                          <m:t>𝐾</m:t>
                        </m:r>
                      </m:sup>
                    </m:sSubSup>
                  </m:oMath>
                </a14:m>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R</a:t>
                </a:r>
                <a:r>
                  <a:rPr lang="en-US" altLang="zh-TW" sz="1400" baseline="30000" dirty="0" err="1">
                    <a:latin typeface="Times New Roman" panose="02020603050405020304" pitchFamily="18" charset="0"/>
                    <a:cs typeface="Times New Roman" panose="02020603050405020304" pitchFamily="18" charset="0"/>
                  </a:rPr>
                  <a:t>dmodel</a:t>
                </a:r>
                <a:r>
                  <a:rPr lang="en-US" altLang="zh-TW" sz="1400" baseline="30000" dirty="0">
                    <a:latin typeface="Times New Roman" panose="02020603050405020304" pitchFamily="18" charset="0"/>
                    <a:cs typeface="Times New Roman" panose="02020603050405020304" pitchFamily="18" charset="0"/>
                  </a:rPr>
                  <a:t> × </a:t>
                </a:r>
                <a:r>
                  <a:rPr lang="en-US" altLang="zh-TW" sz="1400" baseline="30000" dirty="0" err="1">
                    <a:latin typeface="Times New Roman" panose="02020603050405020304" pitchFamily="18" charset="0"/>
                    <a:cs typeface="Times New Roman" panose="02020603050405020304" pitchFamily="18" charset="0"/>
                  </a:rPr>
                  <a:t>dk</a:t>
                </a:r>
                <a:r>
                  <a:rPr lang="en-US" altLang="zh-TW" sz="1400" dirty="0">
                    <a:latin typeface="Times New Roman" panose="02020603050405020304" pitchFamily="18" charset="0"/>
                    <a:cs typeface="Times New Roman" panose="02020603050405020304" pitchFamily="18" charset="0"/>
                  </a:rPr>
                  <a:t> </a:t>
                </a:r>
              </a:p>
              <a:p>
                <a:pPr indent="265113"/>
                <a14:m>
                  <m:oMath xmlns:m="http://schemas.openxmlformats.org/officeDocument/2006/math">
                    <m:sSubSup>
                      <m:sSubSupPr>
                        <m:ctrlPr>
                          <a:rPr lang="en-US" altLang="zh-TW" sz="1400" i="1" smtClean="0">
                            <a:latin typeface="Cambria Math" panose="02040503050406030204" pitchFamily="18" charset="0"/>
                            <a:cs typeface="Times New Roman" panose="02020603050405020304" pitchFamily="18" charset="0"/>
                          </a:rPr>
                        </m:ctrlPr>
                      </m:sSubSupPr>
                      <m:e>
                        <m:r>
                          <a:rPr lang="en-US" altLang="zh-TW" sz="1400" b="0" i="1" smtClean="0">
                            <a:latin typeface="Cambria Math" panose="02040503050406030204" pitchFamily="18" charset="0"/>
                            <a:cs typeface="Times New Roman" panose="02020603050405020304" pitchFamily="18" charset="0"/>
                          </a:rPr>
                          <m:t>𝑊</m:t>
                        </m:r>
                      </m:e>
                      <m:sub>
                        <m:r>
                          <a:rPr lang="en-US" altLang="zh-TW" sz="1400" b="0" i="1" smtClean="0">
                            <a:latin typeface="Cambria Math" panose="02040503050406030204" pitchFamily="18" charset="0"/>
                            <a:cs typeface="Times New Roman" panose="02020603050405020304" pitchFamily="18" charset="0"/>
                          </a:rPr>
                          <m:t>𝑖</m:t>
                        </m:r>
                      </m:sub>
                      <m:sup>
                        <m:r>
                          <a:rPr lang="en-US" altLang="zh-TW" sz="1400" b="0" i="1" smtClean="0">
                            <a:latin typeface="Cambria Math" panose="02040503050406030204" pitchFamily="18" charset="0"/>
                            <a:cs typeface="Times New Roman" panose="02020603050405020304" pitchFamily="18" charset="0"/>
                          </a:rPr>
                          <m:t>𝑉</m:t>
                        </m:r>
                      </m:sup>
                    </m:sSubSup>
                  </m:oMath>
                </a14:m>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R</a:t>
                </a:r>
                <a:r>
                  <a:rPr lang="en-US" altLang="zh-TW" sz="1400" baseline="30000" dirty="0" err="1">
                    <a:latin typeface="Times New Roman" panose="02020603050405020304" pitchFamily="18" charset="0"/>
                    <a:cs typeface="Times New Roman" panose="02020603050405020304" pitchFamily="18" charset="0"/>
                  </a:rPr>
                  <a:t>dmodel</a:t>
                </a:r>
                <a:r>
                  <a:rPr lang="en-US" altLang="zh-TW" sz="1400" baseline="30000" dirty="0">
                    <a:latin typeface="Times New Roman" panose="02020603050405020304" pitchFamily="18" charset="0"/>
                    <a:cs typeface="Times New Roman" panose="02020603050405020304" pitchFamily="18" charset="0"/>
                  </a:rPr>
                  <a:t> × dv</a:t>
                </a:r>
                <a:r>
                  <a:rPr lang="en-US" altLang="zh-TW" sz="1400" dirty="0">
                    <a:latin typeface="Times New Roman" panose="02020603050405020304" pitchFamily="18" charset="0"/>
                    <a:cs typeface="Times New Roman" panose="02020603050405020304" pitchFamily="18" charset="0"/>
                  </a:rPr>
                  <a:t> </a:t>
                </a:r>
              </a:p>
              <a:p>
                <a:pPr indent="265113"/>
                <a:r>
                  <a:rPr lang="en-US" altLang="zh-TW" sz="1400" dirty="0">
                    <a:latin typeface="Times New Roman" panose="02020603050405020304" pitchFamily="18" charset="0"/>
                    <a:cs typeface="Times New Roman" panose="02020603050405020304" pitchFamily="18" charset="0"/>
                  </a:rPr>
                  <a:t>W</a:t>
                </a:r>
                <a:r>
                  <a:rPr lang="en-US" altLang="zh-TW" sz="1400" baseline="30000" dirty="0">
                    <a:latin typeface="Times New Roman" panose="02020603050405020304" pitchFamily="18" charset="0"/>
                    <a:cs typeface="Times New Roman" panose="02020603050405020304" pitchFamily="18" charset="0"/>
                  </a:rPr>
                  <a:t>O</a:t>
                </a:r>
                <a:r>
                  <a:rPr lang="en-US" altLang="zh-TW" sz="1400" dirty="0">
                    <a:latin typeface="Times New Roman" panose="02020603050405020304" pitchFamily="18" charset="0"/>
                    <a:cs typeface="Times New Roman" panose="02020603050405020304" pitchFamily="18" charset="0"/>
                  </a:rPr>
                  <a:t> ∈ </a:t>
                </a:r>
                <a:r>
                  <a:rPr lang="en-US" altLang="zh-TW" sz="1400" dirty="0" err="1">
                    <a:latin typeface="Times New Roman" panose="02020603050405020304" pitchFamily="18" charset="0"/>
                    <a:cs typeface="Times New Roman" panose="02020603050405020304" pitchFamily="18" charset="0"/>
                  </a:rPr>
                  <a:t>R</a:t>
                </a:r>
                <a:r>
                  <a:rPr lang="en-US" altLang="zh-TW" sz="1400" baseline="30000" dirty="0" err="1">
                    <a:latin typeface="Times New Roman" panose="02020603050405020304" pitchFamily="18" charset="0"/>
                    <a:cs typeface="Times New Roman" panose="02020603050405020304" pitchFamily="18" charset="0"/>
                  </a:rPr>
                  <a:t>hdv</a:t>
                </a:r>
                <a:r>
                  <a:rPr lang="en-US" altLang="zh-TW" sz="1400" baseline="30000" dirty="0">
                    <a:latin typeface="Times New Roman" panose="02020603050405020304" pitchFamily="18" charset="0"/>
                    <a:cs typeface="Times New Roman" panose="02020603050405020304" pitchFamily="18" charset="0"/>
                  </a:rPr>
                  <a:t> × </a:t>
                </a:r>
                <a:r>
                  <a:rPr lang="en-US" altLang="zh-TW" sz="1400" baseline="30000" dirty="0" err="1">
                    <a:latin typeface="Times New Roman" panose="02020603050405020304" pitchFamily="18" charset="0"/>
                    <a:cs typeface="Times New Roman" panose="02020603050405020304" pitchFamily="18" charset="0"/>
                  </a:rPr>
                  <a:t>dmodel</a:t>
                </a:r>
                <a:endParaRPr lang="zh-TW" altLang="en-US" sz="1400" baseline="30000"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5662316" y="2310510"/>
                <a:ext cx="1943469" cy="1236557"/>
              </a:xfrm>
              <a:prstGeom prst="rect">
                <a:avLst/>
              </a:prstGeom>
              <a:blipFill rotWithShape="0">
                <a:blip r:embed="rId4"/>
                <a:stretch>
                  <a:fillRect l="-627" t="-985" r="-313" b="-4433"/>
                </a:stretch>
              </a:blipFill>
            </p:spPr>
            <p:txBody>
              <a:bodyPr/>
              <a:lstStyle/>
              <a:p>
                <a:r>
                  <a:rPr lang="zh-TW" altLang="en-US">
                    <a:noFill/>
                  </a:rPr>
                  <a:t> </a:t>
                </a:r>
              </a:p>
            </p:txBody>
          </p:sp>
        </mc:Fallback>
      </mc:AlternateContent>
      <p:sp>
        <p:nvSpPr>
          <p:cNvPr id="11" name="矩形 10"/>
          <p:cNvSpPr/>
          <p:nvPr/>
        </p:nvSpPr>
        <p:spPr>
          <a:xfrm>
            <a:off x="542433" y="3409292"/>
            <a:ext cx="7921257" cy="954107"/>
          </a:xfrm>
          <a:prstGeom prst="rect">
            <a:avLst/>
          </a:prstGeom>
        </p:spPr>
        <p:txBody>
          <a:bodyPr wrap="square">
            <a:spAutoFit/>
          </a:bodyPr>
          <a:lstStyle/>
          <a:p>
            <a:pPr marL="285750" indent="-285750">
              <a:buFont typeface="Wingdings" panose="05000000000000000000" pitchFamily="2" charset="2"/>
              <a:buChar char="p"/>
            </a:pPr>
            <a:r>
              <a:rPr lang="en-US" altLang="zh-TW" sz="1400" dirty="0">
                <a:latin typeface="Times New Roman" panose="02020603050405020304" pitchFamily="18" charset="0"/>
                <a:cs typeface="Times New Roman" panose="02020603050405020304" pitchFamily="18" charset="0"/>
              </a:rPr>
              <a:t>In this work, employ </a:t>
            </a:r>
            <a:r>
              <a:rPr lang="en-US" altLang="zh-TW" sz="1400" i="1" dirty="0">
                <a:latin typeface="Times New Roman" panose="02020603050405020304" pitchFamily="18" charset="0"/>
                <a:cs typeface="Times New Roman" panose="02020603050405020304" pitchFamily="18" charset="0"/>
              </a:rPr>
              <a:t>h = 8 </a:t>
            </a:r>
            <a:r>
              <a:rPr lang="en-US" altLang="zh-TW" sz="1400" dirty="0">
                <a:latin typeface="Times New Roman" panose="02020603050405020304" pitchFamily="18" charset="0"/>
                <a:cs typeface="Times New Roman" panose="02020603050405020304" pitchFamily="18" charset="0"/>
              </a:rPr>
              <a:t>parallel attention layers, or heads. </a:t>
            </a:r>
          </a:p>
          <a:p>
            <a:pPr marL="542925" indent="-277813">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To the reduced dimension of each head: </a:t>
            </a:r>
            <a:r>
              <a:rPr lang="en-US" altLang="zh-TW" sz="1400" dirty="0">
                <a:solidFill>
                  <a:srgbClr val="FF0000"/>
                </a:solidFill>
                <a:latin typeface="Times New Roman" panose="02020603050405020304" pitchFamily="18" charset="0"/>
                <a:cs typeface="Times New Roman" panose="02020603050405020304" pitchFamily="18" charset="0"/>
              </a:rPr>
              <a:t>the total computational cost is similar to that of single-head </a:t>
            </a:r>
            <a:r>
              <a:rPr lang="en-US" altLang="zh-TW" sz="1400" dirty="0">
                <a:latin typeface="Times New Roman" panose="02020603050405020304" pitchFamily="18" charset="0"/>
                <a:cs typeface="Times New Roman" panose="02020603050405020304" pitchFamily="18" charset="0"/>
              </a:rPr>
              <a:t>attention with full dimensionality.</a:t>
            </a:r>
          </a:p>
          <a:p>
            <a:pPr marL="542925" indent="-277813">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For each of these we use </a:t>
            </a:r>
            <a:r>
              <a:rPr lang="en-US" altLang="zh-TW" sz="1400" dirty="0" err="1">
                <a:latin typeface="Times New Roman" panose="02020603050405020304" pitchFamily="18" charset="0"/>
                <a:cs typeface="Times New Roman" panose="02020603050405020304" pitchFamily="18" charset="0"/>
              </a:rPr>
              <a:t>d</a:t>
            </a:r>
            <a:r>
              <a:rPr lang="en-US" altLang="zh-TW" sz="1400" baseline="-25000" dirty="0" err="1">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 d</a:t>
            </a:r>
            <a:r>
              <a:rPr lang="en-US" altLang="zh-TW" sz="1400" baseline="-25000" dirty="0">
                <a:latin typeface="Times New Roman" panose="02020603050405020304" pitchFamily="18" charset="0"/>
                <a:cs typeface="Times New Roman" panose="02020603050405020304" pitchFamily="18" charset="0"/>
              </a:rPr>
              <a:t>v</a:t>
            </a:r>
            <a:r>
              <a:rPr lang="en-US" altLang="zh-TW" sz="1400" dirty="0">
                <a:latin typeface="Times New Roman" panose="02020603050405020304" pitchFamily="18" charset="0"/>
                <a:cs typeface="Times New Roman" panose="02020603050405020304" pitchFamily="18" charset="0"/>
              </a:rPr>
              <a:t> = </a:t>
            </a:r>
            <a:r>
              <a:rPr lang="en-US" altLang="zh-TW" sz="1400" dirty="0" err="1">
                <a:latin typeface="Times New Roman" panose="02020603050405020304" pitchFamily="18" charset="0"/>
                <a:cs typeface="Times New Roman" panose="02020603050405020304" pitchFamily="18" charset="0"/>
              </a:rPr>
              <a:t>d</a:t>
            </a:r>
            <a:r>
              <a:rPr lang="en-US" altLang="zh-TW" sz="1400" baseline="-25000" dirty="0" err="1">
                <a:latin typeface="Times New Roman" panose="02020603050405020304" pitchFamily="18" charset="0"/>
                <a:cs typeface="Times New Roman" panose="02020603050405020304" pitchFamily="18" charset="0"/>
              </a:rPr>
              <a:t>model</a:t>
            </a:r>
            <a:r>
              <a:rPr lang="en-US" altLang="zh-TW" sz="1400" dirty="0">
                <a:latin typeface="Times New Roman" panose="02020603050405020304" pitchFamily="18" charset="0"/>
                <a:cs typeface="Times New Roman" panose="02020603050405020304" pitchFamily="18" charset="0"/>
              </a:rPr>
              <a:t>/h = 64. </a:t>
            </a:r>
            <a:endParaRPr lang="zh-TW" altLang="en-US" sz="1400" dirty="0">
              <a:latin typeface="Times New Roman" panose="02020603050405020304" pitchFamily="18" charset="0"/>
              <a:cs typeface="Times New Roman" panose="02020603050405020304" pitchFamily="18" charset="0"/>
            </a:endParaRPr>
          </a:p>
        </p:txBody>
      </p:sp>
      <p:sp>
        <p:nvSpPr>
          <p:cNvPr id="12" name="矩形 11"/>
          <p:cNvSpPr/>
          <p:nvPr/>
        </p:nvSpPr>
        <p:spPr>
          <a:xfrm>
            <a:off x="8463690" y="5185182"/>
            <a:ext cx="558166" cy="276999"/>
          </a:xfrm>
          <a:prstGeom prst="rect">
            <a:avLst/>
          </a:prstGeom>
        </p:spPr>
        <p:txBody>
          <a:bodyPr wrap="none">
            <a:spAutoFit/>
          </a:bodyPr>
          <a:lstStyle/>
          <a:p>
            <a:r>
              <a:rPr lang="en-US" altLang="zh-TW" sz="1200" i="1" dirty="0">
                <a:latin typeface="Times New Roman" panose="02020603050405020304" pitchFamily="18" charset="0"/>
                <a:cs typeface="Times New Roman" panose="02020603050405020304" pitchFamily="18" charset="0"/>
              </a:rPr>
              <a:t>h = 8 </a:t>
            </a:r>
            <a:endParaRPr lang="zh-TW" altLang="en-US" sz="1200" dirty="0"/>
          </a:p>
        </p:txBody>
      </p:sp>
      <p:pic>
        <p:nvPicPr>
          <p:cNvPr id="13" name="圖片 12"/>
          <p:cNvPicPr>
            <a:picLocks noChangeAspect="1"/>
          </p:cNvPicPr>
          <p:nvPr/>
        </p:nvPicPr>
        <p:blipFill>
          <a:blip r:embed="rId5"/>
          <a:stretch>
            <a:fillRect/>
          </a:stretch>
        </p:blipFill>
        <p:spPr>
          <a:xfrm>
            <a:off x="4790837" y="4561087"/>
            <a:ext cx="1531270" cy="1802187"/>
          </a:xfrm>
          <a:prstGeom prst="rect">
            <a:avLst/>
          </a:prstGeom>
        </p:spPr>
      </p:pic>
      <p:cxnSp>
        <p:nvCxnSpPr>
          <p:cNvPr id="15" name="直線單箭頭接點 14"/>
          <p:cNvCxnSpPr/>
          <p:nvPr/>
        </p:nvCxnSpPr>
        <p:spPr>
          <a:xfrm flipH="1" flipV="1">
            <a:off x="5977034" y="4820479"/>
            <a:ext cx="657016" cy="33538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5906872" y="6329541"/>
            <a:ext cx="879558" cy="20419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FAA567E5-2902-4049-A2C8-B88614F67F68}"/>
              </a:ext>
            </a:extLst>
          </p:cNvPr>
          <p:cNvSpPr>
            <a:spLocks noGrp="1"/>
          </p:cNvSpPr>
          <p:nvPr>
            <p:ph type="sldNum" sz="quarter" idx="12"/>
          </p:nvPr>
        </p:nvSpPr>
        <p:spPr/>
        <p:txBody>
          <a:bodyPr/>
          <a:lstStyle/>
          <a:p>
            <a:fld id="{234B36A1-F704-41D0-BB5A-162B2F270628}" type="slidenum">
              <a:rPr lang="zh-TW" altLang="en-US" smtClean="0"/>
              <a:t>72</a:t>
            </a:fld>
            <a:endParaRPr lang="zh-TW" altLang="en-US"/>
          </a:p>
        </p:txBody>
      </p:sp>
      <p:sp>
        <p:nvSpPr>
          <p:cNvPr id="3" name="箭號: 向右 2">
            <a:extLst>
              <a:ext uri="{FF2B5EF4-FFF2-40B4-BE49-F238E27FC236}">
                <a16:creationId xmlns:a16="http://schemas.microsoft.com/office/drawing/2014/main" id="{87DD3887-42B4-4337-8122-A7AB695987EC}"/>
              </a:ext>
            </a:extLst>
          </p:cNvPr>
          <p:cNvSpPr/>
          <p:nvPr/>
        </p:nvSpPr>
        <p:spPr>
          <a:xfrm>
            <a:off x="1313908" y="2364601"/>
            <a:ext cx="153563" cy="4953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6678FF0C-7E40-4B34-A7A0-501A04D318B9}"/>
              </a:ext>
            </a:extLst>
          </p:cNvPr>
          <p:cNvSpPr/>
          <p:nvPr/>
        </p:nvSpPr>
        <p:spPr>
          <a:xfrm>
            <a:off x="6526443" y="4840452"/>
            <a:ext cx="1877608" cy="120958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8D3CC16-1EE3-4B93-98EC-9AF32FD55641}"/>
              </a:ext>
            </a:extLst>
          </p:cNvPr>
          <p:cNvSpPr/>
          <p:nvPr/>
        </p:nvSpPr>
        <p:spPr>
          <a:xfrm>
            <a:off x="5060611" y="4768090"/>
            <a:ext cx="991181" cy="136376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802FD31D-3670-4EAC-ACD8-5E789B942682}"/>
              </a:ext>
            </a:extLst>
          </p:cNvPr>
          <p:cNvSpPr txBox="1"/>
          <p:nvPr/>
        </p:nvSpPr>
        <p:spPr>
          <a:xfrm>
            <a:off x="8079885" y="4417201"/>
            <a:ext cx="1133917" cy="461665"/>
          </a:xfrm>
          <a:prstGeom prst="rect">
            <a:avLst/>
          </a:prstGeom>
          <a:noFill/>
        </p:spPr>
        <p:txBody>
          <a:bodyPr wrap="square" rtlCol="0">
            <a:spAutoFit/>
          </a:bodyPr>
          <a:lstStyle/>
          <a:p>
            <a:r>
              <a:rPr lang="en-US" altLang="zh-TW" sz="1200" dirty="0">
                <a:solidFill>
                  <a:srgbClr val="00B0F0"/>
                </a:solidFill>
              </a:rPr>
              <a:t>Multi-head attention: h=8</a:t>
            </a:r>
            <a:endParaRPr lang="zh-TW" altLang="en-US" sz="1200" dirty="0">
              <a:solidFill>
                <a:srgbClr val="00B0F0"/>
              </a:solidFill>
            </a:endParaRPr>
          </a:p>
        </p:txBody>
      </p:sp>
      <p:sp>
        <p:nvSpPr>
          <p:cNvPr id="14" name="文字方塊 13">
            <a:extLst>
              <a:ext uri="{FF2B5EF4-FFF2-40B4-BE49-F238E27FC236}">
                <a16:creationId xmlns:a16="http://schemas.microsoft.com/office/drawing/2014/main" id="{B9F2EF81-3785-4D18-BEC1-DF1204EC3432}"/>
              </a:ext>
            </a:extLst>
          </p:cNvPr>
          <p:cNvSpPr txBox="1"/>
          <p:nvPr/>
        </p:nvSpPr>
        <p:spPr>
          <a:xfrm>
            <a:off x="4676702" y="4090369"/>
            <a:ext cx="383909"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18" name="矩形 17">
            <a:extLst>
              <a:ext uri="{FF2B5EF4-FFF2-40B4-BE49-F238E27FC236}">
                <a16:creationId xmlns:a16="http://schemas.microsoft.com/office/drawing/2014/main" id="{257A2AB4-FFC3-4603-88E4-AB456CEA01AA}"/>
              </a:ext>
            </a:extLst>
          </p:cNvPr>
          <p:cNvSpPr/>
          <p:nvPr/>
        </p:nvSpPr>
        <p:spPr>
          <a:xfrm>
            <a:off x="2349880" y="2364601"/>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CACD9579-9ACD-4FB1-8614-2ADA0E8E14D7}"/>
              </a:ext>
            </a:extLst>
          </p:cNvPr>
          <p:cNvSpPr/>
          <p:nvPr/>
        </p:nvSpPr>
        <p:spPr>
          <a:xfrm>
            <a:off x="7902465" y="6429254"/>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4CCD1ADC-1766-77D2-32B0-0696EBEC1F45}"/>
              </a:ext>
            </a:extLst>
          </p:cNvPr>
          <p:cNvSpPr txBox="1"/>
          <p:nvPr/>
        </p:nvSpPr>
        <p:spPr>
          <a:xfrm>
            <a:off x="5632806" y="4601867"/>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ECB3AB12-A26F-C7FB-2B7F-07DC87448276}"/>
                  </a:ext>
                </a:extLst>
              </p:cNvPr>
              <p:cNvSpPr txBox="1"/>
              <p:nvPr/>
            </p:nvSpPr>
            <p:spPr>
              <a:xfrm>
                <a:off x="4972533" y="4930063"/>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22" name="文字方塊 21">
                <a:extLst>
                  <a:ext uri="{FF2B5EF4-FFF2-40B4-BE49-F238E27FC236}">
                    <a16:creationId xmlns:a16="http://schemas.microsoft.com/office/drawing/2014/main" id="{ECB3AB12-A26F-C7FB-2B7F-07DC87448276}"/>
                  </a:ext>
                </a:extLst>
              </p:cNvPr>
              <p:cNvSpPr txBox="1">
                <a:spLocks noRot="1" noChangeAspect="1" noMove="1" noResize="1" noEditPoints="1" noAdjustHandles="1" noChangeArrowheads="1" noChangeShapeType="1" noTextEdit="1"/>
              </p:cNvSpPr>
              <p:nvPr/>
            </p:nvSpPr>
            <p:spPr>
              <a:xfrm>
                <a:off x="4972533" y="4930063"/>
                <a:ext cx="609018" cy="246221"/>
              </a:xfrm>
              <a:prstGeom prst="rect">
                <a:avLst/>
              </a:prstGeom>
              <a:blipFill>
                <a:blip r:embed="rId6"/>
                <a:stretch>
                  <a:fillRect r="-16000"/>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CCB96C61-B83A-4C06-8EFA-2B97968D6419}"/>
              </a:ext>
            </a:extLst>
          </p:cNvPr>
          <p:cNvSpPr txBox="1"/>
          <p:nvPr/>
        </p:nvSpPr>
        <p:spPr>
          <a:xfrm>
            <a:off x="5127905" y="5445243"/>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24" name="文字方塊 23">
            <a:extLst>
              <a:ext uri="{FF2B5EF4-FFF2-40B4-BE49-F238E27FC236}">
                <a16:creationId xmlns:a16="http://schemas.microsoft.com/office/drawing/2014/main" id="{09ED3B60-16AE-4499-81B2-31C0011469A0}"/>
              </a:ext>
            </a:extLst>
          </p:cNvPr>
          <p:cNvSpPr txBox="1"/>
          <p:nvPr/>
        </p:nvSpPr>
        <p:spPr>
          <a:xfrm>
            <a:off x="2859958" y="2471304"/>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DEE4D3B7-A47F-2E9C-4AB0-CFB3226C3433}"/>
              </a:ext>
            </a:extLst>
          </p:cNvPr>
          <p:cNvSpPr txBox="1"/>
          <p:nvPr/>
        </p:nvSpPr>
        <p:spPr>
          <a:xfrm>
            <a:off x="4731706" y="6287513"/>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26" name="文字方塊 25">
            <a:extLst>
              <a:ext uri="{FF2B5EF4-FFF2-40B4-BE49-F238E27FC236}">
                <a16:creationId xmlns:a16="http://schemas.microsoft.com/office/drawing/2014/main" id="{7EDB11AE-47EB-1FE9-544B-CB60CD7899AA}"/>
              </a:ext>
            </a:extLst>
          </p:cNvPr>
          <p:cNvSpPr txBox="1"/>
          <p:nvPr/>
        </p:nvSpPr>
        <p:spPr>
          <a:xfrm>
            <a:off x="7760720" y="6570621"/>
            <a:ext cx="792397" cy="246221"/>
          </a:xfrm>
          <a:prstGeom prst="rect">
            <a:avLst/>
          </a:prstGeom>
          <a:noFill/>
        </p:spPr>
        <p:txBody>
          <a:bodyPr wrap="square" rtlCol="0">
            <a:spAutoFit/>
          </a:bodyPr>
          <a:lstStyle/>
          <a:p>
            <a:r>
              <a:rPr lang="en-US" altLang="zh-TW" sz="1000" dirty="0"/>
              <a:t>Q: position</a:t>
            </a:r>
            <a:endParaRPr lang="zh-TW" altLang="en-US" sz="1000" dirty="0"/>
          </a:p>
        </p:txBody>
      </p:sp>
    </p:spTree>
    <p:extLst>
      <p:ext uri="{BB962C8B-B14F-4D97-AF65-F5344CB8AC3E}">
        <p14:creationId xmlns:p14="http://schemas.microsoft.com/office/powerpoint/2010/main" val="5700761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8282075"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3.2 </a:t>
            </a:r>
            <a:r>
              <a:rPr lang="en-US" altLang="zh-TW" sz="2400" dirty="0">
                <a:latin typeface="Times New Roman" panose="02020603050405020304" pitchFamily="18" charset="0"/>
                <a:cs typeface="Times New Roman" panose="02020603050405020304" pitchFamily="18" charset="0"/>
              </a:rPr>
              <a:t>Attention Mechanism: Multi-Head Self-Attention (MSA) (2/3)</a:t>
            </a:r>
            <a:endParaRPr lang="zh-TW" altLang="en-US" sz="2400" dirty="0">
              <a:latin typeface="Times New Roman" panose="02020603050405020304" pitchFamily="18" charset="0"/>
              <a:cs typeface="Times New Roman" panose="02020603050405020304" pitchFamily="18" charset="0"/>
            </a:endParaRPr>
          </a:p>
        </p:txBody>
      </p:sp>
      <p:sp>
        <p:nvSpPr>
          <p:cNvPr id="5" name="矩形 4"/>
          <p:cNvSpPr/>
          <p:nvPr/>
        </p:nvSpPr>
        <p:spPr>
          <a:xfrm>
            <a:off x="464423" y="365453"/>
            <a:ext cx="8442252" cy="4616648"/>
          </a:xfrm>
          <a:prstGeom prst="rect">
            <a:avLst/>
          </a:prstGeom>
        </p:spPr>
        <p:txBody>
          <a:bodyPr wrap="square">
            <a:spAutoFit/>
          </a:bodyPr>
          <a:lstStyle/>
          <a:p>
            <a:pPr marL="285750" indent="-285750">
              <a:buFont typeface="Wingdings" panose="05000000000000000000" pitchFamily="2" charset="2"/>
              <a:buChar char="p"/>
            </a:pPr>
            <a:r>
              <a:rPr lang="en-US" altLang="zh-TW" sz="1400" dirty="0">
                <a:latin typeface="Times New Roman" panose="02020603050405020304" pitchFamily="18" charset="0"/>
                <a:cs typeface="Times New Roman" panose="02020603050405020304" pitchFamily="18" charset="0"/>
              </a:rPr>
              <a:t>Transformer reduced to a constant number of operations, </a:t>
            </a:r>
            <a:r>
              <a:rPr lang="en-US" altLang="zh-TW" sz="1400" dirty="0">
                <a:solidFill>
                  <a:srgbClr val="FF0000"/>
                </a:solidFill>
                <a:latin typeface="Times New Roman" panose="02020603050405020304" pitchFamily="18" charset="0"/>
                <a:cs typeface="Times New Roman" panose="02020603050405020304" pitchFamily="18" charset="0"/>
              </a:rPr>
              <a:t>albeit at the cost of reduced effective resolution due to averaging attention-weighted positions</a:t>
            </a:r>
            <a:r>
              <a:rPr lang="en-US" altLang="zh-TW" sz="1400" dirty="0">
                <a:latin typeface="Times New Roman" panose="02020603050405020304" pitchFamily="18" charset="0"/>
                <a:cs typeface="Times New Roman" panose="02020603050405020304" pitchFamily="18" charset="0"/>
              </a:rPr>
              <a:t>, an effect we counteract with </a:t>
            </a:r>
            <a:r>
              <a:rPr lang="en-US" altLang="zh-TW" sz="1400" dirty="0">
                <a:solidFill>
                  <a:srgbClr val="FF0000"/>
                </a:solidFill>
                <a:latin typeface="Times New Roman" panose="02020603050405020304" pitchFamily="18" charset="0"/>
                <a:cs typeface="Times New Roman" panose="02020603050405020304" pitchFamily="18" charset="0"/>
              </a:rPr>
              <a:t>Multi-Head Attention</a:t>
            </a:r>
            <a:r>
              <a:rPr lang="en-US" altLang="zh-TW" sz="1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p"/>
            </a:pPr>
            <a:r>
              <a:rPr lang="en-US" altLang="zh-TW" sz="1400" dirty="0">
                <a:latin typeface="Times New Roman" panose="02020603050405020304" pitchFamily="18" charset="0"/>
                <a:cs typeface="Times New Roman" panose="02020603050405020304" pitchFamily="18" charset="0"/>
              </a:rPr>
              <a:t>Transformer uses multi-head attention in three different ways:</a:t>
            </a:r>
          </a:p>
          <a:p>
            <a:pPr marL="542925" indent="-277813">
              <a:buFont typeface="+mj-lt"/>
              <a:buAutoNum type="arabicPeriod"/>
            </a:pPr>
            <a:r>
              <a:rPr lang="en-US" altLang="zh-TW" sz="1400" dirty="0">
                <a:latin typeface="Times New Roman" panose="02020603050405020304" pitchFamily="18" charset="0"/>
                <a:cs typeface="Times New Roman" panose="02020603050405020304" pitchFamily="18" charset="0"/>
              </a:rPr>
              <a:t>In "</a:t>
            </a:r>
            <a:r>
              <a:rPr lang="en-US" altLang="zh-TW" sz="1400" dirty="0">
                <a:solidFill>
                  <a:srgbClr val="00B0F0"/>
                </a:solidFill>
                <a:latin typeface="Times New Roman" panose="02020603050405020304" pitchFamily="18" charset="0"/>
                <a:cs typeface="Times New Roman" panose="02020603050405020304" pitchFamily="18" charset="0"/>
              </a:rPr>
              <a:t>encoder-decoder attention</a:t>
            </a:r>
            <a:r>
              <a:rPr lang="en-US" altLang="zh-TW" sz="1400" dirty="0">
                <a:latin typeface="Times New Roman" panose="02020603050405020304" pitchFamily="18" charset="0"/>
                <a:cs typeface="Times New Roman" panose="02020603050405020304" pitchFamily="18" charset="0"/>
              </a:rPr>
              <a:t>" layers, the queries </a:t>
            </a:r>
            <a:r>
              <a:rPr lang="en-US" altLang="zh-TW" sz="1400" dirty="0">
                <a:solidFill>
                  <a:srgbClr val="00B0F0"/>
                </a:solidFill>
                <a:latin typeface="Times New Roman" panose="02020603050405020304" pitchFamily="18" charset="0"/>
                <a:cs typeface="Times New Roman" panose="02020603050405020304" pitchFamily="18" charset="0"/>
              </a:rPr>
              <a:t>Q</a:t>
            </a:r>
            <a:r>
              <a:rPr lang="en-US" altLang="zh-TW" sz="1400" dirty="0">
                <a:latin typeface="Times New Roman" panose="02020603050405020304" pitchFamily="18" charset="0"/>
                <a:cs typeface="Times New Roman" panose="02020603050405020304" pitchFamily="18" charset="0"/>
              </a:rPr>
              <a:t> come from the previous decoder layer, </a:t>
            </a:r>
            <a:r>
              <a:rPr lang="en-US" altLang="zh-TW" sz="1400" dirty="0">
                <a:solidFill>
                  <a:srgbClr val="FF0000"/>
                </a:solidFill>
                <a:latin typeface="Times New Roman" panose="02020603050405020304" pitchFamily="18" charset="0"/>
                <a:cs typeface="Times New Roman" panose="02020603050405020304" pitchFamily="18" charset="0"/>
              </a:rPr>
              <a:t>and the memory keys </a:t>
            </a:r>
            <a:r>
              <a:rPr lang="en-US" altLang="zh-TW" sz="1400" i="1" dirty="0">
                <a:solidFill>
                  <a:srgbClr val="FF0000"/>
                </a:solidFill>
                <a:latin typeface="Times New Roman" panose="02020603050405020304" pitchFamily="18" charset="0"/>
                <a:cs typeface="Times New Roman" panose="02020603050405020304" pitchFamily="18" charset="0"/>
              </a:rPr>
              <a:t>K</a:t>
            </a:r>
            <a:r>
              <a:rPr lang="en-US" altLang="zh-TW" sz="1400" dirty="0">
                <a:solidFill>
                  <a:srgbClr val="FF0000"/>
                </a:solidFill>
                <a:latin typeface="Times New Roman" panose="02020603050405020304" pitchFamily="18" charset="0"/>
                <a:cs typeface="Times New Roman" panose="02020603050405020304" pitchFamily="18" charset="0"/>
              </a:rPr>
              <a:t> and values </a:t>
            </a:r>
            <a:r>
              <a:rPr lang="en-US" altLang="zh-TW" sz="1400" i="1" dirty="0">
                <a:solidFill>
                  <a:srgbClr val="FF0000"/>
                </a:solidFill>
                <a:latin typeface="Times New Roman" panose="02020603050405020304" pitchFamily="18" charset="0"/>
                <a:cs typeface="Times New Roman" panose="02020603050405020304" pitchFamily="18" charset="0"/>
              </a:rPr>
              <a:t>V</a:t>
            </a:r>
            <a:r>
              <a:rPr lang="en-US" altLang="zh-TW" sz="1400" dirty="0">
                <a:solidFill>
                  <a:srgbClr val="FF0000"/>
                </a:solidFill>
                <a:latin typeface="Times New Roman" panose="02020603050405020304" pitchFamily="18" charset="0"/>
                <a:cs typeface="Times New Roman" panose="02020603050405020304" pitchFamily="18" charset="0"/>
              </a:rPr>
              <a:t> come from the output of the encoder</a:t>
            </a:r>
            <a:r>
              <a:rPr lang="en-US" altLang="zh-TW" sz="1400" dirty="0">
                <a:latin typeface="Times New Roman" panose="02020603050405020304" pitchFamily="18" charset="0"/>
                <a:cs typeface="Times New Roman" panose="02020603050405020304" pitchFamily="18" charset="0"/>
              </a:rPr>
              <a:t>.</a:t>
            </a:r>
          </a:p>
          <a:p>
            <a:pPr marL="808038" indent="-265113">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This allows every </a:t>
            </a:r>
            <a:r>
              <a:rPr lang="en-US" altLang="zh-TW" sz="1400" u="sng" dirty="0">
                <a:solidFill>
                  <a:srgbClr val="00B0F0"/>
                </a:solidFill>
                <a:latin typeface="Times New Roman" panose="02020603050405020304" pitchFamily="18" charset="0"/>
                <a:cs typeface="Times New Roman" panose="02020603050405020304" pitchFamily="18" charset="0"/>
              </a:rPr>
              <a:t>position</a:t>
            </a:r>
            <a:r>
              <a:rPr lang="en-US" altLang="zh-TW" sz="1400" u="sng"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in the decoder to </a:t>
            </a:r>
            <a:r>
              <a:rPr lang="en-US" altLang="zh-TW" sz="1400" dirty="0">
                <a:solidFill>
                  <a:srgbClr val="FF0000"/>
                </a:solidFill>
                <a:latin typeface="Times New Roman" panose="02020603050405020304" pitchFamily="18" charset="0"/>
                <a:cs typeface="Times New Roman" panose="02020603050405020304" pitchFamily="18" charset="0"/>
              </a:rPr>
              <a:t>attend </a:t>
            </a:r>
            <a:r>
              <a:rPr lang="en-US" altLang="zh-TW" sz="1400" u="sng" dirty="0">
                <a:solidFill>
                  <a:srgbClr val="FF0000"/>
                </a:solidFill>
                <a:latin typeface="Times New Roman" panose="02020603050405020304" pitchFamily="18" charset="0"/>
                <a:cs typeface="Times New Roman" panose="02020603050405020304" pitchFamily="18" charset="0"/>
              </a:rPr>
              <a:t>over all positions </a:t>
            </a:r>
            <a:r>
              <a:rPr lang="en-US" altLang="zh-TW" sz="1400" dirty="0">
                <a:solidFill>
                  <a:srgbClr val="FF0000"/>
                </a:solidFill>
                <a:latin typeface="Times New Roman" panose="02020603050405020304" pitchFamily="18" charset="0"/>
                <a:cs typeface="Times New Roman" panose="02020603050405020304" pitchFamily="18" charset="0"/>
              </a:rPr>
              <a:t>in the input sequence. </a:t>
            </a:r>
            <a:r>
              <a:rPr lang="en-US" altLang="zh-TW" sz="1400" dirty="0">
                <a:latin typeface="Times New Roman" panose="02020603050405020304" pitchFamily="18" charset="0"/>
                <a:cs typeface="Times New Roman" panose="02020603050405020304" pitchFamily="18" charset="0"/>
              </a:rPr>
              <a:t>This mimics the typical encoder-decoder attention mechanisms in </a:t>
            </a:r>
            <a:r>
              <a:rPr lang="en-US" altLang="zh-TW" sz="1400" u="sng" dirty="0">
                <a:latin typeface="Times New Roman" panose="02020603050405020304" pitchFamily="18" charset="0"/>
                <a:cs typeface="Times New Roman" panose="02020603050405020304" pitchFamily="18" charset="0"/>
              </a:rPr>
              <a:t>sequence-to-sequence</a:t>
            </a:r>
            <a:r>
              <a:rPr lang="en-US" altLang="zh-TW" sz="1400" dirty="0">
                <a:latin typeface="Times New Roman" panose="02020603050405020304" pitchFamily="18" charset="0"/>
                <a:cs typeface="Times New Roman" panose="02020603050405020304" pitchFamily="18" charset="0"/>
              </a:rPr>
              <a:t> models.</a:t>
            </a:r>
          </a:p>
          <a:p>
            <a:pPr marL="808038" indent="-265113">
              <a:buFont typeface="Wingdings" panose="05000000000000000000" pitchFamily="2" charset="2"/>
              <a:buChar char="ü"/>
            </a:pPr>
            <a:endParaRPr lang="en-US" altLang="zh-TW" sz="1400" dirty="0">
              <a:latin typeface="Times New Roman" panose="02020603050405020304" pitchFamily="18" charset="0"/>
              <a:cs typeface="Times New Roman" panose="02020603050405020304" pitchFamily="18" charset="0"/>
            </a:endParaRPr>
          </a:p>
          <a:p>
            <a:pPr marL="265112"/>
            <a:r>
              <a:rPr lang="en-US" altLang="zh-TW" sz="1400" dirty="0">
                <a:latin typeface="Times New Roman" panose="02020603050405020304" pitchFamily="18" charset="0"/>
                <a:cs typeface="Times New Roman" panose="02020603050405020304" pitchFamily="18" charset="0"/>
              </a:rPr>
              <a:t>2.   The </a:t>
            </a:r>
            <a:r>
              <a:rPr lang="en-US" altLang="zh-TW" sz="1400" dirty="0">
                <a:solidFill>
                  <a:srgbClr val="00B0F0"/>
                </a:solidFill>
                <a:latin typeface="Times New Roman" panose="02020603050405020304" pitchFamily="18" charset="0"/>
                <a:cs typeface="Times New Roman" panose="02020603050405020304" pitchFamily="18" charset="0"/>
              </a:rPr>
              <a:t>encoder</a:t>
            </a:r>
            <a:r>
              <a:rPr lang="en-US" altLang="zh-TW" sz="1400" dirty="0">
                <a:latin typeface="Times New Roman" panose="02020603050405020304" pitchFamily="18" charset="0"/>
                <a:cs typeface="Times New Roman" panose="02020603050405020304" pitchFamily="18" charset="0"/>
              </a:rPr>
              <a:t> contains </a:t>
            </a:r>
            <a:r>
              <a:rPr lang="en-US" altLang="zh-TW" sz="1400" dirty="0">
                <a:solidFill>
                  <a:srgbClr val="00B0F0"/>
                </a:solidFill>
                <a:latin typeface="Times New Roman" panose="02020603050405020304" pitchFamily="18" charset="0"/>
                <a:cs typeface="Times New Roman" panose="02020603050405020304" pitchFamily="18" charset="0"/>
              </a:rPr>
              <a:t>self-attention layers</a:t>
            </a:r>
            <a:r>
              <a:rPr lang="en-US" altLang="zh-TW" sz="1400" dirty="0">
                <a:latin typeface="Times New Roman" panose="02020603050405020304" pitchFamily="18" charset="0"/>
                <a:cs typeface="Times New Roman" panose="02020603050405020304" pitchFamily="18" charset="0"/>
              </a:rPr>
              <a:t>. </a:t>
            </a:r>
          </a:p>
          <a:p>
            <a:pPr marL="808038" indent="-265113">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In a self-attention layer all of the queries </a:t>
            </a:r>
            <a:r>
              <a:rPr lang="en-US" altLang="zh-TW" sz="1400" dirty="0">
                <a:solidFill>
                  <a:srgbClr val="00B0F0"/>
                </a:solidFill>
                <a:latin typeface="Times New Roman" panose="02020603050405020304" pitchFamily="18" charset="0"/>
                <a:cs typeface="Times New Roman" panose="02020603050405020304" pitchFamily="18" charset="0"/>
              </a:rPr>
              <a:t>Q</a:t>
            </a:r>
            <a:r>
              <a:rPr lang="en-US" altLang="zh-TW" sz="1400" dirty="0">
                <a:latin typeface="Times New Roman" panose="02020603050405020304" pitchFamily="18" charset="0"/>
                <a:cs typeface="Times New Roman" panose="02020603050405020304" pitchFamily="18" charset="0"/>
              </a:rPr>
              <a:t>, keys </a:t>
            </a:r>
            <a:r>
              <a:rPr lang="en-US" altLang="zh-TW" sz="1400" dirty="0">
                <a:solidFill>
                  <a:srgbClr val="FF0000"/>
                </a:solidFill>
                <a:latin typeface="Times New Roman" panose="02020603050405020304" pitchFamily="18" charset="0"/>
                <a:cs typeface="Times New Roman" panose="02020603050405020304" pitchFamily="18" charset="0"/>
              </a:rPr>
              <a:t>K</a:t>
            </a:r>
            <a:r>
              <a:rPr lang="en-US" altLang="zh-TW" sz="1400" dirty="0">
                <a:latin typeface="Times New Roman" panose="02020603050405020304" pitchFamily="18" charset="0"/>
                <a:cs typeface="Times New Roman" panose="02020603050405020304" pitchFamily="18" charset="0"/>
              </a:rPr>
              <a:t>, and values </a:t>
            </a:r>
            <a:r>
              <a:rPr lang="en-US" altLang="zh-TW" sz="1400" dirty="0">
                <a:solidFill>
                  <a:srgbClr val="FF0000"/>
                </a:solidFill>
                <a:latin typeface="Times New Roman" panose="02020603050405020304" pitchFamily="18" charset="0"/>
                <a:cs typeface="Times New Roman" panose="02020603050405020304" pitchFamily="18" charset="0"/>
              </a:rPr>
              <a:t>V</a:t>
            </a:r>
            <a:r>
              <a:rPr lang="en-US" altLang="zh-TW" sz="1400" dirty="0">
                <a:latin typeface="Times New Roman" panose="02020603050405020304" pitchFamily="18" charset="0"/>
                <a:cs typeface="Times New Roman" panose="02020603050405020304" pitchFamily="18" charset="0"/>
              </a:rPr>
              <a:t> </a:t>
            </a:r>
            <a:r>
              <a:rPr lang="en-US" altLang="zh-TW" sz="1400" dirty="0">
                <a:solidFill>
                  <a:srgbClr val="FF0000"/>
                </a:solidFill>
                <a:latin typeface="Times New Roman" panose="02020603050405020304" pitchFamily="18" charset="0"/>
                <a:cs typeface="Times New Roman" panose="02020603050405020304" pitchFamily="18" charset="0"/>
              </a:rPr>
              <a:t>come from the same place</a:t>
            </a:r>
            <a:r>
              <a:rPr lang="en-US" altLang="zh-TW" sz="1400" dirty="0">
                <a:latin typeface="Times New Roman" panose="02020603050405020304" pitchFamily="18" charset="0"/>
                <a:cs typeface="Times New Roman" panose="02020603050405020304" pitchFamily="18" charset="0"/>
              </a:rPr>
              <a:t>, </a:t>
            </a:r>
          </a:p>
          <a:p>
            <a:pPr marL="808038" indent="-265113">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The output of the previous layer in the encoder. Each </a:t>
            </a:r>
            <a:r>
              <a:rPr lang="en-US" altLang="zh-TW" sz="1400" u="sng" dirty="0">
                <a:latin typeface="Times New Roman" panose="02020603050405020304" pitchFamily="18" charset="0"/>
                <a:cs typeface="Times New Roman" panose="02020603050405020304" pitchFamily="18" charset="0"/>
              </a:rPr>
              <a:t>position</a:t>
            </a:r>
            <a:r>
              <a:rPr lang="en-US" altLang="zh-TW" sz="1400" dirty="0">
                <a:latin typeface="Times New Roman" panose="02020603050405020304" pitchFamily="18" charset="0"/>
                <a:cs typeface="Times New Roman" panose="02020603050405020304" pitchFamily="18" charset="0"/>
              </a:rPr>
              <a:t> in the encoder can attend to </a:t>
            </a:r>
            <a:r>
              <a:rPr lang="en-US" altLang="zh-TW" sz="1400" u="sng" dirty="0">
                <a:solidFill>
                  <a:srgbClr val="FF0000"/>
                </a:solidFill>
                <a:latin typeface="Times New Roman" panose="02020603050405020304" pitchFamily="18" charset="0"/>
                <a:cs typeface="Times New Roman" panose="02020603050405020304" pitchFamily="18" charset="0"/>
              </a:rPr>
              <a:t>all positions</a:t>
            </a:r>
            <a:r>
              <a:rPr lang="en-US" altLang="zh-TW" sz="1400" dirty="0">
                <a:solidFill>
                  <a:srgbClr val="FF0000"/>
                </a:solidFill>
                <a:latin typeface="Times New Roman" panose="02020603050405020304" pitchFamily="18" charset="0"/>
                <a:cs typeface="Times New Roman" panose="02020603050405020304" pitchFamily="18" charset="0"/>
              </a:rPr>
              <a:t> in the previous layer of the encoder</a:t>
            </a:r>
            <a:r>
              <a:rPr lang="en-US" altLang="zh-TW" sz="1400" dirty="0">
                <a:latin typeface="Times New Roman" panose="02020603050405020304" pitchFamily="18" charset="0"/>
                <a:cs typeface="Times New Roman" panose="02020603050405020304" pitchFamily="18" charset="0"/>
              </a:rPr>
              <a:t>.</a:t>
            </a:r>
          </a:p>
          <a:p>
            <a:pPr marL="808038" indent="-265113">
              <a:buFont typeface="Wingdings" panose="05000000000000000000" pitchFamily="2" charset="2"/>
              <a:buChar char="ü"/>
            </a:pPr>
            <a:endParaRPr lang="en-US" altLang="zh-TW" sz="1400" dirty="0">
              <a:latin typeface="Times New Roman" panose="02020603050405020304" pitchFamily="18" charset="0"/>
              <a:cs typeface="Times New Roman" panose="02020603050405020304" pitchFamily="18" charset="0"/>
            </a:endParaRPr>
          </a:p>
          <a:p>
            <a:pPr marL="265112"/>
            <a:r>
              <a:rPr lang="en-US" altLang="zh-TW" sz="1400" dirty="0">
                <a:latin typeface="Times New Roman" panose="02020603050405020304" pitchFamily="18" charset="0"/>
                <a:cs typeface="Times New Roman" panose="02020603050405020304" pitchFamily="18" charset="0"/>
              </a:rPr>
              <a:t>3.   The </a:t>
            </a:r>
            <a:r>
              <a:rPr lang="en-US" altLang="zh-TW" sz="1400" dirty="0">
                <a:solidFill>
                  <a:srgbClr val="00B0F0"/>
                </a:solidFill>
                <a:latin typeface="Times New Roman" panose="02020603050405020304" pitchFamily="18" charset="0"/>
                <a:cs typeface="Times New Roman" panose="02020603050405020304" pitchFamily="18" charset="0"/>
              </a:rPr>
              <a:t>decoder</a:t>
            </a:r>
            <a:r>
              <a:rPr lang="en-US" altLang="zh-TW" sz="1400" dirty="0">
                <a:latin typeface="Times New Roman" panose="02020603050405020304" pitchFamily="18" charset="0"/>
                <a:cs typeface="Times New Roman" panose="02020603050405020304" pitchFamily="18" charset="0"/>
              </a:rPr>
              <a:t> contains </a:t>
            </a:r>
            <a:r>
              <a:rPr lang="en-US" altLang="zh-TW" sz="1400" dirty="0">
                <a:solidFill>
                  <a:srgbClr val="00B0F0"/>
                </a:solidFill>
                <a:latin typeface="Times New Roman" panose="02020603050405020304" pitchFamily="18" charset="0"/>
                <a:cs typeface="Times New Roman" panose="02020603050405020304" pitchFamily="18" charset="0"/>
              </a:rPr>
              <a:t>self-attention layers</a:t>
            </a:r>
            <a:r>
              <a:rPr lang="en-US" altLang="zh-TW" sz="1400" dirty="0">
                <a:latin typeface="Times New Roman" panose="02020603050405020304" pitchFamily="18" charset="0"/>
                <a:cs typeface="Times New Roman" panose="02020603050405020304" pitchFamily="18" charset="0"/>
              </a:rPr>
              <a:t>.</a:t>
            </a:r>
          </a:p>
          <a:p>
            <a:pPr marL="808038" indent="-265113">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Each </a:t>
            </a:r>
            <a:r>
              <a:rPr lang="en-US" altLang="zh-TW" sz="1400" u="sng" dirty="0">
                <a:latin typeface="Times New Roman" panose="02020603050405020304" pitchFamily="18" charset="0"/>
                <a:cs typeface="Times New Roman" panose="02020603050405020304" pitchFamily="18" charset="0"/>
              </a:rPr>
              <a:t>position</a:t>
            </a:r>
            <a:r>
              <a:rPr lang="en-US" altLang="zh-TW" sz="1400" dirty="0">
                <a:latin typeface="Times New Roman" panose="02020603050405020304" pitchFamily="18" charset="0"/>
                <a:cs typeface="Times New Roman" panose="02020603050405020304" pitchFamily="18" charset="0"/>
              </a:rPr>
              <a:t> in the decoder to attend to </a:t>
            </a:r>
            <a:r>
              <a:rPr lang="en-US" altLang="zh-TW" sz="1400" u="sng" dirty="0">
                <a:latin typeface="Times New Roman" panose="02020603050405020304" pitchFamily="18" charset="0"/>
                <a:cs typeface="Times New Roman" panose="02020603050405020304" pitchFamily="18" charset="0"/>
              </a:rPr>
              <a:t>all positions </a:t>
            </a:r>
            <a:r>
              <a:rPr lang="en-US" altLang="zh-TW" sz="1400" dirty="0">
                <a:latin typeface="Times New Roman" panose="02020603050405020304" pitchFamily="18" charset="0"/>
                <a:cs typeface="Times New Roman" panose="02020603050405020304" pitchFamily="18" charset="0"/>
              </a:rPr>
              <a:t>in the decoder up to and including that position.</a:t>
            </a:r>
          </a:p>
          <a:p>
            <a:pPr marL="808038" indent="-265113">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To prevent </a:t>
            </a:r>
            <a:r>
              <a:rPr lang="en-US" altLang="zh-TW" sz="1400" dirty="0">
                <a:solidFill>
                  <a:srgbClr val="00B0F0"/>
                </a:solidFill>
                <a:latin typeface="Times New Roman" panose="02020603050405020304" pitchFamily="18" charset="0"/>
                <a:cs typeface="Times New Roman" panose="02020603050405020304" pitchFamily="18" charset="0"/>
              </a:rPr>
              <a:t>leftward information flow </a:t>
            </a:r>
            <a:r>
              <a:rPr lang="en-US" altLang="zh-TW" sz="1400" dirty="0">
                <a:latin typeface="Times New Roman" panose="02020603050405020304" pitchFamily="18" charset="0"/>
                <a:cs typeface="Times New Roman" panose="02020603050405020304" pitchFamily="18" charset="0"/>
              </a:rPr>
              <a:t>in the decoder to </a:t>
            </a:r>
            <a:r>
              <a:rPr lang="en-US" altLang="zh-TW" sz="1400" dirty="0">
                <a:solidFill>
                  <a:srgbClr val="FF0000"/>
                </a:solidFill>
                <a:latin typeface="Times New Roman" panose="02020603050405020304" pitchFamily="18" charset="0"/>
                <a:cs typeface="Times New Roman" panose="02020603050405020304" pitchFamily="18" charset="0"/>
              </a:rPr>
              <a:t>preserve the auto-regressive property</a:t>
            </a:r>
            <a:r>
              <a:rPr lang="en-US" altLang="zh-TW" sz="1400" dirty="0">
                <a:latin typeface="Times New Roman" panose="02020603050405020304" pitchFamily="18" charset="0"/>
                <a:cs typeface="Times New Roman" panose="02020603050405020304" pitchFamily="18" charset="0"/>
              </a:rPr>
              <a:t>. </a:t>
            </a:r>
          </a:p>
          <a:p>
            <a:pPr marL="1093788" indent="-285750">
              <a:buFontTx/>
              <a:buChar char="-"/>
            </a:pPr>
            <a:r>
              <a:rPr lang="en-US" altLang="zh-TW" sz="1400" dirty="0">
                <a:latin typeface="Times New Roman" panose="02020603050405020304" pitchFamily="18" charset="0"/>
                <a:cs typeface="Times New Roman" panose="02020603050405020304" pitchFamily="18" charset="0"/>
              </a:rPr>
              <a:t>inside of scaled dot-product attention by </a:t>
            </a:r>
            <a:r>
              <a:rPr lang="en-US" altLang="zh-TW" sz="1400" dirty="0">
                <a:solidFill>
                  <a:srgbClr val="FF0000"/>
                </a:solidFill>
                <a:latin typeface="Times New Roman" panose="02020603050405020304" pitchFamily="18" charset="0"/>
                <a:cs typeface="Times New Roman" panose="02020603050405020304" pitchFamily="18" charset="0"/>
              </a:rPr>
              <a:t>masking out </a:t>
            </a:r>
            <a:r>
              <a:rPr lang="en-US" altLang="zh-TW" sz="1400" dirty="0">
                <a:latin typeface="Times New Roman" panose="02020603050405020304" pitchFamily="18" charset="0"/>
                <a:cs typeface="Times New Roman" panose="02020603050405020304" pitchFamily="18" charset="0"/>
              </a:rPr>
              <a:t>(setting to −∞) all values in the input of the soft-max which correspond to illegal connections. </a:t>
            </a:r>
          </a:p>
          <a:p>
            <a:pPr marL="1093788" indent="-285750">
              <a:buFontTx/>
              <a:buChar char="-"/>
            </a:pPr>
            <a:r>
              <a:rPr lang="en-US" altLang="zh-TW" sz="1400" dirty="0">
                <a:latin typeface="Times New Roman" panose="02020603050405020304" pitchFamily="18" charset="0"/>
                <a:cs typeface="Times New Roman" panose="02020603050405020304" pitchFamily="18" charset="0"/>
              </a:rPr>
              <a:t>the predictions for </a:t>
            </a:r>
            <a:r>
              <a:rPr lang="en-US" altLang="zh-TW" sz="1400" u="sng" dirty="0">
                <a:latin typeface="Times New Roman" panose="02020603050405020304" pitchFamily="18" charset="0"/>
                <a:cs typeface="Times New Roman" panose="02020603050405020304" pitchFamily="18" charset="0"/>
              </a:rPr>
              <a:t>position</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i</a:t>
            </a:r>
            <a:r>
              <a:rPr lang="en-US" altLang="zh-TW" sz="1400" dirty="0">
                <a:latin typeface="Times New Roman" panose="02020603050405020304" pitchFamily="18" charset="0"/>
                <a:cs typeface="Times New Roman" panose="02020603050405020304" pitchFamily="18" charset="0"/>
              </a:rPr>
              <a:t> can depend only on the known outputs at </a:t>
            </a:r>
            <a:r>
              <a:rPr lang="en-US" altLang="zh-TW" sz="1400" u="sng" dirty="0">
                <a:latin typeface="Times New Roman" panose="02020603050405020304" pitchFamily="18" charset="0"/>
                <a:cs typeface="Times New Roman" panose="02020603050405020304" pitchFamily="18" charset="0"/>
              </a:rPr>
              <a:t>positions</a:t>
            </a:r>
            <a:r>
              <a:rPr lang="en-US" altLang="zh-TW" sz="1400" dirty="0">
                <a:latin typeface="Times New Roman" panose="02020603050405020304" pitchFamily="18" charset="0"/>
                <a:cs typeface="Times New Roman" panose="02020603050405020304" pitchFamily="18" charset="0"/>
              </a:rPr>
              <a:t> less than </a:t>
            </a:r>
            <a:r>
              <a:rPr lang="en-US" altLang="zh-TW" sz="1400" dirty="0" err="1">
                <a:latin typeface="Times New Roman" panose="02020603050405020304" pitchFamily="18" charset="0"/>
                <a:cs typeface="Times New Roman" panose="02020603050405020304" pitchFamily="18" charset="0"/>
              </a:rPr>
              <a:t>i</a:t>
            </a:r>
            <a:r>
              <a:rPr lang="en-US" altLang="zh-TW" sz="1400" dirty="0">
                <a:latin typeface="Times New Roman" panose="02020603050405020304" pitchFamily="18" charset="0"/>
                <a:cs typeface="Times New Roman" panose="02020603050405020304" pitchFamily="18" charset="0"/>
              </a:rPr>
              <a:t>. </a:t>
            </a:r>
            <a:endParaRPr lang="zh-TW" altLang="en-US" sz="1400" dirty="0">
              <a:latin typeface="Times New Roman" panose="02020603050405020304" pitchFamily="18" charset="0"/>
              <a:cs typeface="Times New Roman" panose="02020603050405020304" pitchFamily="18" charset="0"/>
            </a:endParaRPr>
          </a:p>
          <a:p>
            <a:pPr marL="1093788" indent="-285750">
              <a:buFontTx/>
              <a:buChar char="-"/>
            </a:pPr>
            <a:endParaRPr lang="en-US" altLang="zh-TW" sz="1400" dirty="0">
              <a:latin typeface="Times New Roman" panose="02020603050405020304" pitchFamily="18" charset="0"/>
              <a:cs typeface="Times New Roman" panose="02020603050405020304" pitchFamily="18" charset="0"/>
            </a:endParaRPr>
          </a:p>
          <a:p>
            <a:pPr marL="608012" indent="-342900">
              <a:buAutoNum type="arabicPeriod" startAt="2"/>
            </a:pPr>
            <a:endParaRPr lang="zh-TW" altLang="en-US" sz="1400" dirty="0">
              <a:latin typeface="Times New Roman" panose="02020603050405020304" pitchFamily="18" charset="0"/>
              <a:cs typeface="Times New Roman" panose="02020603050405020304" pitchFamily="18" charset="0"/>
            </a:endParaRPr>
          </a:p>
        </p:txBody>
      </p:sp>
      <p:pic>
        <p:nvPicPr>
          <p:cNvPr id="6" name="圖片 5"/>
          <p:cNvPicPr>
            <a:picLocks noChangeAspect="1"/>
          </p:cNvPicPr>
          <p:nvPr/>
        </p:nvPicPr>
        <p:blipFill>
          <a:blip r:embed="rId2"/>
          <a:stretch>
            <a:fillRect/>
          </a:stretch>
        </p:blipFill>
        <p:spPr>
          <a:xfrm rot="16200000">
            <a:off x="5773228" y="3687973"/>
            <a:ext cx="2350826" cy="3989227"/>
          </a:xfrm>
          <a:prstGeom prst="rect">
            <a:avLst/>
          </a:prstGeom>
        </p:spPr>
      </p:pic>
      <p:sp>
        <p:nvSpPr>
          <p:cNvPr id="7" name="文字方塊 6"/>
          <p:cNvSpPr txBox="1"/>
          <p:nvPr/>
        </p:nvSpPr>
        <p:spPr>
          <a:xfrm>
            <a:off x="6168623" y="5556117"/>
            <a:ext cx="295275" cy="276999"/>
          </a:xfrm>
          <a:prstGeom prst="rect">
            <a:avLst/>
          </a:prstGeom>
          <a:noFill/>
        </p:spPr>
        <p:txBody>
          <a:bodyPr wrap="square" rtlCol="0">
            <a:spAutoFit/>
          </a:bodyPr>
          <a:lstStyle/>
          <a:p>
            <a:r>
              <a:rPr lang="en-US" altLang="zh-TW" sz="1200" dirty="0">
                <a:solidFill>
                  <a:srgbClr val="FF0000"/>
                </a:solidFill>
              </a:rPr>
              <a:t>1. </a:t>
            </a:r>
            <a:endParaRPr lang="zh-TW" altLang="en-US" sz="1200" dirty="0">
              <a:solidFill>
                <a:srgbClr val="FF0000"/>
              </a:solidFill>
            </a:endParaRPr>
          </a:p>
        </p:txBody>
      </p:sp>
      <p:sp>
        <p:nvSpPr>
          <p:cNvPr id="8" name="文字方塊 7"/>
          <p:cNvSpPr txBox="1"/>
          <p:nvPr/>
        </p:nvSpPr>
        <p:spPr>
          <a:xfrm>
            <a:off x="7366829" y="6307042"/>
            <a:ext cx="336952" cy="276999"/>
          </a:xfrm>
          <a:prstGeom prst="rect">
            <a:avLst/>
          </a:prstGeom>
          <a:noFill/>
        </p:spPr>
        <p:txBody>
          <a:bodyPr wrap="none" rtlCol="0">
            <a:spAutoFit/>
          </a:bodyPr>
          <a:lstStyle/>
          <a:p>
            <a:r>
              <a:rPr lang="en-US" altLang="zh-TW" sz="1200" dirty="0">
                <a:solidFill>
                  <a:srgbClr val="FF0000"/>
                </a:solidFill>
              </a:rPr>
              <a:t>2. </a:t>
            </a:r>
            <a:endParaRPr lang="zh-TW" altLang="en-US" sz="1200" dirty="0">
              <a:solidFill>
                <a:srgbClr val="FF0000"/>
              </a:solidFill>
            </a:endParaRPr>
          </a:p>
        </p:txBody>
      </p:sp>
      <p:sp>
        <p:nvSpPr>
          <p:cNvPr id="9" name="文字方塊 8"/>
          <p:cNvSpPr txBox="1"/>
          <p:nvPr/>
        </p:nvSpPr>
        <p:spPr>
          <a:xfrm>
            <a:off x="7352715" y="5428852"/>
            <a:ext cx="336952" cy="276999"/>
          </a:xfrm>
          <a:prstGeom prst="rect">
            <a:avLst/>
          </a:prstGeom>
          <a:noFill/>
        </p:spPr>
        <p:txBody>
          <a:bodyPr wrap="square" rtlCol="0">
            <a:spAutoFit/>
          </a:bodyPr>
          <a:lstStyle/>
          <a:p>
            <a:r>
              <a:rPr lang="en-US" altLang="zh-TW" sz="1200" dirty="0">
                <a:solidFill>
                  <a:srgbClr val="FF0000"/>
                </a:solidFill>
              </a:rPr>
              <a:t>3. </a:t>
            </a:r>
            <a:endParaRPr lang="zh-TW" altLang="en-US" sz="1200" dirty="0">
              <a:solidFill>
                <a:srgbClr val="FF0000"/>
              </a:solidFill>
            </a:endParaRPr>
          </a:p>
        </p:txBody>
      </p:sp>
      <p:sp>
        <p:nvSpPr>
          <p:cNvPr id="10" name="文字方塊 9"/>
          <p:cNvSpPr txBox="1"/>
          <p:nvPr/>
        </p:nvSpPr>
        <p:spPr>
          <a:xfrm>
            <a:off x="6764672" y="4846109"/>
            <a:ext cx="288862" cy="276999"/>
          </a:xfrm>
          <a:prstGeom prst="rect">
            <a:avLst/>
          </a:prstGeom>
          <a:noFill/>
        </p:spPr>
        <p:txBody>
          <a:bodyPr wrap="none" rtlCol="0">
            <a:spAutoFit/>
          </a:bodyPr>
          <a:lstStyle/>
          <a:p>
            <a:r>
              <a:rPr lang="en-US" altLang="zh-TW" sz="1200" dirty="0">
                <a:solidFill>
                  <a:srgbClr val="00B0F0"/>
                </a:solidFill>
              </a:rPr>
              <a:t>Q</a:t>
            </a:r>
            <a:endParaRPr lang="zh-TW" altLang="en-US" sz="1200" dirty="0">
              <a:solidFill>
                <a:srgbClr val="00B0F0"/>
              </a:solidFill>
            </a:endParaRPr>
          </a:p>
        </p:txBody>
      </p:sp>
      <p:sp>
        <p:nvSpPr>
          <p:cNvPr id="11" name="文字方塊 10"/>
          <p:cNvSpPr txBox="1"/>
          <p:nvPr/>
        </p:nvSpPr>
        <p:spPr>
          <a:xfrm>
            <a:off x="6758260" y="5258790"/>
            <a:ext cx="295274"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K</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12" name="文字方塊 11"/>
          <p:cNvSpPr txBox="1"/>
          <p:nvPr/>
        </p:nvSpPr>
        <p:spPr>
          <a:xfrm>
            <a:off x="6748282" y="5490491"/>
            <a:ext cx="295274"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V</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7249121" y="5119536"/>
            <a:ext cx="116173" cy="392744"/>
          </a:xfrm>
          <a:prstGeom prst="rect">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F0"/>
              </a:solidFill>
            </a:endParaRPr>
          </a:p>
        </p:txBody>
      </p:sp>
      <p:sp>
        <p:nvSpPr>
          <p:cNvPr id="16" name="矩形 15"/>
          <p:cNvSpPr/>
          <p:nvPr/>
        </p:nvSpPr>
        <p:spPr>
          <a:xfrm>
            <a:off x="8707604" y="5002186"/>
            <a:ext cx="181215" cy="59654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175461" y="4681015"/>
            <a:ext cx="3539752" cy="2246769"/>
          </a:xfrm>
          <a:prstGeom prst="rect">
            <a:avLst/>
          </a:prstGeom>
          <a:noFill/>
        </p:spPr>
        <p:txBody>
          <a:bodyPr wrap="none" rtlCol="0">
            <a:spAutoFit/>
          </a:bodyPr>
          <a:lstStyle/>
          <a:p>
            <a:r>
              <a:rPr lang="en-US" altLang="zh-TW" sz="1400" dirty="0">
                <a:latin typeface="Times New Roman" panose="02020603050405020304" pitchFamily="18" charset="0"/>
                <a:cs typeface="Times New Roman" panose="02020603050405020304" pitchFamily="18" charset="0"/>
              </a:rPr>
              <a:t>- Example:</a:t>
            </a:r>
          </a:p>
          <a:p>
            <a:r>
              <a:rPr lang="en-US" altLang="zh-TW" sz="1400" dirty="0">
                <a:latin typeface="Times New Roman" panose="02020603050405020304" pitchFamily="18" charset="0"/>
                <a:cs typeface="Times New Roman" panose="02020603050405020304" pitchFamily="18" charset="0"/>
              </a:rPr>
              <a:t>1) Without masked: </a:t>
            </a:r>
          </a:p>
          <a:p>
            <a:r>
              <a:rPr lang="el-GR" altLang="zh-TW" sz="1400" i="1" dirty="0">
                <a:latin typeface="Times New Roman" panose="02020603050405020304" pitchFamily="18" charset="0"/>
                <a:cs typeface="Times New Roman" panose="02020603050405020304" pitchFamily="18" charset="0"/>
              </a:rPr>
              <a:t>α</a:t>
            </a:r>
            <a:r>
              <a:rPr lang="en-US" altLang="zh-TW" sz="1400" i="1" baseline="-25000" dirty="0">
                <a:latin typeface="Times New Roman" panose="02020603050405020304" pitchFamily="18" charset="0"/>
                <a:cs typeface="Times New Roman" panose="02020603050405020304" pitchFamily="18" charset="0"/>
              </a:rPr>
              <a:t>1 </a:t>
            </a:r>
            <a:r>
              <a:rPr lang="en-US" altLang="zh-TW" sz="1400" dirty="0">
                <a:latin typeface="Times New Roman" panose="02020603050405020304" pitchFamily="18" charset="0"/>
                <a:cs typeface="Times New Roman" panose="02020603050405020304" pitchFamily="18" charset="0"/>
              </a:rPr>
              <a:t>(Vector)=soft-max[ (Q</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(Q</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2</a:t>
            </a:r>
            <a:r>
              <a:rPr lang="en-US" altLang="zh-TW" sz="1400" dirty="0">
                <a:latin typeface="Times New Roman" panose="02020603050405020304" pitchFamily="18" charset="0"/>
                <a:cs typeface="Times New Roman" panose="02020603050405020304" pitchFamily="18" charset="0"/>
              </a:rPr>
              <a:t>)…]</a:t>
            </a:r>
          </a:p>
          <a:p>
            <a:r>
              <a:rPr lang="el-GR" altLang="zh-TW" sz="1400" i="1" dirty="0">
                <a:latin typeface="Times New Roman" panose="02020603050405020304" pitchFamily="18" charset="0"/>
                <a:cs typeface="Times New Roman" panose="02020603050405020304" pitchFamily="18" charset="0"/>
              </a:rPr>
              <a:t>α</a:t>
            </a:r>
            <a:r>
              <a:rPr lang="en-US" altLang="zh-TW" sz="1400" i="1" baseline="-25000" dirty="0">
                <a:latin typeface="Times New Roman" panose="02020603050405020304" pitchFamily="18" charset="0"/>
                <a:cs typeface="Times New Roman" panose="02020603050405020304" pitchFamily="18" charset="0"/>
              </a:rPr>
              <a:t>2</a:t>
            </a:r>
            <a:r>
              <a:rPr lang="en-US" altLang="zh-TW" sz="1400" dirty="0">
                <a:latin typeface="Times New Roman" panose="02020603050405020304" pitchFamily="18" charset="0"/>
                <a:cs typeface="Times New Roman" panose="02020603050405020304" pitchFamily="18" charset="0"/>
              </a:rPr>
              <a:t>=soft-max[ (Q</a:t>
            </a:r>
            <a:r>
              <a:rPr lang="en-US" altLang="zh-TW" sz="1400" baseline="-25000" dirty="0">
                <a:latin typeface="Times New Roman" panose="02020603050405020304" pitchFamily="18" charset="0"/>
                <a:cs typeface="Times New Roman" panose="02020603050405020304" pitchFamily="18" charset="0"/>
              </a:rPr>
              <a:t>2</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(Q</a:t>
            </a:r>
            <a:r>
              <a:rPr lang="en-US" altLang="zh-TW" sz="1400" baseline="-25000" dirty="0">
                <a:latin typeface="Times New Roman" panose="02020603050405020304" pitchFamily="18" charset="0"/>
                <a:cs typeface="Times New Roman" panose="02020603050405020304" pitchFamily="18" charset="0"/>
              </a:rPr>
              <a:t>2</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2</a:t>
            </a:r>
            <a:r>
              <a:rPr lang="en-US" altLang="zh-TW" sz="1400" dirty="0">
                <a:latin typeface="Times New Roman" panose="02020603050405020304" pitchFamily="18" charset="0"/>
                <a:cs typeface="Times New Roman" panose="02020603050405020304" pitchFamily="18" charset="0"/>
              </a:rPr>
              <a:t>)…]</a:t>
            </a:r>
          </a:p>
          <a:p>
            <a:r>
              <a:rPr lang="el-GR" altLang="zh-TW" sz="1400" i="1" dirty="0">
                <a:latin typeface="Times New Roman" panose="02020603050405020304" pitchFamily="18" charset="0"/>
                <a:cs typeface="Times New Roman" panose="02020603050405020304" pitchFamily="18" charset="0"/>
              </a:rPr>
              <a:t>α</a:t>
            </a:r>
            <a:r>
              <a:rPr lang="en-US" altLang="zh-TW" sz="1400" i="1" baseline="-25000" dirty="0">
                <a:latin typeface="Times New Roman" panose="02020603050405020304" pitchFamily="18" charset="0"/>
                <a:cs typeface="Times New Roman" panose="02020603050405020304" pitchFamily="18" charset="0"/>
              </a:rPr>
              <a:t>3</a:t>
            </a:r>
            <a:r>
              <a:rPr lang="en-US" altLang="zh-TW" sz="1400" dirty="0">
                <a:latin typeface="Times New Roman" panose="02020603050405020304" pitchFamily="18" charset="0"/>
                <a:cs typeface="Times New Roman" panose="02020603050405020304" pitchFamily="18" charset="0"/>
              </a:rPr>
              <a:t>=soft-max[ (Q</a:t>
            </a:r>
            <a:r>
              <a:rPr lang="en-US" altLang="zh-TW" sz="1400" baseline="-25000" dirty="0">
                <a:latin typeface="Times New Roman" panose="02020603050405020304" pitchFamily="18" charset="0"/>
                <a:cs typeface="Times New Roman" panose="02020603050405020304" pitchFamily="18" charset="0"/>
              </a:rPr>
              <a:t>3</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(Q</a:t>
            </a:r>
            <a:r>
              <a:rPr lang="en-US" altLang="zh-TW" sz="1400" baseline="-25000" dirty="0">
                <a:latin typeface="Times New Roman" panose="02020603050405020304" pitchFamily="18" charset="0"/>
                <a:cs typeface="Times New Roman" panose="02020603050405020304" pitchFamily="18" charset="0"/>
              </a:rPr>
              <a:t>3</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2</a:t>
            </a:r>
            <a:r>
              <a:rPr lang="en-US" altLang="zh-TW" sz="1400" dirty="0">
                <a:latin typeface="Times New Roman" panose="02020603050405020304" pitchFamily="18" charset="0"/>
                <a:cs typeface="Times New Roman" panose="02020603050405020304" pitchFamily="18" charset="0"/>
              </a:rPr>
              <a:t>)…]</a:t>
            </a:r>
          </a:p>
          <a:p>
            <a:endParaRPr lang="en-US" altLang="zh-TW" sz="1400" dirty="0">
              <a:latin typeface="Times New Roman" panose="02020603050405020304" pitchFamily="18" charset="0"/>
              <a:cs typeface="Times New Roman" panose="02020603050405020304" pitchFamily="18" charset="0"/>
            </a:endParaRPr>
          </a:p>
          <a:p>
            <a:r>
              <a:rPr lang="en-US" altLang="zh-TW" sz="1400" dirty="0">
                <a:latin typeface="Times New Roman" panose="02020603050405020304" pitchFamily="18" charset="0"/>
                <a:cs typeface="Times New Roman" panose="02020603050405020304" pitchFamily="18" charset="0"/>
              </a:rPr>
              <a:t>2) </a:t>
            </a:r>
            <a:r>
              <a:rPr lang="en-US" altLang="zh-TW" sz="1400" dirty="0">
                <a:solidFill>
                  <a:srgbClr val="FF0000"/>
                </a:solidFill>
                <a:latin typeface="Times New Roman" panose="02020603050405020304" pitchFamily="18" charset="0"/>
                <a:cs typeface="Times New Roman" panose="02020603050405020304" pitchFamily="18" charset="0"/>
              </a:rPr>
              <a:t>Masked:</a:t>
            </a:r>
            <a:r>
              <a:rPr lang="en-US" altLang="zh-TW" sz="1400" dirty="0">
                <a:latin typeface="Times New Roman" panose="02020603050405020304" pitchFamily="18" charset="0"/>
                <a:cs typeface="Times New Roman" panose="02020603050405020304" pitchFamily="18" charset="0"/>
              </a:rPr>
              <a:t>  </a:t>
            </a:r>
          </a:p>
          <a:p>
            <a:r>
              <a:rPr lang="el-GR" altLang="zh-TW" sz="1400" i="1" dirty="0">
                <a:latin typeface="Times New Roman" panose="02020603050405020304" pitchFamily="18" charset="0"/>
                <a:cs typeface="Times New Roman" panose="02020603050405020304" pitchFamily="18" charset="0"/>
              </a:rPr>
              <a:t>α</a:t>
            </a:r>
            <a:r>
              <a:rPr lang="en-US" altLang="zh-TW" sz="1400" i="1" baseline="-25000" dirty="0">
                <a:latin typeface="Times New Roman" panose="02020603050405020304" pitchFamily="18" charset="0"/>
                <a:cs typeface="Times New Roman" panose="02020603050405020304" pitchFamily="18" charset="0"/>
              </a:rPr>
              <a:t>1 </a:t>
            </a:r>
            <a:r>
              <a:rPr lang="en-US" altLang="zh-TW" sz="1400" dirty="0">
                <a:latin typeface="Times New Roman" panose="02020603050405020304" pitchFamily="18" charset="0"/>
                <a:cs typeface="Times New Roman" panose="02020603050405020304" pitchFamily="18" charset="0"/>
              </a:rPr>
              <a:t>(Vector)=soft-max[ (Q</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a:t>
            </a:r>
            <a:r>
              <a:rPr lang="en-US" altLang="zh-TW" sz="1400" dirty="0">
                <a:solidFill>
                  <a:srgbClr val="00B0F0"/>
                </a:solidFill>
                <a:latin typeface="Times New Roman" panose="02020603050405020304" pitchFamily="18" charset="0"/>
                <a:cs typeface="Times New Roman" panose="02020603050405020304" pitchFamily="18" charset="0"/>
              </a:rPr>
              <a:t>0</a:t>
            </a:r>
            <a:r>
              <a:rPr lang="en-US" altLang="zh-TW" sz="1400" dirty="0">
                <a:latin typeface="Times New Roman" panose="02020603050405020304" pitchFamily="18" charset="0"/>
                <a:cs typeface="Times New Roman" panose="02020603050405020304" pitchFamily="18" charset="0"/>
              </a:rPr>
              <a:t>…]</a:t>
            </a:r>
          </a:p>
          <a:p>
            <a:r>
              <a:rPr lang="el-GR" altLang="zh-TW" sz="1400" i="1" dirty="0">
                <a:latin typeface="Times New Roman" panose="02020603050405020304" pitchFamily="18" charset="0"/>
                <a:cs typeface="Times New Roman" panose="02020603050405020304" pitchFamily="18" charset="0"/>
              </a:rPr>
              <a:t>α</a:t>
            </a:r>
            <a:r>
              <a:rPr lang="en-US" altLang="zh-TW" sz="1400" i="1" baseline="-25000" dirty="0">
                <a:latin typeface="Times New Roman" panose="02020603050405020304" pitchFamily="18" charset="0"/>
                <a:cs typeface="Times New Roman" panose="02020603050405020304" pitchFamily="18" charset="0"/>
              </a:rPr>
              <a:t>2</a:t>
            </a:r>
            <a:r>
              <a:rPr lang="en-US" altLang="zh-TW" sz="1400" dirty="0">
                <a:latin typeface="Times New Roman" panose="02020603050405020304" pitchFamily="18" charset="0"/>
                <a:cs typeface="Times New Roman" panose="02020603050405020304" pitchFamily="18" charset="0"/>
              </a:rPr>
              <a:t>=soft-max[ (Q</a:t>
            </a:r>
            <a:r>
              <a:rPr lang="en-US" altLang="zh-TW" sz="1400" baseline="-25000" dirty="0">
                <a:latin typeface="Times New Roman" panose="02020603050405020304" pitchFamily="18" charset="0"/>
                <a:cs typeface="Times New Roman" panose="02020603050405020304" pitchFamily="18" charset="0"/>
              </a:rPr>
              <a:t>2</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(Q</a:t>
            </a:r>
            <a:r>
              <a:rPr lang="en-US" altLang="zh-TW" sz="1400" baseline="-25000" dirty="0">
                <a:latin typeface="Times New Roman" panose="02020603050405020304" pitchFamily="18" charset="0"/>
                <a:cs typeface="Times New Roman" panose="02020603050405020304" pitchFamily="18" charset="0"/>
              </a:rPr>
              <a:t>2</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2</a:t>
            </a:r>
            <a:r>
              <a:rPr lang="en-US" altLang="zh-TW" sz="1400" dirty="0">
                <a:latin typeface="Times New Roman" panose="02020603050405020304" pitchFamily="18" charset="0"/>
                <a:cs typeface="Times New Roman" panose="02020603050405020304" pitchFamily="18" charset="0"/>
              </a:rPr>
              <a:t>),</a:t>
            </a:r>
            <a:r>
              <a:rPr lang="en-US" altLang="zh-TW" sz="1400" dirty="0">
                <a:solidFill>
                  <a:srgbClr val="00B0F0"/>
                </a:solidFill>
                <a:latin typeface="Times New Roman" panose="02020603050405020304" pitchFamily="18" charset="0"/>
                <a:cs typeface="Times New Roman" panose="02020603050405020304" pitchFamily="18" charset="0"/>
              </a:rPr>
              <a:t>0</a:t>
            </a:r>
            <a:r>
              <a:rPr lang="en-US" altLang="zh-TW" sz="1400" dirty="0">
                <a:latin typeface="Times New Roman" panose="02020603050405020304" pitchFamily="18" charset="0"/>
                <a:cs typeface="Times New Roman" panose="02020603050405020304" pitchFamily="18" charset="0"/>
              </a:rPr>
              <a:t>,…]</a:t>
            </a:r>
          </a:p>
          <a:p>
            <a:r>
              <a:rPr lang="el-GR" altLang="zh-TW" sz="1400" i="1" dirty="0">
                <a:latin typeface="Times New Roman" panose="02020603050405020304" pitchFamily="18" charset="0"/>
                <a:cs typeface="Times New Roman" panose="02020603050405020304" pitchFamily="18" charset="0"/>
              </a:rPr>
              <a:t>α</a:t>
            </a:r>
            <a:r>
              <a:rPr lang="en-US" altLang="zh-TW" sz="1400" i="1" baseline="-25000" dirty="0">
                <a:latin typeface="Times New Roman" panose="02020603050405020304" pitchFamily="18" charset="0"/>
                <a:cs typeface="Times New Roman" panose="02020603050405020304" pitchFamily="18" charset="0"/>
              </a:rPr>
              <a:t>3</a:t>
            </a:r>
            <a:r>
              <a:rPr lang="en-US" altLang="zh-TW" sz="1400" dirty="0">
                <a:latin typeface="Times New Roman" panose="02020603050405020304" pitchFamily="18" charset="0"/>
                <a:cs typeface="Times New Roman" panose="02020603050405020304" pitchFamily="18" charset="0"/>
              </a:rPr>
              <a:t>=soft-max[ (Q</a:t>
            </a:r>
            <a:r>
              <a:rPr lang="en-US" altLang="zh-TW" sz="1400" baseline="-25000" dirty="0">
                <a:latin typeface="Times New Roman" panose="02020603050405020304" pitchFamily="18" charset="0"/>
                <a:cs typeface="Times New Roman" panose="02020603050405020304" pitchFamily="18" charset="0"/>
              </a:rPr>
              <a:t>3</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(Q</a:t>
            </a:r>
            <a:r>
              <a:rPr lang="en-US" altLang="zh-TW" sz="1400" baseline="-25000" dirty="0">
                <a:latin typeface="Times New Roman" panose="02020603050405020304" pitchFamily="18" charset="0"/>
                <a:cs typeface="Times New Roman" panose="02020603050405020304" pitchFamily="18" charset="0"/>
              </a:rPr>
              <a:t>3</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2</a:t>
            </a:r>
            <a:r>
              <a:rPr lang="en-US" altLang="zh-TW" sz="1400" dirty="0">
                <a:latin typeface="Times New Roman" panose="02020603050405020304" pitchFamily="18" charset="0"/>
                <a:cs typeface="Times New Roman" panose="02020603050405020304" pitchFamily="18" charset="0"/>
              </a:rPr>
              <a:t>), (Q</a:t>
            </a:r>
            <a:r>
              <a:rPr lang="en-US" altLang="zh-TW" sz="1400" baseline="-25000" dirty="0">
                <a:latin typeface="Times New Roman" panose="02020603050405020304" pitchFamily="18" charset="0"/>
                <a:cs typeface="Times New Roman" panose="02020603050405020304" pitchFamily="18" charset="0"/>
              </a:rPr>
              <a:t>3</a:t>
            </a:r>
            <a:r>
              <a:rPr lang="en-US" altLang="zh-TW" sz="1400" dirty="0">
                <a:latin typeface="Times New Roman" panose="02020603050405020304" pitchFamily="18" charset="0"/>
                <a:cs typeface="Times New Roman" panose="02020603050405020304" pitchFamily="18" charset="0"/>
              </a:rPr>
              <a:t>*K</a:t>
            </a:r>
            <a:r>
              <a:rPr lang="en-US" altLang="zh-TW" sz="1400" baseline="-25000" dirty="0">
                <a:latin typeface="Times New Roman" panose="02020603050405020304" pitchFamily="18" charset="0"/>
                <a:cs typeface="Times New Roman" panose="02020603050405020304" pitchFamily="18" charset="0"/>
              </a:rPr>
              <a:t>3</a:t>
            </a:r>
            <a:r>
              <a:rPr lang="en-US" altLang="zh-TW" sz="1400" dirty="0">
                <a:latin typeface="Times New Roman" panose="02020603050405020304" pitchFamily="18" charset="0"/>
                <a:cs typeface="Times New Roman" panose="02020603050405020304" pitchFamily="18" charset="0"/>
              </a:rPr>
              <a:t>),</a:t>
            </a:r>
            <a:r>
              <a:rPr lang="en-US" altLang="zh-TW" sz="1400" dirty="0">
                <a:solidFill>
                  <a:srgbClr val="00B0F0"/>
                </a:solidFill>
                <a:latin typeface="Times New Roman" panose="02020603050405020304" pitchFamily="18" charset="0"/>
                <a:cs typeface="Times New Roman" panose="02020603050405020304" pitchFamily="18" charset="0"/>
              </a:rPr>
              <a:t>0</a:t>
            </a:r>
            <a:r>
              <a:rPr lang="en-US" altLang="zh-TW" sz="1400" dirty="0">
                <a:latin typeface="Times New Roman" panose="02020603050405020304" pitchFamily="18" charset="0"/>
                <a:cs typeface="Times New Roman" panose="02020603050405020304" pitchFamily="18" charset="0"/>
              </a:rPr>
              <a:t>,…]</a:t>
            </a:r>
          </a:p>
        </p:txBody>
      </p:sp>
      <p:sp>
        <p:nvSpPr>
          <p:cNvPr id="2" name="投影片編號版面配置區 1">
            <a:extLst>
              <a:ext uri="{FF2B5EF4-FFF2-40B4-BE49-F238E27FC236}">
                <a16:creationId xmlns:a16="http://schemas.microsoft.com/office/drawing/2014/main" id="{B0510EAC-00D4-4AF8-991F-4D0C94799688}"/>
              </a:ext>
            </a:extLst>
          </p:cNvPr>
          <p:cNvSpPr>
            <a:spLocks noGrp="1"/>
          </p:cNvSpPr>
          <p:nvPr>
            <p:ph type="sldNum" sz="quarter" idx="12"/>
          </p:nvPr>
        </p:nvSpPr>
        <p:spPr/>
        <p:txBody>
          <a:bodyPr/>
          <a:lstStyle/>
          <a:p>
            <a:fld id="{234B36A1-F704-41D0-BB5A-162B2F270628}" type="slidenum">
              <a:rPr lang="zh-TW" altLang="en-US" smtClean="0"/>
              <a:t>73</a:t>
            </a:fld>
            <a:endParaRPr lang="zh-TW" altLang="en-US"/>
          </a:p>
        </p:txBody>
      </p:sp>
      <p:sp>
        <p:nvSpPr>
          <p:cNvPr id="3" name="文字方塊 2">
            <a:extLst>
              <a:ext uri="{FF2B5EF4-FFF2-40B4-BE49-F238E27FC236}">
                <a16:creationId xmlns:a16="http://schemas.microsoft.com/office/drawing/2014/main" id="{2CA30BB2-359F-4F28-AB08-F602D2B35BE2}"/>
              </a:ext>
            </a:extLst>
          </p:cNvPr>
          <p:cNvSpPr txBox="1"/>
          <p:nvPr/>
        </p:nvSpPr>
        <p:spPr>
          <a:xfrm>
            <a:off x="6399556" y="6526231"/>
            <a:ext cx="745531" cy="276999"/>
          </a:xfrm>
          <a:prstGeom prst="rect">
            <a:avLst/>
          </a:prstGeom>
          <a:noFill/>
        </p:spPr>
        <p:txBody>
          <a:bodyPr wrap="square" rtlCol="0">
            <a:spAutoFit/>
          </a:bodyPr>
          <a:lstStyle/>
          <a:p>
            <a:r>
              <a:rPr lang="en-US" altLang="zh-TW" sz="1200" dirty="0"/>
              <a:t>encoder</a:t>
            </a:r>
            <a:endParaRPr lang="zh-TW" altLang="en-US" sz="1200" dirty="0"/>
          </a:p>
        </p:txBody>
      </p:sp>
      <p:sp>
        <p:nvSpPr>
          <p:cNvPr id="18" name="文字方塊 17">
            <a:extLst>
              <a:ext uri="{FF2B5EF4-FFF2-40B4-BE49-F238E27FC236}">
                <a16:creationId xmlns:a16="http://schemas.microsoft.com/office/drawing/2014/main" id="{7888676F-1388-4056-BF5C-D178299C3DB3}"/>
              </a:ext>
            </a:extLst>
          </p:cNvPr>
          <p:cNvSpPr txBox="1"/>
          <p:nvPr/>
        </p:nvSpPr>
        <p:spPr>
          <a:xfrm>
            <a:off x="6168623" y="4548861"/>
            <a:ext cx="745531" cy="276999"/>
          </a:xfrm>
          <a:prstGeom prst="rect">
            <a:avLst/>
          </a:prstGeom>
          <a:noFill/>
        </p:spPr>
        <p:txBody>
          <a:bodyPr wrap="square" rtlCol="0">
            <a:spAutoFit/>
          </a:bodyPr>
          <a:lstStyle/>
          <a:p>
            <a:r>
              <a:rPr lang="en-US" altLang="zh-TW" sz="1200" dirty="0"/>
              <a:t>decoder</a:t>
            </a:r>
            <a:endParaRPr lang="zh-TW" altLang="en-US" sz="1200" dirty="0"/>
          </a:p>
        </p:txBody>
      </p:sp>
      <p:sp>
        <p:nvSpPr>
          <p:cNvPr id="19" name="矩形 18">
            <a:extLst>
              <a:ext uri="{FF2B5EF4-FFF2-40B4-BE49-F238E27FC236}">
                <a16:creationId xmlns:a16="http://schemas.microsoft.com/office/drawing/2014/main" id="{7C645E7E-C249-4698-B3A7-C87610ACF883}"/>
              </a:ext>
            </a:extLst>
          </p:cNvPr>
          <p:cNvSpPr/>
          <p:nvPr/>
        </p:nvSpPr>
        <p:spPr>
          <a:xfrm>
            <a:off x="6829176" y="4867547"/>
            <a:ext cx="214380" cy="217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93F3FDC-06B4-425D-88D7-40546F1CE5A7}"/>
              </a:ext>
            </a:extLst>
          </p:cNvPr>
          <p:cNvSpPr txBox="1"/>
          <p:nvPr/>
        </p:nvSpPr>
        <p:spPr>
          <a:xfrm>
            <a:off x="8403424" y="4484877"/>
            <a:ext cx="980768" cy="553998"/>
          </a:xfrm>
          <a:prstGeom prst="rect">
            <a:avLst/>
          </a:prstGeom>
          <a:noFill/>
        </p:spPr>
        <p:txBody>
          <a:bodyPr wrap="square" rtlCol="0">
            <a:spAutoFit/>
          </a:bodyPr>
          <a:lstStyle/>
          <a:p>
            <a:r>
              <a:rPr lang="en-US" altLang="zh-TW" sz="1000" dirty="0"/>
              <a:t>Previous decoder output layer</a:t>
            </a:r>
            <a:endParaRPr lang="zh-TW" altLang="en-US" sz="1000" dirty="0"/>
          </a:p>
        </p:txBody>
      </p:sp>
      <p:sp>
        <p:nvSpPr>
          <p:cNvPr id="13" name="文字方塊 12">
            <a:extLst>
              <a:ext uri="{FF2B5EF4-FFF2-40B4-BE49-F238E27FC236}">
                <a16:creationId xmlns:a16="http://schemas.microsoft.com/office/drawing/2014/main" id="{DC90B030-9A5E-41A6-BF02-9D178C049AE7}"/>
              </a:ext>
            </a:extLst>
          </p:cNvPr>
          <p:cNvSpPr txBox="1"/>
          <p:nvPr/>
        </p:nvSpPr>
        <p:spPr>
          <a:xfrm>
            <a:off x="292246" y="4067628"/>
            <a:ext cx="952385" cy="276999"/>
          </a:xfrm>
          <a:prstGeom prst="rect">
            <a:avLst/>
          </a:prstGeom>
          <a:noFill/>
        </p:spPr>
        <p:txBody>
          <a:bodyPr wrap="square" rtlCol="0">
            <a:spAutoFit/>
          </a:bodyPr>
          <a:lstStyle/>
          <a:p>
            <a:r>
              <a:rPr lang="en-US" altLang="zh-TW" sz="1200" dirty="0">
                <a:solidFill>
                  <a:srgbClr val="FF0000"/>
                </a:solidFill>
              </a:rPr>
              <a:t>Masked??</a:t>
            </a:r>
            <a:endParaRPr lang="zh-TW" altLang="en-US" sz="1200" dirty="0">
              <a:solidFill>
                <a:srgbClr val="FF0000"/>
              </a:solidFill>
            </a:endParaRPr>
          </a:p>
        </p:txBody>
      </p:sp>
      <p:sp>
        <p:nvSpPr>
          <p:cNvPr id="14" name="左大括弧 13">
            <a:extLst>
              <a:ext uri="{FF2B5EF4-FFF2-40B4-BE49-F238E27FC236}">
                <a16:creationId xmlns:a16="http://schemas.microsoft.com/office/drawing/2014/main" id="{377DF62B-84A4-4766-9EF7-8434178C8750}"/>
              </a:ext>
            </a:extLst>
          </p:cNvPr>
          <p:cNvSpPr/>
          <p:nvPr/>
        </p:nvSpPr>
        <p:spPr>
          <a:xfrm>
            <a:off x="1104269" y="3938016"/>
            <a:ext cx="251286" cy="49358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781C4D58-7095-4D2D-8A08-D8D0021F78CD}"/>
              </a:ext>
            </a:extLst>
          </p:cNvPr>
          <p:cNvSpPr txBox="1"/>
          <p:nvPr/>
        </p:nvSpPr>
        <p:spPr>
          <a:xfrm>
            <a:off x="410069" y="6020864"/>
            <a:ext cx="952385" cy="276999"/>
          </a:xfrm>
          <a:prstGeom prst="rect">
            <a:avLst/>
          </a:prstGeom>
          <a:noFill/>
        </p:spPr>
        <p:txBody>
          <a:bodyPr wrap="square" rtlCol="0">
            <a:spAutoFit/>
          </a:bodyPr>
          <a:lstStyle/>
          <a:p>
            <a:r>
              <a:rPr lang="en-US" altLang="zh-TW" sz="1200" dirty="0">
                <a:solidFill>
                  <a:srgbClr val="FF0000"/>
                </a:solidFill>
              </a:rPr>
              <a:t>Masked??</a:t>
            </a:r>
            <a:endParaRPr lang="zh-TW" altLang="en-US" sz="1200" dirty="0">
              <a:solidFill>
                <a:srgbClr val="FF0000"/>
              </a:solidFill>
            </a:endParaRPr>
          </a:p>
        </p:txBody>
      </p:sp>
      <p:sp>
        <p:nvSpPr>
          <p:cNvPr id="22" name="箭號: 向右 21">
            <a:extLst>
              <a:ext uri="{FF2B5EF4-FFF2-40B4-BE49-F238E27FC236}">
                <a16:creationId xmlns:a16="http://schemas.microsoft.com/office/drawing/2014/main" id="{DB062856-FC73-44AB-A052-C70153D421D6}"/>
              </a:ext>
            </a:extLst>
          </p:cNvPr>
          <p:cNvSpPr/>
          <p:nvPr/>
        </p:nvSpPr>
        <p:spPr>
          <a:xfrm>
            <a:off x="223365" y="3938016"/>
            <a:ext cx="98318" cy="5202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箭號: 向右 22">
            <a:extLst>
              <a:ext uri="{FF2B5EF4-FFF2-40B4-BE49-F238E27FC236}">
                <a16:creationId xmlns:a16="http://schemas.microsoft.com/office/drawing/2014/main" id="{52CDAA30-3B98-47B8-9A0C-F0F3AD3DA1C6}"/>
              </a:ext>
            </a:extLst>
          </p:cNvPr>
          <p:cNvSpPr/>
          <p:nvPr/>
        </p:nvSpPr>
        <p:spPr>
          <a:xfrm>
            <a:off x="316594" y="5899214"/>
            <a:ext cx="98319" cy="5202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CCB1837-754B-4415-A794-1DDA4D63F108}"/>
              </a:ext>
            </a:extLst>
          </p:cNvPr>
          <p:cNvSpPr/>
          <p:nvPr/>
        </p:nvSpPr>
        <p:spPr>
          <a:xfrm>
            <a:off x="8315385" y="6179186"/>
            <a:ext cx="923651" cy="215444"/>
          </a:xfrm>
          <a:prstGeom prst="rect">
            <a:avLst/>
          </a:prstGeom>
        </p:spPr>
        <p:txBody>
          <a:bodyPr wrap="none">
            <a:spAutoFit/>
          </a:bodyPr>
          <a:lstStyle/>
          <a:p>
            <a:r>
              <a:rPr lang="en-US" altLang="zh-TW" sz="800" dirty="0">
                <a:latin typeface="Times New Roman" panose="02020603050405020304" pitchFamily="18" charset="0"/>
                <a:cs typeface="Times New Roman" panose="02020603050405020304" pitchFamily="18" charset="0"/>
              </a:rPr>
              <a:t>X= (x</a:t>
            </a:r>
            <a:r>
              <a:rPr lang="en-US" altLang="zh-TW" sz="800" baseline="-25000" dirty="0">
                <a:latin typeface="Times New Roman" panose="02020603050405020304" pitchFamily="18" charset="0"/>
                <a:cs typeface="Times New Roman" panose="02020603050405020304" pitchFamily="18" charset="0"/>
              </a:rPr>
              <a:t>1</a:t>
            </a:r>
            <a:r>
              <a:rPr lang="en-US" altLang="zh-TW" sz="800" dirty="0">
                <a:latin typeface="Times New Roman" panose="02020603050405020304" pitchFamily="18" charset="0"/>
                <a:cs typeface="Times New Roman" panose="02020603050405020304" pitchFamily="18" charset="0"/>
              </a:rPr>
              <a:t>, ..., </a:t>
            </a:r>
            <a:r>
              <a:rPr lang="en-US" altLang="zh-TW" sz="800" dirty="0" err="1">
                <a:latin typeface="Times New Roman" panose="02020603050405020304" pitchFamily="18" charset="0"/>
                <a:cs typeface="Times New Roman" panose="02020603050405020304" pitchFamily="18" charset="0"/>
              </a:rPr>
              <a:t>x</a:t>
            </a:r>
            <a:r>
              <a:rPr lang="en-US" altLang="zh-TW" sz="800" baseline="-25000" dirty="0" err="1">
                <a:latin typeface="Times New Roman" panose="02020603050405020304" pitchFamily="18" charset="0"/>
                <a:cs typeface="Times New Roman" panose="02020603050405020304" pitchFamily="18" charset="0"/>
              </a:rPr>
              <a:t>n</a:t>
            </a:r>
            <a:r>
              <a:rPr lang="en-US" altLang="zh-CN" sz="800" baseline="-25000" dirty="0">
                <a:latin typeface="Times New Roman" panose="02020603050405020304" pitchFamily="18" charset="0"/>
                <a:cs typeface="Times New Roman" panose="02020603050405020304" pitchFamily="18" charset="0"/>
              </a:rPr>
              <a:t>=512</a:t>
            </a:r>
            <a:r>
              <a:rPr lang="en-US" altLang="zh-TW" sz="800" dirty="0">
                <a:latin typeface="Times New Roman" panose="02020603050405020304" pitchFamily="18" charset="0"/>
                <a:cs typeface="Times New Roman" panose="02020603050405020304" pitchFamily="18" charset="0"/>
              </a:rPr>
              <a:t>) </a:t>
            </a:r>
            <a:endParaRPr lang="zh-TW" altLang="en-US" sz="8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63896E93-01D8-453D-890F-B8CE04869B2A}"/>
              </a:ext>
            </a:extLst>
          </p:cNvPr>
          <p:cNvSpPr/>
          <p:nvPr/>
        </p:nvSpPr>
        <p:spPr>
          <a:xfrm rot="16200000">
            <a:off x="5911498" y="6042899"/>
            <a:ext cx="899605" cy="215444"/>
          </a:xfrm>
          <a:prstGeom prst="rect">
            <a:avLst/>
          </a:prstGeom>
        </p:spPr>
        <p:txBody>
          <a:bodyPr wrap="none">
            <a:spAutoFit/>
          </a:bodyPr>
          <a:lstStyle/>
          <a:p>
            <a:r>
              <a:rPr lang="en-US" altLang="zh-TW" sz="800" dirty="0">
                <a:latin typeface="Times New Roman" panose="02020603050405020304" pitchFamily="18" charset="0"/>
                <a:cs typeface="Times New Roman" panose="02020603050405020304" pitchFamily="18" charset="0"/>
              </a:rPr>
              <a:t>Z= (z</a:t>
            </a:r>
            <a:r>
              <a:rPr lang="en-US" altLang="zh-TW" sz="800" baseline="-25000" dirty="0">
                <a:latin typeface="Times New Roman" panose="02020603050405020304" pitchFamily="18" charset="0"/>
                <a:cs typeface="Times New Roman" panose="02020603050405020304" pitchFamily="18" charset="0"/>
              </a:rPr>
              <a:t>1</a:t>
            </a:r>
            <a:r>
              <a:rPr lang="en-US" altLang="zh-TW" sz="800" dirty="0">
                <a:latin typeface="Times New Roman" panose="02020603050405020304" pitchFamily="18" charset="0"/>
                <a:cs typeface="Times New Roman" panose="02020603050405020304" pitchFamily="18" charset="0"/>
              </a:rPr>
              <a:t>, ..., </a:t>
            </a:r>
            <a:r>
              <a:rPr lang="en-US" altLang="zh-TW" sz="800" dirty="0" err="1">
                <a:latin typeface="Times New Roman" panose="02020603050405020304" pitchFamily="18" charset="0"/>
                <a:cs typeface="Times New Roman" panose="02020603050405020304" pitchFamily="18" charset="0"/>
              </a:rPr>
              <a:t>z</a:t>
            </a:r>
            <a:r>
              <a:rPr lang="en-US" altLang="zh-TW" sz="800" baseline="-25000" dirty="0" err="1">
                <a:latin typeface="Times New Roman" panose="02020603050405020304" pitchFamily="18" charset="0"/>
                <a:cs typeface="Times New Roman" panose="02020603050405020304" pitchFamily="18" charset="0"/>
              </a:rPr>
              <a:t>n</a:t>
            </a:r>
            <a:r>
              <a:rPr lang="en-US" altLang="zh-CN" sz="800" baseline="-25000" dirty="0">
                <a:latin typeface="Times New Roman" panose="02020603050405020304" pitchFamily="18" charset="0"/>
                <a:cs typeface="Times New Roman" panose="02020603050405020304" pitchFamily="18" charset="0"/>
              </a:rPr>
              <a:t>=512</a:t>
            </a:r>
            <a:r>
              <a:rPr lang="en-US" altLang="zh-TW" sz="800" dirty="0">
                <a:latin typeface="Times New Roman" panose="02020603050405020304" pitchFamily="18" charset="0"/>
                <a:cs typeface="Times New Roman" panose="02020603050405020304" pitchFamily="18" charset="0"/>
              </a:rPr>
              <a:t>).</a:t>
            </a:r>
            <a:endParaRPr lang="zh-TW" altLang="en-US" sz="8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0F73CFD6-BF9A-4ABE-95AB-4FBBA483197F}"/>
              </a:ext>
            </a:extLst>
          </p:cNvPr>
          <p:cNvSpPr/>
          <p:nvPr/>
        </p:nvSpPr>
        <p:spPr>
          <a:xfrm>
            <a:off x="4670358" y="5512280"/>
            <a:ext cx="752129" cy="215444"/>
          </a:xfrm>
          <a:prstGeom prst="rect">
            <a:avLst/>
          </a:prstGeom>
        </p:spPr>
        <p:txBody>
          <a:bodyPr wrap="none">
            <a:spAutoFit/>
          </a:bodyPr>
          <a:lstStyle/>
          <a:p>
            <a:r>
              <a:rPr lang="en-US" altLang="zh-TW" sz="800" dirty="0">
                <a:latin typeface="Times New Roman" panose="02020603050405020304" pitchFamily="18" charset="0"/>
                <a:cs typeface="Times New Roman" panose="02020603050405020304" pitchFamily="18" charset="0"/>
              </a:rPr>
              <a:t>Y=(y</a:t>
            </a:r>
            <a:r>
              <a:rPr lang="en-US" altLang="zh-TW" sz="800" baseline="-25000" dirty="0">
                <a:latin typeface="Times New Roman" panose="02020603050405020304" pitchFamily="18" charset="0"/>
                <a:cs typeface="Times New Roman" panose="02020603050405020304" pitchFamily="18" charset="0"/>
              </a:rPr>
              <a:t>1</a:t>
            </a:r>
            <a:r>
              <a:rPr lang="en-US" altLang="zh-TW" sz="800" dirty="0">
                <a:latin typeface="Times New Roman" panose="02020603050405020304" pitchFamily="18" charset="0"/>
                <a:cs typeface="Times New Roman" panose="02020603050405020304" pitchFamily="18" charset="0"/>
              </a:rPr>
              <a:t>, ..., </a:t>
            </a:r>
            <a:r>
              <a:rPr lang="en-US" altLang="zh-TW" sz="800" dirty="0" err="1">
                <a:latin typeface="Times New Roman" panose="02020603050405020304" pitchFamily="18" charset="0"/>
                <a:cs typeface="Times New Roman" panose="02020603050405020304" pitchFamily="18" charset="0"/>
              </a:rPr>
              <a:t>y</a:t>
            </a:r>
            <a:r>
              <a:rPr lang="en-US" altLang="zh-TW" sz="800" baseline="-25000" dirty="0" err="1">
                <a:latin typeface="Times New Roman" panose="02020603050405020304" pitchFamily="18" charset="0"/>
                <a:cs typeface="Times New Roman" panose="02020603050405020304" pitchFamily="18" charset="0"/>
              </a:rPr>
              <a:t>m</a:t>
            </a:r>
            <a:r>
              <a:rPr lang="en-US" altLang="zh-TW" sz="800" dirty="0">
                <a:latin typeface="Times New Roman" panose="02020603050405020304" pitchFamily="18" charset="0"/>
                <a:cs typeface="Times New Roman" panose="02020603050405020304" pitchFamily="18" charset="0"/>
              </a:rPr>
              <a:t>)</a:t>
            </a:r>
            <a:endParaRPr lang="zh-TW" altLang="en-US" sz="800" dirty="0">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D38EA8E2-7552-45D1-BE33-61249AEABDED}"/>
              </a:ext>
            </a:extLst>
          </p:cNvPr>
          <p:cNvSpPr txBox="1"/>
          <p:nvPr/>
        </p:nvSpPr>
        <p:spPr>
          <a:xfrm rot="16200000">
            <a:off x="7702919" y="5491008"/>
            <a:ext cx="787303" cy="215444"/>
          </a:xfrm>
          <a:prstGeom prst="rect">
            <a:avLst/>
          </a:prstGeom>
          <a:noFill/>
        </p:spPr>
        <p:txBody>
          <a:bodyPr wrap="square" rtlCol="0">
            <a:spAutoFit/>
          </a:bodyPr>
          <a:lstStyle/>
          <a:p>
            <a:r>
              <a:rPr lang="en-US" altLang="zh-TW" sz="800" dirty="0"/>
              <a:t>Reduce dim</a:t>
            </a:r>
            <a:endParaRPr lang="zh-TW" altLang="en-US" sz="800" dirty="0"/>
          </a:p>
        </p:txBody>
      </p:sp>
      <p:sp>
        <p:nvSpPr>
          <p:cNvPr id="28" name="矩形 27">
            <a:extLst>
              <a:ext uri="{FF2B5EF4-FFF2-40B4-BE49-F238E27FC236}">
                <a16:creationId xmlns:a16="http://schemas.microsoft.com/office/drawing/2014/main" id="{6CBC5652-5C48-4D3F-8A6D-4E3944B19988}"/>
              </a:ext>
            </a:extLst>
          </p:cNvPr>
          <p:cNvSpPr/>
          <p:nvPr/>
        </p:nvSpPr>
        <p:spPr>
          <a:xfrm>
            <a:off x="3983172" y="5642551"/>
            <a:ext cx="2611491" cy="830997"/>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feed-forward network with a single hidden layer. Cross channel process</a:t>
            </a:r>
          </a:p>
          <a:p>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sz="12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(1x1x#ch)</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x#filters</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ReLU</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a:t>
            </a:r>
          </a:p>
          <a:p>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(1x1x#ch)</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x#filters</a:t>
            </a:r>
            <a:endParaRPr lang="zh-TW" altLang="en-US" sz="1200"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0F4D8027-BBC1-4D5E-97E1-6D7576A62501}"/>
              </a:ext>
            </a:extLst>
          </p:cNvPr>
          <p:cNvSpPr txBox="1"/>
          <p:nvPr/>
        </p:nvSpPr>
        <p:spPr>
          <a:xfrm rot="16200000">
            <a:off x="8088526" y="5546393"/>
            <a:ext cx="777094" cy="215444"/>
          </a:xfrm>
          <a:prstGeom prst="rect">
            <a:avLst/>
          </a:prstGeom>
          <a:noFill/>
        </p:spPr>
        <p:txBody>
          <a:bodyPr wrap="square" rtlCol="0">
            <a:spAutoFit/>
          </a:bodyPr>
          <a:lstStyle/>
          <a:p>
            <a:r>
              <a:rPr lang="en-US" altLang="zh-TW" sz="800" dirty="0"/>
              <a:t>= same para =</a:t>
            </a:r>
            <a:endParaRPr lang="zh-TW" altLang="en-US" sz="800" dirty="0"/>
          </a:p>
        </p:txBody>
      </p:sp>
      <p:sp>
        <p:nvSpPr>
          <p:cNvPr id="30" name="文字方塊 29">
            <a:extLst>
              <a:ext uri="{FF2B5EF4-FFF2-40B4-BE49-F238E27FC236}">
                <a16:creationId xmlns:a16="http://schemas.microsoft.com/office/drawing/2014/main" id="{2FDDFDAE-197B-7683-477E-ECCDEFFF6E18}"/>
              </a:ext>
            </a:extLst>
          </p:cNvPr>
          <p:cNvSpPr txBox="1"/>
          <p:nvPr/>
        </p:nvSpPr>
        <p:spPr>
          <a:xfrm>
            <a:off x="6772321" y="4762974"/>
            <a:ext cx="792397" cy="246221"/>
          </a:xfrm>
          <a:prstGeom prst="rect">
            <a:avLst/>
          </a:prstGeom>
          <a:noFill/>
        </p:spPr>
        <p:txBody>
          <a:bodyPr wrap="square" rtlCol="0">
            <a:spAutoFit/>
          </a:bodyPr>
          <a:lstStyle/>
          <a:p>
            <a:r>
              <a:rPr lang="en-US" altLang="zh-TW" sz="1000" dirty="0"/>
              <a:t>Q: position</a:t>
            </a:r>
            <a:endParaRPr lang="zh-TW" altLang="en-US" sz="1000" dirty="0"/>
          </a:p>
        </p:txBody>
      </p:sp>
    </p:spTree>
    <p:extLst>
      <p:ext uri="{BB962C8B-B14F-4D97-AF65-F5344CB8AC3E}">
        <p14:creationId xmlns:p14="http://schemas.microsoft.com/office/powerpoint/2010/main" val="4216287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8631530"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3.2 </a:t>
            </a:r>
            <a:r>
              <a:rPr lang="en-US" altLang="zh-TW" sz="2400" dirty="0">
                <a:latin typeface="Times New Roman" panose="02020603050405020304" pitchFamily="18" charset="0"/>
                <a:cs typeface="Times New Roman" panose="02020603050405020304" pitchFamily="18" charset="0"/>
              </a:rPr>
              <a:t>Attention Mechanism: Multi-Head Self-Attention (MSA) (3/3) </a:t>
            </a:r>
            <a:r>
              <a:rPr lang="en-US" altLang="zh-TW" sz="2400" dirty="0">
                <a:solidFill>
                  <a:srgbClr val="FF0000"/>
                </a:solidFill>
                <a:latin typeface="Times New Roman" panose="02020603050405020304" pitchFamily="18" charset="0"/>
                <a:cs typeface="Times New Roman" panose="02020603050405020304" pitchFamily="18" charset="0"/>
              </a:rPr>
              <a:t>??</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pic>
        <p:nvPicPr>
          <p:cNvPr id="7" name="圖片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9160" y="4446968"/>
            <a:ext cx="2266754" cy="1828593"/>
          </a:xfrm>
          <a:prstGeom prst="rect">
            <a:avLst/>
          </a:prstGeom>
        </p:spPr>
      </p:pic>
      <p:sp>
        <p:nvSpPr>
          <p:cNvPr id="9" name="矩形 8"/>
          <p:cNvSpPr/>
          <p:nvPr/>
        </p:nvSpPr>
        <p:spPr>
          <a:xfrm>
            <a:off x="0" y="3862193"/>
            <a:ext cx="2383986" cy="584775"/>
          </a:xfrm>
          <a:prstGeom prst="rect">
            <a:avLst/>
          </a:prstGeom>
        </p:spPr>
        <p:txBody>
          <a:bodyPr wrap="none">
            <a:spAutoFit/>
          </a:bodyPr>
          <a:lstStyle/>
          <a:p>
            <a:pPr marL="285750" indent="-285750">
              <a:buFont typeface="Wingdings" panose="05000000000000000000" pitchFamily="2" charset="2"/>
              <a:buChar char="p"/>
            </a:pPr>
            <a:r>
              <a:rPr lang="en-US" altLang="zh-TW" sz="1600" i="0" dirty="0">
                <a:solidFill>
                  <a:srgbClr val="333333"/>
                </a:solidFill>
                <a:effectLst/>
                <a:latin typeface="Times New Roman" panose="02020603050405020304" pitchFamily="18" charset="0"/>
                <a:cs typeface="Times New Roman" panose="02020603050405020304" pitchFamily="18" charset="0"/>
              </a:rPr>
              <a:t>Attention Visualization</a:t>
            </a:r>
          </a:p>
          <a:p>
            <a:pPr marL="536575" indent="-268288">
              <a:buFont typeface="Wingdings" panose="05000000000000000000" pitchFamily="2" charset="2"/>
              <a:buChar char="Ø"/>
            </a:pPr>
            <a:r>
              <a:rPr lang="en-US" altLang="zh-TW" sz="1600" dirty="0">
                <a:solidFill>
                  <a:srgbClr val="333333"/>
                </a:solidFill>
                <a:latin typeface="Times New Roman" panose="02020603050405020304" pitchFamily="18" charset="0"/>
                <a:cs typeface="Times New Roman" panose="02020603050405020304" pitchFamily="18" charset="0"/>
              </a:rPr>
              <a:t>S</a:t>
            </a:r>
            <a:r>
              <a:rPr lang="en-US" altLang="zh-TW" sz="1600" i="0" dirty="0">
                <a:solidFill>
                  <a:srgbClr val="333333"/>
                </a:solidFill>
                <a:effectLst/>
                <a:latin typeface="Times New Roman" panose="02020603050405020304" pitchFamily="18" charset="0"/>
                <a:cs typeface="Times New Roman" panose="02020603050405020304" pitchFamily="18" charset="0"/>
              </a:rPr>
              <a:t>ingle-head </a:t>
            </a:r>
          </a:p>
        </p:txBody>
      </p:sp>
      <p:sp>
        <p:nvSpPr>
          <p:cNvPr id="11" name="矩形 10"/>
          <p:cNvSpPr/>
          <p:nvPr/>
        </p:nvSpPr>
        <p:spPr>
          <a:xfrm>
            <a:off x="275333" y="6365951"/>
            <a:ext cx="5936944" cy="461665"/>
          </a:xfrm>
          <a:prstGeom prst="rect">
            <a:avLst/>
          </a:prstGeom>
        </p:spPr>
        <p:txBody>
          <a:bodyPr wrap="square">
            <a:spAutoFit/>
          </a:bodyPr>
          <a:lstStyle/>
          <a:p>
            <a:pPr marL="171450" indent="-171450">
              <a:buFontTx/>
              <a:buChar char="-"/>
            </a:pPr>
            <a:r>
              <a:rPr lang="zh-TW" altLang="en-US" sz="1200" dirty="0">
                <a:latin typeface="Times New Roman" panose="02020603050405020304" pitchFamily="18" charset="0"/>
                <a:cs typeface="Times New Roman" panose="02020603050405020304" pitchFamily="18" charset="0"/>
              </a:rPr>
              <a:t>The relationship between the two words, the thicker line </a:t>
            </a:r>
            <a:r>
              <a:rPr lang="en-US" altLang="zh-TW" sz="1200" dirty="0">
                <a:latin typeface="Times New Roman" panose="02020603050405020304" pitchFamily="18" charset="0"/>
                <a:cs typeface="Times New Roman" panose="02020603050405020304" pitchFamily="18" charset="0"/>
              </a:rPr>
              <a:t>means </a:t>
            </a:r>
            <a:r>
              <a:rPr lang="zh-TW" altLang="en-US" sz="1200" dirty="0">
                <a:latin typeface="Times New Roman" panose="02020603050405020304" pitchFamily="18" charset="0"/>
                <a:cs typeface="Times New Roman" panose="02020603050405020304" pitchFamily="18" charset="0"/>
              </a:rPr>
              <a:t>the deeper the connection</a:t>
            </a:r>
            <a:r>
              <a:rPr lang="en-US" altLang="zh-TW" sz="1200" dirty="0">
                <a:latin typeface="Times New Roman" panose="02020603050405020304" pitchFamily="18" charset="0"/>
                <a:cs typeface="Times New Roman" panose="02020603050405020304" pitchFamily="18" charset="0"/>
              </a:rPr>
              <a:t>.</a:t>
            </a:r>
          </a:p>
          <a:p>
            <a:pPr marL="171450" indent="-171450">
              <a:buFontTx/>
              <a:buChar char="-"/>
            </a:pPr>
            <a:r>
              <a:rPr lang="zh-TW" altLang="en-US" sz="1200" dirty="0">
                <a:latin typeface="Times New Roman" panose="02020603050405020304" pitchFamily="18" charset="0"/>
                <a:cs typeface="Times New Roman" panose="02020603050405020304" pitchFamily="18" charset="0"/>
              </a:rPr>
              <a:t>Different sets of q and k have different results and have different information</a:t>
            </a:r>
            <a:r>
              <a:rPr lang="en-US" altLang="zh-TW" sz="1200" dirty="0">
                <a:latin typeface="Times New Roman" panose="02020603050405020304" pitchFamily="18" charset="0"/>
                <a:cs typeface="Times New Roman" panose="02020603050405020304" pitchFamily="18" charset="0"/>
              </a:rPr>
              <a:t>.</a:t>
            </a:r>
            <a:endParaRPr lang="zh-TW" altLang="en-US" sz="1200" dirty="0">
              <a:latin typeface="Times New Roman" panose="02020603050405020304" pitchFamily="18" charset="0"/>
              <a:cs typeface="Times New Roman" panose="02020603050405020304" pitchFamily="18" charset="0"/>
            </a:endParaRPr>
          </a:p>
        </p:txBody>
      </p:sp>
      <p:sp>
        <p:nvSpPr>
          <p:cNvPr id="12" name="矩形 11"/>
          <p:cNvSpPr/>
          <p:nvPr/>
        </p:nvSpPr>
        <p:spPr>
          <a:xfrm>
            <a:off x="2603085" y="4108414"/>
            <a:ext cx="1281441" cy="338554"/>
          </a:xfrm>
          <a:prstGeom prst="rect">
            <a:avLst/>
          </a:prstGeom>
        </p:spPr>
        <p:txBody>
          <a:bodyPr wrap="none">
            <a:spAutoFit/>
          </a:bodyPr>
          <a:lstStyle/>
          <a:p>
            <a:pPr marL="179388" indent="-179388">
              <a:buFont typeface="Wingdings" panose="05000000000000000000" pitchFamily="2" charset="2"/>
              <a:buChar char="Ø"/>
            </a:pPr>
            <a:r>
              <a:rPr lang="en-US" altLang="zh-TW" sz="1600" i="0" dirty="0">
                <a:solidFill>
                  <a:srgbClr val="333333"/>
                </a:solidFill>
                <a:effectLst/>
                <a:latin typeface="Times New Roman" panose="02020603050405020304" pitchFamily="18" charset="0"/>
                <a:cs typeface="Times New Roman" panose="02020603050405020304" pitchFamily="18" charset="0"/>
              </a:rPr>
              <a:t>Multi-head</a:t>
            </a:r>
          </a:p>
        </p:txBody>
      </p:sp>
      <p:cxnSp>
        <p:nvCxnSpPr>
          <p:cNvPr id="14" name="直線接點 13"/>
          <p:cNvCxnSpPr/>
          <p:nvPr/>
        </p:nvCxnSpPr>
        <p:spPr>
          <a:xfrm flipH="1">
            <a:off x="2651660" y="3862193"/>
            <a:ext cx="9939" cy="241336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rotWithShape="1">
          <a:blip r:embed="rId4"/>
          <a:srcRect r="55127"/>
          <a:stretch/>
        </p:blipFill>
        <p:spPr>
          <a:xfrm>
            <a:off x="2767345" y="4478494"/>
            <a:ext cx="2112768" cy="1755136"/>
          </a:xfrm>
          <a:prstGeom prst="rect">
            <a:avLst/>
          </a:prstGeom>
        </p:spPr>
      </p:pic>
      <p:pic>
        <p:nvPicPr>
          <p:cNvPr id="17" name="圖片 16"/>
          <p:cNvPicPr>
            <a:picLocks noChangeAspect="1"/>
          </p:cNvPicPr>
          <p:nvPr/>
        </p:nvPicPr>
        <p:blipFill>
          <a:blip r:embed="rId5"/>
          <a:stretch>
            <a:fillRect/>
          </a:stretch>
        </p:blipFill>
        <p:spPr>
          <a:xfrm>
            <a:off x="4957056" y="4330240"/>
            <a:ext cx="3794387" cy="1879463"/>
          </a:xfrm>
          <a:prstGeom prst="rect">
            <a:avLst/>
          </a:prstGeom>
        </p:spPr>
      </p:pic>
      <p:sp>
        <p:nvSpPr>
          <p:cNvPr id="19" name="矩形 18"/>
          <p:cNvSpPr/>
          <p:nvPr/>
        </p:nvSpPr>
        <p:spPr>
          <a:xfrm>
            <a:off x="3507826" y="6137061"/>
            <a:ext cx="524503" cy="276999"/>
          </a:xfrm>
          <a:prstGeom prst="rect">
            <a:avLst/>
          </a:prstGeom>
        </p:spPr>
        <p:txBody>
          <a:bodyPr wrap="none">
            <a:spAutoFit/>
          </a:bodyPr>
          <a:lstStyle/>
          <a:p>
            <a:r>
              <a:rPr lang="zh-TW" altLang="en-US" sz="1200" dirty="0">
                <a:latin typeface="Times New Roman" panose="02020603050405020304" pitchFamily="18" charset="0"/>
                <a:cs typeface="Times New Roman" panose="02020603050405020304" pitchFamily="18" charset="0"/>
              </a:rPr>
              <a:t>local </a:t>
            </a:r>
          </a:p>
        </p:txBody>
      </p:sp>
      <p:sp>
        <p:nvSpPr>
          <p:cNvPr id="20" name="矩形 19"/>
          <p:cNvSpPr/>
          <p:nvPr/>
        </p:nvSpPr>
        <p:spPr>
          <a:xfrm>
            <a:off x="6651067" y="6137061"/>
            <a:ext cx="570990"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global</a:t>
            </a:r>
            <a:endParaRPr lang="zh-TW" altLang="en-US" sz="1200" dirty="0">
              <a:latin typeface="Times New Roman" panose="02020603050405020304" pitchFamily="18" charset="0"/>
              <a:cs typeface="Times New Roman" panose="02020603050405020304" pitchFamily="18" charset="0"/>
            </a:endParaRPr>
          </a:p>
        </p:txBody>
      </p:sp>
      <p:grpSp>
        <p:nvGrpSpPr>
          <p:cNvPr id="22" name="群組 21"/>
          <p:cNvGrpSpPr/>
          <p:nvPr/>
        </p:nvGrpSpPr>
        <p:grpSpPr>
          <a:xfrm>
            <a:off x="5555975" y="461665"/>
            <a:ext cx="3588026" cy="2404990"/>
            <a:chOff x="2355159" y="1227989"/>
            <a:chExt cx="4190794" cy="2680809"/>
          </a:xfrm>
        </p:grpSpPr>
        <p:pic>
          <p:nvPicPr>
            <p:cNvPr id="23" name="圖片 22"/>
            <p:cNvPicPr>
              <a:picLocks noChangeAspect="1"/>
            </p:cNvPicPr>
            <p:nvPr/>
          </p:nvPicPr>
          <p:blipFill>
            <a:blip r:embed="rId6"/>
            <a:stretch>
              <a:fillRect/>
            </a:stretch>
          </p:blipFill>
          <p:spPr>
            <a:xfrm>
              <a:off x="4553365" y="1227989"/>
              <a:ext cx="1773428" cy="2409825"/>
            </a:xfrm>
            <a:prstGeom prst="rect">
              <a:avLst/>
            </a:prstGeom>
          </p:spPr>
        </p:pic>
        <p:pic>
          <p:nvPicPr>
            <p:cNvPr id="24" name="圖片 23"/>
            <p:cNvPicPr>
              <a:picLocks noChangeAspect="1"/>
            </p:cNvPicPr>
            <p:nvPr/>
          </p:nvPicPr>
          <p:blipFill>
            <a:blip r:embed="rId7"/>
            <a:stretch>
              <a:fillRect/>
            </a:stretch>
          </p:blipFill>
          <p:spPr>
            <a:xfrm>
              <a:off x="2355159" y="1227989"/>
              <a:ext cx="1914525" cy="2409825"/>
            </a:xfrm>
            <a:prstGeom prst="rect">
              <a:avLst/>
            </a:prstGeom>
          </p:spPr>
        </p:pic>
        <p:pic>
          <p:nvPicPr>
            <p:cNvPr id="25" name="圖片 24"/>
            <p:cNvPicPr>
              <a:picLocks noChangeAspect="1"/>
            </p:cNvPicPr>
            <p:nvPr/>
          </p:nvPicPr>
          <p:blipFill>
            <a:blip r:embed="rId8"/>
            <a:stretch>
              <a:fillRect/>
            </a:stretch>
          </p:blipFill>
          <p:spPr>
            <a:xfrm>
              <a:off x="2355159" y="3637814"/>
              <a:ext cx="4190794" cy="270984"/>
            </a:xfrm>
            <a:prstGeom prst="rect">
              <a:avLst/>
            </a:prstGeom>
          </p:spPr>
        </p:pic>
      </p:grpSp>
      <p:sp>
        <p:nvSpPr>
          <p:cNvPr id="29" name="矩形 28"/>
          <p:cNvSpPr/>
          <p:nvPr/>
        </p:nvSpPr>
        <p:spPr>
          <a:xfrm>
            <a:off x="2" y="462413"/>
            <a:ext cx="5963476" cy="3093154"/>
          </a:xfrm>
          <a:prstGeom prst="rect">
            <a:avLst/>
          </a:prstGeom>
        </p:spPr>
        <p:txBody>
          <a:bodyPr wrap="square">
            <a:spAutoFit/>
          </a:bodyPr>
          <a:lstStyle/>
          <a:p>
            <a:pPr marL="285750" indent="-285750">
              <a:buFont typeface="Wingdings" panose="05000000000000000000" pitchFamily="2" charset="2"/>
              <a:buChar char="p"/>
            </a:pPr>
            <a:r>
              <a:rPr lang="en-US" altLang="zh-TW" i="0" dirty="0">
                <a:solidFill>
                  <a:srgbClr val="333333"/>
                </a:solidFill>
                <a:effectLst/>
                <a:latin typeface="Times New Roman" panose="02020603050405020304" pitchFamily="18" charset="0"/>
                <a:cs typeface="Times New Roman" panose="02020603050405020304" pitchFamily="18" charset="0"/>
              </a:rPr>
              <a:t>Multi-head self-attention </a:t>
            </a:r>
            <a:r>
              <a:rPr lang="en-US" altLang="zh-TW" dirty="0">
                <a:solidFill>
                  <a:srgbClr val="333333"/>
                </a:solidFill>
                <a:latin typeface="Times New Roman" panose="02020603050405020304" pitchFamily="18" charset="0"/>
                <a:cs typeface="Times New Roman" panose="02020603050405020304" pitchFamily="18" charset="0"/>
              </a:rPr>
              <a:t>l</a:t>
            </a:r>
            <a:r>
              <a:rPr lang="en-US" altLang="zh-TW" i="0" dirty="0">
                <a:solidFill>
                  <a:srgbClr val="333333"/>
                </a:solidFill>
                <a:effectLst/>
                <a:latin typeface="Times New Roman" panose="02020603050405020304" pitchFamily="18" charset="0"/>
                <a:cs typeface="Times New Roman" panose="02020603050405020304" pitchFamily="18" charset="0"/>
              </a:rPr>
              <a:t>ayer: </a:t>
            </a:r>
            <a:r>
              <a:rPr lang="en-US" altLang="zh-TW" i="0" dirty="0">
                <a:solidFill>
                  <a:srgbClr val="00B0F0"/>
                </a:solidFill>
                <a:effectLst/>
                <a:latin typeface="Times New Roman" panose="02020603050405020304" pitchFamily="18" charset="0"/>
                <a:cs typeface="Times New Roman" panose="02020603050405020304" pitchFamily="18" charset="0"/>
              </a:rPr>
              <a:t>key words of sentence</a:t>
            </a:r>
          </a:p>
          <a:p>
            <a:pPr marL="536575" indent="-268288">
              <a:buFont typeface="Wingdings" panose="05000000000000000000" pitchFamily="2" charset="2"/>
              <a:buChar char="ü"/>
            </a:pPr>
            <a:r>
              <a:rPr lang="en-US" altLang="zh-TW" sz="1300" dirty="0">
                <a:latin typeface="Times New Roman" panose="02020603050405020304" pitchFamily="18" charset="0"/>
                <a:cs typeface="Times New Roman" panose="02020603050405020304" pitchFamily="18" charset="0"/>
              </a:rPr>
              <a:t>Found it beneficial to linearly project the Q, K and V </a:t>
            </a:r>
            <a:r>
              <a:rPr lang="en-US" altLang="zh-TW" sz="1300" i="1" dirty="0">
                <a:latin typeface="Times New Roman" panose="02020603050405020304" pitchFamily="18" charset="0"/>
                <a:cs typeface="Times New Roman" panose="02020603050405020304" pitchFamily="18" charset="0"/>
              </a:rPr>
              <a:t>h</a:t>
            </a:r>
            <a:r>
              <a:rPr lang="en-US" altLang="zh-TW" sz="1300" dirty="0">
                <a:latin typeface="Times New Roman" panose="02020603050405020304" pitchFamily="18" charset="0"/>
                <a:cs typeface="Times New Roman" panose="02020603050405020304" pitchFamily="18" charset="0"/>
              </a:rPr>
              <a:t> times with different, learned linear projections to </a:t>
            </a:r>
            <a:r>
              <a:rPr lang="en-US" altLang="zh-TW" sz="1300" i="1" dirty="0" err="1">
                <a:latin typeface="Times New Roman" panose="02020603050405020304" pitchFamily="18" charset="0"/>
                <a:cs typeface="Times New Roman" panose="02020603050405020304" pitchFamily="18" charset="0"/>
              </a:rPr>
              <a:t>d</a:t>
            </a:r>
            <a:r>
              <a:rPr lang="en-US" altLang="zh-TW" sz="1300" i="1" baseline="-25000" dirty="0" err="1">
                <a:latin typeface="Times New Roman" panose="02020603050405020304" pitchFamily="18" charset="0"/>
                <a:cs typeface="Times New Roman" panose="02020603050405020304" pitchFamily="18" charset="0"/>
              </a:rPr>
              <a:t>q</a:t>
            </a:r>
            <a:r>
              <a:rPr lang="en-US" altLang="zh-TW" sz="1300" dirty="0">
                <a:latin typeface="Times New Roman" panose="02020603050405020304" pitchFamily="18" charset="0"/>
                <a:cs typeface="Times New Roman" panose="02020603050405020304" pitchFamily="18" charset="0"/>
              </a:rPr>
              <a:t>, </a:t>
            </a:r>
            <a:r>
              <a:rPr lang="en-US" altLang="zh-TW" sz="1300" i="1" dirty="0" err="1">
                <a:latin typeface="Times New Roman" panose="02020603050405020304" pitchFamily="18" charset="0"/>
                <a:cs typeface="Times New Roman" panose="02020603050405020304" pitchFamily="18" charset="0"/>
              </a:rPr>
              <a:t>d</a:t>
            </a:r>
            <a:r>
              <a:rPr lang="en-US" altLang="zh-TW" sz="1300" i="1" baseline="-25000" dirty="0" err="1">
                <a:latin typeface="Times New Roman" panose="02020603050405020304" pitchFamily="18" charset="0"/>
                <a:cs typeface="Times New Roman" panose="02020603050405020304" pitchFamily="18" charset="0"/>
              </a:rPr>
              <a:t>k</a:t>
            </a:r>
            <a:r>
              <a:rPr lang="en-US" altLang="zh-TW" sz="1300" dirty="0">
                <a:latin typeface="Times New Roman" panose="02020603050405020304" pitchFamily="18" charset="0"/>
                <a:cs typeface="Times New Roman" panose="02020603050405020304" pitchFamily="18" charset="0"/>
              </a:rPr>
              <a:t> and </a:t>
            </a:r>
            <a:r>
              <a:rPr lang="en-US" altLang="zh-TW" sz="1300" i="1" dirty="0">
                <a:latin typeface="Times New Roman" panose="02020603050405020304" pitchFamily="18" charset="0"/>
                <a:cs typeface="Times New Roman" panose="02020603050405020304" pitchFamily="18" charset="0"/>
              </a:rPr>
              <a:t>d</a:t>
            </a:r>
            <a:r>
              <a:rPr lang="en-US" altLang="zh-TW" sz="1300" i="1" baseline="-25000" dirty="0">
                <a:latin typeface="Times New Roman" panose="02020603050405020304" pitchFamily="18" charset="0"/>
                <a:cs typeface="Times New Roman" panose="02020603050405020304" pitchFamily="18" charset="0"/>
              </a:rPr>
              <a:t>v</a:t>
            </a:r>
            <a:r>
              <a:rPr lang="en-US" altLang="zh-TW" sz="1300" dirty="0">
                <a:latin typeface="Times New Roman" panose="02020603050405020304" pitchFamily="18" charset="0"/>
                <a:cs typeface="Times New Roman" panose="02020603050405020304" pitchFamily="18" charset="0"/>
              </a:rPr>
              <a:t> dimensions.</a:t>
            </a:r>
          </a:p>
          <a:p>
            <a:pPr marL="536575" indent="-268288">
              <a:buFont typeface="Wingdings" panose="05000000000000000000" pitchFamily="2" charset="2"/>
              <a:buChar char="ü"/>
            </a:pPr>
            <a:r>
              <a:rPr lang="en-US" altLang="zh-TW" sz="1300" dirty="0">
                <a:latin typeface="Times New Roman" panose="02020603050405020304" pitchFamily="18" charset="0"/>
                <a:cs typeface="Times New Roman" panose="02020603050405020304" pitchFamily="18" charset="0"/>
              </a:rPr>
              <a:t>Single attention function with </a:t>
            </a:r>
            <a:r>
              <a:rPr lang="en-US" altLang="zh-TW" sz="1300" i="1" dirty="0" err="1">
                <a:latin typeface="Times New Roman" panose="02020603050405020304" pitchFamily="18" charset="0"/>
                <a:cs typeface="Times New Roman" panose="02020603050405020304" pitchFamily="18" charset="0"/>
              </a:rPr>
              <a:t>d</a:t>
            </a:r>
            <a:r>
              <a:rPr lang="en-US" altLang="zh-TW" sz="1300" i="1" baseline="-25000" dirty="0" err="1">
                <a:latin typeface="Times New Roman" panose="02020603050405020304" pitchFamily="18" charset="0"/>
                <a:cs typeface="Times New Roman" panose="02020603050405020304" pitchFamily="18" charset="0"/>
              </a:rPr>
              <a:t>model</a:t>
            </a:r>
            <a:r>
              <a:rPr lang="en-US" altLang="zh-TW" sz="1300" dirty="0">
                <a:latin typeface="Times New Roman" panose="02020603050405020304" pitchFamily="18" charset="0"/>
                <a:cs typeface="Times New Roman" panose="02020603050405020304" pitchFamily="18" charset="0"/>
              </a:rPr>
              <a:t>-dimensional </a:t>
            </a:r>
            <a:r>
              <a:rPr lang="en-US" altLang="zh-TW" sz="1300" i="1" dirty="0">
                <a:latin typeface="Times New Roman" panose="02020603050405020304" pitchFamily="18" charset="0"/>
                <a:cs typeface="Times New Roman" panose="02020603050405020304" pitchFamily="18" charset="0"/>
              </a:rPr>
              <a:t>K</a:t>
            </a:r>
            <a:r>
              <a:rPr lang="en-US" altLang="zh-TW" sz="1300" dirty="0">
                <a:latin typeface="Times New Roman" panose="02020603050405020304" pitchFamily="18" charset="0"/>
                <a:cs typeface="Times New Roman" panose="02020603050405020304" pitchFamily="18" charset="0"/>
              </a:rPr>
              <a:t>, </a:t>
            </a:r>
            <a:r>
              <a:rPr lang="en-US" altLang="zh-TW" sz="1300" i="1" dirty="0">
                <a:latin typeface="Times New Roman" panose="02020603050405020304" pitchFamily="18" charset="0"/>
                <a:cs typeface="Times New Roman" panose="02020603050405020304" pitchFamily="18" charset="0"/>
              </a:rPr>
              <a:t>V</a:t>
            </a:r>
            <a:r>
              <a:rPr lang="zh-TW" altLang="en-US" sz="1300" dirty="0">
                <a:latin typeface="Times New Roman" panose="02020603050405020304" pitchFamily="18" charset="0"/>
                <a:cs typeface="Times New Roman" panose="02020603050405020304" pitchFamily="18" charset="0"/>
              </a:rPr>
              <a:t> </a:t>
            </a:r>
            <a:r>
              <a:rPr lang="en-US" altLang="zh-TW" sz="1300" dirty="0">
                <a:latin typeface="Times New Roman" panose="02020603050405020304" pitchFamily="18" charset="0"/>
                <a:cs typeface="Times New Roman" panose="02020603050405020304" pitchFamily="18" charset="0"/>
              </a:rPr>
              <a:t>and </a:t>
            </a:r>
            <a:r>
              <a:rPr lang="en-US" altLang="zh-TW" sz="1300" i="1" dirty="0">
                <a:latin typeface="Times New Roman" panose="02020603050405020304" pitchFamily="18" charset="0"/>
                <a:cs typeface="Times New Roman" panose="02020603050405020304" pitchFamily="18" charset="0"/>
              </a:rPr>
              <a:t>Q</a:t>
            </a:r>
            <a:r>
              <a:rPr lang="en-US" altLang="zh-TW" sz="1300" dirty="0">
                <a:latin typeface="Times New Roman" panose="02020603050405020304" pitchFamily="18" charset="0"/>
                <a:cs typeface="Times New Roman" panose="02020603050405020304" pitchFamily="18" charset="0"/>
              </a:rPr>
              <a:t>.</a:t>
            </a:r>
          </a:p>
          <a:p>
            <a:pPr marL="536575" indent="-268288">
              <a:buFont typeface="Wingdings" panose="05000000000000000000" pitchFamily="2" charset="2"/>
              <a:buChar char="ü"/>
            </a:pPr>
            <a:r>
              <a:rPr lang="zh-TW" altLang="en-US" sz="1300" dirty="0">
                <a:latin typeface="Times New Roman" panose="02020603050405020304" pitchFamily="18" charset="0"/>
                <a:cs typeface="Times New Roman" panose="02020603050405020304" pitchFamily="18" charset="0"/>
              </a:rPr>
              <a:t>Each head </a:t>
            </a:r>
            <a:r>
              <a:rPr lang="zh-TW" altLang="en-US" sz="1300" dirty="0">
                <a:solidFill>
                  <a:srgbClr val="FF0000"/>
                </a:solidFill>
                <a:latin typeface="Times New Roman" panose="02020603050405020304" pitchFamily="18" charset="0"/>
                <a:cs typeface="Times New Roman" panose="02020603050405020304" pitchFamily="18" charset="0"/>
              </a:rPr>
              <a:t>focuses on different information, </a:t>
            </a:r>
            <a:r>
              <a:rPr lang="zh-TW" altLang="en-US" sz="1300" dirty="0">
                <a:latin typeface="Times New Roman" panose="02020603050405020304" pitchFamily="18" charset="0"/>
                <a:cs typeface="Times New Roman" panose="02020603050405020304" pitchFamily="18" charset="0"/>
              </a:rPr>
              <a:t>some only care about </a:t>
            </a:r>
            <a:r>
              <a:rPr lang="zh-TW" altLang="en-US" sz="1300" dirty="0">
                <a:solidFill>
                  <a:srgbClr val="FF0000"/>
                </a:solidFill>
                <a:latin typeface="Times New Roman" panose="02020603050405020304" pitchFamily="18" charset="0"/>
                <a:cs typeface="Times New Roman" panose="02020603050405020304" pitchFamily="18" charset="0"/>
              </a:rPr>
              <a:t>local information</a:t>
            </a:r>
            <a:r>
              <a:rPr lang="en-US" altLang="zh-TW" sz="1300" dirty="0">
                <a:latin typeface="Times New Roman" panose="02020603050405020304" pitchFamily="18" charset="0"/>
                <a:cs typeface="Times New Roman" panose="02020603050405020304" pitchFamily="18" charset="0"/>
              </a:rPr>
              <a:t>, </a:t>
            </a:r>
            <a:r>
              <a:rPr lang="zh-TW" altLang="en-US" sz="1300" dirty="0">
                <a:latin typeface="Times New Roman" panose="02020603050405020304" pitchFamily="18" charset="0"/>
                <a:cs typeface="Times New Roman" panose="02020603050405020304" pitchFamily="18" charset="0"/>
              </a:rPr>
              <a:t>some only care about </a:t>
            </a:r>
            <a:r>
              <a:rPr lang="zh-TW" altLang="en-US" sz="1300" dirty="0">
                <a:solidFill>
                  <a:srgbClr val="FF0000"/>
                </a:solidFill>
                <a:latin typeface="Times New Roman" panose="02020603050405020304" pitchFamily="18" charset="0"/>
                <a:cs typeface="Times New Roman" panose="02020603050405020304" pitchFamily="18" charset="0"/>
              </a:rPr>
              <a:t>global information</a:t>
            </a:r>
            <a:r>
              <a:rPr lang="en-US" altLang="zh-TW" sz="1300" dirty="0">
                <a:latin typeface="Times New Roman" panose="02020603050405020304" pitchFamily="18" charset="0"/>
                <a:cs typeface="Times New Roman" panose="02020603050405020304" pitchFamily="18" charset="0"/>
              </a:rPr>
              <a:t>.</a:t>
            </a:r>
            <a:endParaRPr lang="zh-TW" altLang="en-US" sz="1300" dirty="0">
              <a:latin typeface="Times New Roman" panose="02020603050405020304" pitchFamily="18" charset="0"/>
              <a:cs typeface="Times New Roman" panose="02020603050405020304" pitchFamily="18" charset="0"/>
            </a:endParaRPr>
          </a:p>
          <a:p>
            <a:endParaRPr lang="en-US" altLang="zh-TW" dirty="0">
              <a:solidFill>
                <a:srgbClr val="333333"/>
              </a:solidFill>
              <a:latin typeface="Times New Roman" panose="02020603050405020304" pitchFamily="18" charset="0"/>
              <a:cs typeface="Times New Roman" panose="02020603050405020304" pitchFamily="18" charset="0"/>
            </a:endParaRPr>
          </a:p>
          <a:p>
            <a:endParaRPr lang="en-US" altLang="zh-TW" dirty="0">
              <a:solidFill>
                <a:srgbClr val="333333"/>
              </a:solidFill>
              <a:latin typeface="Times New Roman" panose="02020603050405020304" pitchFamily="18" charset="0"/>
              <a:cs typeface="Times New Roman" panose="02020603050405020304" pitchFamily="18" charset="0"/>
            </a:endParaRPr>
          </a:p>
          <a:p>
            <a:endParaRPr lang="en-US" altLang="zh-TW" dirty="0">
              <a:solidFill>
                <a:srgbClr val="333333"/>
              </a:solidFill>
              <a:latin typeface="Times New Roman" panose="02020603050405020304" pitchFamily="18" charset="0"/>
              <a:cs typeface="Times New Roman" panose="02020603050405020304" pitchFamily="18" charset="0"/>
            </a:endParaRPr>
          </a:p>
          <a:p>
            <a:r>
              <a:rPr lang="en-US" altLang="zh-TW" sz="1600" dirty="0">
                <a:solidFill>
                  <a:srgbClr val="333333"/>
                </a:solidFill>
                <a:latin typeface="Times New Roman" panose="02020603050405020304" pitchFamily="18" charset="0"/>
                <a:cs typeface="Times New Roman" panose="02020603050405020304" pitchFamily="18" charset="0"/>
              </a:rPr>
              <a:t>ex: 2-head self-attention:</a:t>
            </a:r>
          </a:p>
          <a:p>
            <a:r>
              <a:rPr lang="en-US" altLang="zh-TW" sz="1400" dirty="0">
                <a:solidFill>
                  <a:srgbClr val="333333"/>
                </a:solidFill>
                <a:latin typeface="Times New Roman" panose="02020603050405020304" pitchFamily="18" charset="0"/>
                <a:cs typeface="Times New Roman" panose="02020603050405020304" pitchFamily="18" charset="0"/>
              </a:rPr>
              <a:t>1) </a:t>
            </a:r>
            <a:r>
              <a:rPr lang="en-US" altLang="zh-TW" sz="1400" dirty="0">
                <a:solidFill>
                  <a:srgbClr val="FF0000"/>
                </a:solidFill>
                <a:latin typeface="Times New Roman" panose="02020603050405020304" pitchFamily="18" charset="0"/>
                <a:cs typeface="Times New Roman" panose="02020603050405020304" pitchFamily="18" charset="0"/>
              </a:rPr>
              <a:t>Split </a:t>
            </a:r>
            <a:r>
              <a:rPr lang="en-US" altLang="zh-TW" sz="1400" i="1" dirty="0">
                <a:solidFill>
                  <a:srgbClr val="FF0000"/>
                </a:solidFill>
                <a:latin typeface="Times New Roman" panose="02020603050405020304" pitchFamily="18" charset="0"/>
                <a:cs typeface="Times New Roman" panose="02020603050405020304" pitchFamily="18" charset="0"/>
              </a:rPr>
              <a:t>q, k, v</a:t>
            </a:r>
            <a:r>
              <a:rPr lang="en-US" altLang="zh-TW" sz="1400" dirty="0">
                <a:solidFill>
                  <a:srgbClr val="FF0000"/>
                </a:solidFill>
                <a:latin typeface="Times New Roman" panose="02020603050405020304" pitchFamily="18" charset="0"/>
                <a:cs typeface="Times New Roman" panose="02020603050405020304" pitchFamily="18" charset="0"/>
              </a:rPr>
              <a:t> into two </a:t>
            </a:r>
            <a:r>
              <a:rPr lang="en-US" altLang="zh-TW" sz="1400" i="1" dirty="0">
                <a:solidFill>
                  <a:srgbClr val="FF0000"/>
                </a:solidFill>
                <a:latin typeface="Times New Roman" panose="02020603050405020304" pitchFamily="18" charset="0"/>
                <a:cs typeface="Times New Roman" panose="02020603050405020304" pitchFamily="18" charset="0"/>
              </a:rPr>
              <a:t>q, k, v</a:t>
            </a:r>
            <a:r>
              <a:rPr lang="en-US" altLang="zh-TW" sz="1400" dirty="0">
                <a:solidFill>
                  <a:srgbClr val="333333"/>
                </a:solidFill>
                <a:latin typeface="Times New Roman" panose="02020603050405020304" pitchFamily="18" charset="0"/>
                <a:cs typeface="Times New Roman" panose="02020603050405020304" pitchFamily="18" charset="0"/>
              </a:rPr>
              <a:t>: </a:t>
            </a:r>
            <a:r>
              <a:rPr lang="en-US" altLang="zh-TW" sz="1400" i="1" dirty="0">
                <a:solidFill>
                  <a:srgbClr val="333333"/>
                </a:solidFill>
                <a:latin typeface="Times New Roman" panose="02020603050405020304" pitchFamily="18" charset="0"/>
                <a:cs typeface="Times New Roman" panose="02020603050405020304" pitchFamily="18" charset="0"/>
              </a:rPr>
              <a:t>q</a:t>
            </a:r>
            <a:r>
              <a:rPr lang="en-US" altLang="zh-TW" sz="1400" i="1" baseline="-25000" dirty="0">
                <a:solidFill>
                  <a:srgbClr val="333333"/>
                </a:solidFill>
                <a:latin typeface="Times New Roman" panose="02020603050405020304" pitchFamily="18" charset="0"/>
                <a:cs typeface="Times New Roman" panose="02020603050405020304" pitchFamily="18" charset="0"/>
              </a:rPr>
              <a:t>i,1</a:t>
            </a:r>
            <a:r>
              <a:rPr lang="en-US" altLang="zh-TW" sz="1400" i="1" dirty="0">
                <a:solidFill>
                  <a:srgbClr val="333333"/>
                </a:solidFill>
                <a:latin typeface="Times New Roman" panose="02020603050405020304" pitchFamily="18" charset="0"/>
                <a:cs typeface="Times New Roman" panose="02020603050405020304" pitchFamily="18" charset="0"/>
              </a:rPr>
              <a:t> </a:t>
            </a:r>
            <a:r>
              <a:rPr lang="en-US" altLang="zh-TW" sz="1400" dirty="0">
                <a:solidFill>
                  <a:srgbClr val="333333"/>
                </a:solidFill>
                <a:latin typeface="Times New Roman" panose="02020603050405020304" pitchFamily="18" charset="0"/>
                <a:cs typeface="Times New Roman" panose="02020603050405020304" pitchFamily="18" charset="0"/>
              </a:rPr>
              <a:t>only be multiplied by </a:t>
            </a:r>
            <a:r>
              <a:rPr lang="en-US" altLang="zh-TW" sz="1400" i="1" dirty="0">
                <a:solidFill>
                  <a:srgbClr val="333333"/>
                </a:solidFill>
                <a:latin typeface="Times New Roman" panose="02020603050405020304" pitchFamily="18" charset="0"/>
                <a:cs typeface="Times New Roman" panose="02020603050405020304" pitchFamily="18" charset="0"/>
              </a:rPr>
              <a:t>k</a:t>
            </a:r>
            <a:r>
              <a:rPr lang="en-US" altLang="zh-TW" sz="1400" i="1" baseline="-25000" dirty="0">
                <a:solidFill>
                  <a:srgbClr val="333333"/>
                </a:solidFill>
                <a:latin typeface="Times New Roman" panose="02020603050405020304" pitchFamily="18" charset="0"/>
                <a:cs typeface="Times New Roman" panose="02020603050405020304" pitchFamily="18" charset="0"/>
              </a:rPr>
              <a:t>i,1</a:t>
            </a:r>
            <a:r>
              <a:rPr lang="en-US" altLang="zh-TW" sz="1400" i="1" dirty="0">
                <a:solidFill>
                  <a:srgbClr val="333333"/>
                </a:solidFill>
                <a:latin typeface="Times New Roman" panose="02020603050405020304" pitchFamily="18" charset="0"/>
                <a:cs typeface="Times New Roman" panose="02020603050405020304" pitchFamily="18" charset="0"/>
              </a:rPr>
              <a:t> </a:t>
            </a:r>
            <a:r>
              <a:rPr lang="en-US" altLang="zh-TW" sz="1400" dirty="0">
                <a:solidFill>
                  <a:srgbClr val="333333"/>
                </a:solidFill>
                <a:latin typeface="Times New Roman" panose="02020603050405020304" pitchFamily="18" charset="0"/>
                <a:cs typeface="Times New Roman" panose="02020603050405020304" pitchFamily="18" charset="0"/>
              </a:rPr>
              <a:t>to get </a:t>
            </a:r>
            <a:r>
              <a:rPr lang="en-US" altLang="zh-TW" sz="1400" i="1" dirty="0">
                <a:solidFill>
                  <a:srgbClr val="333333"/>
                </a:solidFill>
                <a:latin typeface="Times New Roman" panose="02020603050405020304" pitchFamily="18" charset="0"/>
                <a:cs typeface="Times New Roman" panose="02020603050405020304" pitchFamily="18" charset="0"/>
              </a:rPr>
              <a:t>α</a:t>
            </a:r>
            <a:r>
              <a:rPr lang="en-US" altLang="zh-TW" sz="1400" i="1" baseline="-25000" dirty="0">
                <a:solidFill>
                  <a:srgbClr val="333333"/>
                </a:solidFill>
                <a:latin typeface="Times New Roman" panose="02020603050405020304" pitchFamily="18" charset="0"/>
                <a:cs typeface="Times New Roman" panose="02020603050405020304" pitchFamily="18" charset="0"/>
              </a:rPr>
              <a:t>i,1</a:t>
            </a:r>
            <a:r>
              <a:rPr lang="en-US" altLang="zh-TW" sz="1400" dirty="0">
                <a:solidFill>
                  <a:srgbClr val="333333"/>
                </a:solidFill>
                <a:latin typeface="Times New Roman" panose="02020603050405020304" pitchFamily="18" charset="0"/>
                <a:cs typeface="Times New Roman" panose="02020603050405020304" pitchFamily="18" charset="0"/>
              </a:rPr>
              <a:t> finally </a:t>
            </a:r>
            <a:r>
              <a:rPr lang="en-US" altLang="zh-TW" sz="1400" i="1" dirty="0">
                <a:solidFill>
                  <a:srgbClr val="333333"/>
                </a:solidFill>
                <a:latin typeface="Times New Roman" panose="02020603050405020304" pitchFamily="18" charset="0"/>
                <a:cs typeface="Times New Roman" panose="02020603050405020304" pitchFamily="18" charset="0"/>
              </a:rPr>
              <a:t>b</a:t>
            </a:r>
            <a:r>
              <a:rPr lang="en-US" altLang="zh-TW" sz="1400" i="1" baseline="-25000" dirty="0">
                <a:solidFill>
                  <a:srgbClr val="333333"/>
                </a:solidFill>
                <a:latin typeface="Times New Roman" panose="02020603050405020304" pitchFamily="18" charset="0"/>
                <a:cs typeface="Times New Roman" panose="02020603050405020304" pitchFamily="18" charset="0"/>
              </a:rPr>
              <a:t>i,1.</a:t>
            </a:r>
          </a:p>
          <a:p>
            <a:pPr marL="179388" indent="-179388"/>
            <a:r>
              <a:rPr lang="en-US" altLang="zh-TW" sz="1400" dirty="0">
                <a:solidFill>
                  <a:srgbClr val="333333"/>
                </a:solidFill>
                <a:latin typeface="Times New Roman" panose="02020603050405020304" pitchFamily="18" charset="0"/>
                <a:cs typeface="Times New Roman" panose="02020603050405020304" pitchFamily="18" charset="0"/>
              </a:rPr>
              <a:t>2) </a:t>
            </a:r>
            <a:r>
              <a:rPr lang="en-US" altLang="zh-TW" sz="1400" dirty="0" err="1">
                <a:solidFill>
                  <a:srgbClr val="FF0000"/>
                </a:solidFill>
                <a:latin typeface="Times New Roman" panose="02020603050405020304" pitchFamily="18" charset="0"/>
                <a:cs typeface="Times New Roman" panose="02020603050405020304" pitchFamily="18" charset="0"/>
              </a:rPr>
              <a:t>C</a:t>
            </a:r>
            <a:r>
              <a:rPr lang="en-US" altLang="zh-TW" sz="1400" i="0" dirty="0" err="1">
                <a:solidFill>
                  <a:srgbClr val="FF0000"/>
                </a:solidFill>
                <a:effectLst/>
                <a:latin typeface="Times New Roman" panose="02020603050405020304" pitchFamily="18" charset="0"/>
                <a:cs typeface="Times New Roman" panose="02020603050405020304" pitchFamily="18" charset="0"/>
              </a:rPr>
              <a:t>oncate</a:t>
            </a:r>
            <a:r>
              <a:rPr lang="en-US" altLang="zh-TW" sz="1400" i="0" dirty="0">
                <a:solidFill>
                  <a:srgbClr val="FF0000"/>
                </a:solidFill>
                <a:effectLst/>
                <a:latin typeface="Times New Roman" panose="02020603050405020304" pitchFamily="18" charset="0"/>
                <a:cs typeface="Times New Roman" panose="02020603050405020304" pitchFamily="18" charset="0"/>
              </a:rPr>
              <a:t> </a:t>
            </a:r>
            <a:r>
              <a:rPr lang="en-US" altLang="zh-TW" sz="1400" i="1" dirty="0">
                <a:solidFill>
                  <a:srgbClr val="FF0000"/>
                </a:solidFill>
                <a:effectLst/>
                <a:latin typeface="Times New Roman" panose="02020603050405020304" pitchFamily="18" charset="0"/>
                <a:cs typeface="Times New Roman" panose="02020603050405020304" pitchFamily="18" charset="0"/>
              </a:rPr>
              <a:t>b</a:t>
            </a:r>
            <a:r>
              <a:rPr lang="en-US" altLang="zh-TW" sz="1400" i="1" baseline="-25000" dirty="0">
                <a:solidFill>
                  <a:srgbClr val="FF0000"/>
                </a:solidFill>
                <a:effectLst/>
                <a:latin typeface="Times New Roman" panose="02020603050405020304" pitchFamily="18" charset="0"/>
                <a:cs typeface="Times New Roman" panose="02020603050405020304" pitchFamily="18" charset="0"/>
              </a:rPr>
              <a:t>i,1 </a:t>
            </a:r>
            <a:r>
              <a:rPr lang="en-US" altLang="zh-TW" sz="1400" i="1" dirty="0">
                <a:solidFill>
                  <a:srgbClr val="FF0000"/>
                </a:solidFill>
                <a:effectLst/>
                <a:latin typeface="Times New Roman" panose="02020603050405020304" pitchFamily="18" charset="0"/>
                <a:cs typeface="Times New Roman" panose="02020603050405020304" pitchFamily="18" charset="0"/>
              </a:rPr>
              <a:t>, b</a:t>
            </a:r>
            <a:r>
              <a:rPr lang="en-US" altLang="zh-TW" sz="1400" i="1" baseline="-25000" dirty="0">
                <a:solidFill>
                  <a:srgbClr val="FF0000"/>
                </a:solidFill>
                <a:effectLst/>
                <a:latin typeface="Times New Roman" panose="02020603050405020304" pitchFamily="18" charset="0"/>
                <a:cs typeface="Times New Roman" panose="02020603050405020304" pitchFamily="18" charset="0"/>
              </a:rPr>
              <a:t>i,2</a:t>
            </a:r>
            <a:r>
              <a:rPr lang="en-US" altLang="zh-TW" sz="1400" i="0" dirty="0">
                <a:solidFill>
                  <a:srgbClr val="FF0000"/>
                </a:solidFill>
                <a:effectLst/>
                <a:latin typeface="Times New Roman" panose="02020603050405020304" pitchFamily="18" charset="0"/>
                <a:cs typeface="Times New Roman" panose="02020603050405020304" pitchFamily="18" charset="0"/>
              </a:rPr>
              <a:t> </a:t>
            </a:r>
            <a:r>
              <a:rPr lang="en-US" altLang="zh-TW" sz="1400" i="0" dirty="0">
                <a:solidFill>
                  <a:srgbClr val="333333"/>
                </a:solidFill>
                <a:effectLst/>
                <a:latin typeface="Times New Roman" panose="02020603050405020304" pitchFamily="18" charset="0"/>
                <a:cs typeface="Times New Roman" panose="02020603050405020304" pitchFamily="18" charset="0"/>
              </a:rPr>
              <a:t>together, multiply it by a transform, and do dimensionality reduction to get the final </a:t>
            </a:r>
            <a:r>
              <a:rPr lang="en-US" altLang="zh-TW" sz="1400" i="1" dirty="0">
                <a:solidFill>
                  <a:srgbClr val="333333"/>
                </a:solidFill>
                <a:effectLst/>
                <a:latin typeface="Times New Roman" panose="02020603050405020304" pitchFamily="18" charset="0"/>
                <a:cs typeface="Times New Roman" panose="02020603050405020304" pitchFamily="18" charset="0"/>
              </a:rPr>
              <a:t>b</a:t>
            </a:r>
            <a:r>
              <a:rPr lang="en-US" altLang="zh-TW" sz="1400" i="1" baseline="-25000" dirty="0">
                <a:solidFill>
                  <a:srgbClr val="333333"/>
                </a:solidFill>
                <a:effectLst/>
                <a:latin typeface="Times New Roman" panose="02020603050405020304" pitchFamily="18" charset="0"/>
                <a:cs typeface="Times New Roman" panose="02020603050405020304" pitchFamily="18" charset="0"/>
              </a:rPr>
              <a:t>i</a:t>
            </a:r>
            <a:r>
              <a:rPr lang="en-US" altLang="zh-TW" sz="1400" i="1" dirty="0">
                <a:solidFill>
                  <a:srgbClr val="333333"/>
                </a:solidFill>
                <a:effectLst/>
                <a:latin typeface="Times New Roman" panose="02020603050405020304" pitchFamily="18" charset="0"/>
                <a:cs typeface="Times New Roman" panose="02020603050405020304" pitchFamily="18" charset="0"/>
              </a:rPr>
              <a:t>.</a:t>
            </a:r>
          </a:p>
        </p:txBody>
      </p:sp>
      <p:pic>
        <p:nvPicPr>
          <p:cNvPr id="30" name="圖片 29"/>
          <p:cNvPicPr>
            <a:picLocks noChangeAspect="1"/>
          </p:cNvPicPr>
          <p:nvPr/>
        </p:nvPicPr>
        <p:blipFill>
          <a:blip r:embed="rId9"/>
          <a:stretch>
            <a:fillRect/>
          </a:stretch>
        </p:blipFill>
        <p:spPr>
          <a:xfrm>
            <a:off x="584344" y="1905884"/>
            <a:ext cx="4134632" cy="567094"/>
          </a:xfrm>
          <a:prstGeom prst="rect">
            <a:avLst/>
          </a:prstGeom>
        </p:spPr>
      </p:pic>
      <p:pic>
        <p:nvPicPr>
          <p:cNvPr id="31" name="圖片 30"/>
          <p:cNvPicPr>
            <a:picLocks noChangeAspect="1"/>
          </p:cNvPicPr>
          <p:nvPr/>
        </p:nvPicPr>
        <p:blipFill>
          <a:blip r:embed="rId10"/>
          <a:stretch>
            <a:fillRect/>
          </a:stretch>
        </p:blipFill>
        <p:spPr>
          <a:xfrm>
            <a:off x="5956013" y="3065052"/>
            <a:ext cx="1519288" cy="1245672"/>
          </a:xfrm>
          <a:prstGeom prst="rect">
            <a:avLst/>
          </a:prstGeom>
        </p:spPr>
      </p:pic>
      <p:pic>
        <p:nvPicPr>
          <p:cNvPr id="32" name="圖片 31"/>
          <p:cNvPicPr>
            <a:picLocks noChangeAspect="1"/>
          </p:cNvPicPr>
          <p:nvPr/>
        </p:nvPicPr>
        <p:blipFill>
          <a:blip r:embed="rId11"/>
          <a:stretch>
            <a:fillRect/>
          </a:stretch>
        </p:blipFill>
        <p:spPr>
          <a:xfrm>
            <a:off x="7607195" y="3069661"/>
            <a:ext cx="1465603" cy="1223119"/>
          </a:xfrm>
          <a:prstGeom prst="rect">
            <a:avLst/>
          </a:prstGeom>
        </p:spPr>
      </p:pic>
      <p:cxnSp>
        <p:nvCxnSpPr>
          <p:cNvPr id="34" name="直線單箭頭接點 33"/>
          <p:cNvCxnSpPr/>
          <p:nvPr/>
        </p:nvCxnSpPr>
        <p:spPr>
          <a:xfrm>
            <a:off x="1958009" y="3065052"/>
            <a:ext cx="3926744" cy="4905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A8D74690-EA37-4897-8E8A-9CFE5AC97875}"/>
              </a:ext>
            </a:extLst>
          </p:cNvPr>
          <p:cNvSpPr>
            <a:spLocks noGrp="1"/>
          </p:cNvSpPr>
          <p:nvPr>
            <p:ph type="sldNum" sz="quarter" idx="12"/>
          </p:nvPr>
        </p:nvSpPr>
        <p:spPr/>
        <p:txBody>
          <a:bodyPr/>
          <a:lstStyle/>
          <a:p>
            <a:fld id="{234B36A1-F704-41D0-BB5A-162B2F270628}" type="slidenum">
              <a:rPr lang="zh-TW" altLang="en-US" smtClean="0"/>
              <a:t>74</a:t>
            </a:fld>
            <a:endParaRPr lang="zh-TW" altLang="en-US"/>
          </a:p>
        </p:txBody>
      </p:sp>
      <p:sp>
        <p:nvSpPr>
          <p:cNvPr id="3" name="文字方塊 2">
            <a:extLst>
              <a:ext uri="{FF2B5EF4-FFF2-40B4-BE49-F238E27FC236}">
                <a16:creationId xmlns:a16="http://schemas.microsoft.com/office/drawing/2014/main" id="{819060C5-B1DA-43F5-B805-E66D23AD1554}"/>
              </a:ext>
            </a:extLst>
          </p:cNvPr>
          <p:cNvSpPr txBox="1"/>
          <p:nvPr/>
        </p:nvSpPr>
        <p:spPr>
          <a:xfrm>
            <a:off x="90359" y="1430932"/>
            <a:ext cx="369948"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26" name="文字方塊 25">
            <a:extLst>
              <a:ext uri="{FF2B5EF4-FFF2-40B4-BE49-F238E27FC236}">
                <a16:creationId xmlns:a16="http://schemas.microsoft.com/office/drawing/2014/main" id="{D097ABC4-2DD9-4E16-AE50-2A736220667A}"/>
              </a:ext>
            </a:extLst>
          </p:cNvPr>
          <p:cNvSpPr txBox="1"/>
          <p:nvPr/>
        </p:nvSpPr>
        <p:spPr>
          <a:xfrm>
            <a:off x="6397713" y="6118334"/>
            <a:ext cx="369948"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27" name="文字方塊 26">
            <a:extLst>
              <a:ext uri="{FF2B5EF4-FFF2-40B4-BE49-F238E27FC236}">
                <a16:creationId xmlns:a16="http://schemas.microsoft.com/office/drawing/2014/main" id="{0AC4154B-BDEF-4A9E-B1DA-2D8E6AB4CB4D}"/>
              </a:ext>
            </a:extLst>
          </p:cNvPr>
          <p:cNvSpPr txBox="1"/>
          <p:nvPr/>
        </p:nvSpPr>
        <p:spPr>
          <a:xfrm>
            <a:off x="3292734" y="6134201"/>
            <a:ext cx="369948"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28" name="矩形 27">
            <a:extLst>
              <a:ext uri="{FF2B5EF4-FFF2-40B4-BE49-F238E27FC236}">
                <a16:creationId xmlns:a16="http://schemas.microsoft.com/office/drawing/2014/main" id="{C5F9B475-7B20-4629-85AE-8A22CDC71E77}"/>
              </a:ext>
            </a:extLst>
          </p:cNvPr>
          <p:cNvSpPr/>
          <p:nvPr/>
        </p:nvSpPr>
        <p:spPr>
          <a:xfrm>
            <a:off x="7350585" y="1310728"/>
            <a:ext cx="1703056" cy="94627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D0629ED7-E83F-45C9-B725-855C87E7F7C3}"/>
              </a:ext>
            </a:extLst>
          </p:cNvPr>
          <p:cNvSpPr/>
          <p:nvPr/>
        </p:nvSpPr>
        <p:spPr>
          <a:xfrm>
            <a:off x="5884753" y="921990"/>
            <a:ext cx="991181" cy="142359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DD7B9FD8-7A64-4319-AAA9-23DBF23252E6}"/>
              </a:ext>
            </a:extLst>
          </p:cNvPr>
          <p:cNvSpPr txBox="1"/>
          <p:nvPr/>
        </p:nvSpPr>
        <p:spPr>
          <a:xfrm>
            <a:off x="8296155" y="709599"/>
            <a:ext cx="1013726" cy="646331"/>
          </a:xfrm>
          <a:prstGeom prst="rect">
            <a:avLst/>
          </a:prstGeom>
          <a:noFill/>
        </p:spPr>
        <p:txBody>
          <a:bodyPr wrap="square" rtlCol="0">
            <a:spAutoFit/>
          </a:bodyPr>
          <a:lstStyle/>
          <a:p>
            <a:r>
              <a:rPr lang="en-US" altLang="zh-TW" sz="1200" dirty="0">
                <a:solidFill>
                  <a:srgbClr val="00B0F0"/>
                </a:solidFill>
              </a:rPr>
              <a:t>Multi-head attention: h=8</a:t>
            </a:r>
            <a:endParaRPr lang="zh-TW" altLang="en-US" sz="1200" dirty="0">
              <a:solidFill>
                <a:srgbClr val="00B0F0"/>
              </a:solidFill>
            </a:endParaRPr>
          </a:p>
        </p:txBody>
      </p:sp>
      <p:sp>
        <p:nvSpPr>
          <p:cNvPr id="4" name="文字方塊 3">
            <a:extLst>
              <a:ext uri="{FF2B5EF4-FFF2-40B4-BE49-F238E27FC236}">
                <a16:creationId xmlns:a16="http://schemas.microsoft.com/office/drawing/2014/main" id="{2C18146C-ED71-71C6-74A7-EE12875D43F1}"/>
              </a:ext>
            </a:extLst>
          </p:cNvPr>
          <p:cNvSpPr txBox="1"/>
          <p:nvPr/>
        </p:nvSpPr>
        <p:spPr>
          <a:xfrm>
            <a:off x="6436385" y="705533"/>
            <a:ext cx="484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1" dirty="0">
                <a:solidFill>
                  <a:prstClr val="black"/>
                </a:solidFill>
                <a:latin typeface="Calibri" panose="020F0502020204030204"/>
                <a:ea typeface="新細明體" panose="02020500000000000000" pitchFamily="18" charset="-120"/>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200" b="0" i="1"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1"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15BD754-1613-9C10-2323-9C6C3C899F6A}"/>
                  </a:ext>
                </a:extLst>
              </p:cNvPr>
              <p:cNvSpPr txBox="1"/>
              <p:nvPr/>
            </p:nvSpPr>
            <p:spPr>
              <a:xfrm>
                <a:off x="5776112" y="1033729"/>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5" name="文字方塊 4">
                <a:extLst>
                  <a:ext uri="{FF2B5EF4-FFF2-40B4-BE49-F238E27FC236}">
                    <a16:creationId xmlns:a16="http://schemas.microsoft.com/office/drawing/2014/main" id="{C15BD754-1613-9C10-2323-9C6C3C899F6A}"/>
                  </a:ext>
                </a:extLst>
              </p:cNvPr>
              <p:cNvSpPr txBox="1">
                <a:spLocks noRot="1" noChangeAspect="1" noMove="1" noResize="1" noEditPoints="1" noAdjustHandles="1" noChangeArrowheads="1" noChangeShapeType="1" noTextEdit="1"/>
              </p:cNvSpPr>
              <p:nvPr/>
            </p:nvSpPr>
            <p:spPr>
              <a:xfrm>
                <a:off x="5776112" y="1033729"/>
                <a:ext cx="609018" cy="246221"/>
              </a:xfrm>
              <a:prstGeom prst="rect">
                <a:avLst/>
              </a:prstGeom>
              <a:blipFill>
                <a:blip r:embed="rId12"/>
                <a:stretch>
                  <a:fillRect r="-17172"/>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D02EE327-4AAE-A732-A8CD-CB186AB52B52}"/>
              </a:ext>
            </a:extLst>
          </p:cNvPr>
          <p:cNvSpPr txBox="1"/>
          <p:nvPr/>
        </p:nvSpPr>
        <p:spPr>
          <a:xfrm>
            <a:off x="5911655" y="1614982"/>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10" name="文字方塊 9">
            <a:extLst>
              <a:ext uri="{FF2B5EF4-FFF2-40B4-BE49-F238E27FC236}">
                <a16:creationId xmlns:a16="http://schemas.microsoft.com/office/drawing/2014/main" id="{EDE73983-890F-55E7-F65B-E22C0CC0AC2E}"/>
              </a:ext>
            </a:extLst>
          </p:cNvPr>
          <p:cNvSpPr txBox="1"/>
          <p:nvPr/>
        </p:nvSpPr>
        <p:spPr>
          <a:xfrm>
            <a:off x="1191993" y="1775985"/>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13" name="文字方塊 12">
            <a:extLst>
              <a:ext uri="{FF2B5EF4-FFF2-40B4-BE49-F238E27FC236}">
                <a16:creationId xmlns:a16="http://schemas.microsoft.com/office/drawing/2014/main" id="{5FBE723D-FEC0-E14E-B5A8-2A8675E1DBB9}"/>
              </a:ext>
            </a:extLst>
          </p:cNvPr>
          <p:cNvSpPr txBox="1"/>
          <p:nvPr/>
        </p:nvSpPr>
        <p:spPr>
          <a:xfrm>
            <a:off x="5559814" y="2327545"/>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15" name="文字方塊 14">
            <a:extLst>
              <a:ext uri="{FF2B5EF4-FFF2-40B4-BE49-F238E27FC236}">
                <a16:creationId xmlns:a16="http://schemas.microsoft.com/office/drawing/2014/main" id="{95CE9FAC-6602-BCEF-4C37-BFC3BB7667ED}"/>
              </a:ext>
            </a:extLst>
          </p:cNvPr>
          <p:cNvSpPr txBox="1"/>
          <p:nvPr/>
        </p:nvSpPr>
        <p:spPr>
          <a:xfrm>
            <a:off x="8355244" y="2288747"/>
            <a:ext cx="792397" cy="246221"/>
          </a:xfrm>
          <a:prstGeom prst="rect">
            <a:avLst/>
          </a:prstGeom>
          <a:noFill/>
        </p:spPr>
        <p:txBody>
          <a:bodyPr wrap="square" rtlCol="0">
            <a:spAutoFit/>
          </a:bodyPr>
          <a:lstStyle/>
          <a:p>
            <a:r>
              <a:rPr lang="en-US" altLang="zh-TW" sz="1000" dirty="0"/>
              <a:t>Q: position</a:t>
            </a:r>
            <a:endParaRPr lang="zh-TW" altLang="en-US" sz="1000" dirty="0"/>
          </a:p>
        </p:txBody>
      </p:sp>
    </p:spTree>
    <p:extLst>
      <p:ext uri="{BB962C8B-B14F-4D97-AF65-F5344CB8AC3E}">
        <p14:creationId xmlns:p14="http://schemas.microsoft.com/office/powerpoint/2010/main" val="16988309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a:extLst>
              <a:ext uri="{FF2B5EF4-FFF2-40B4-BE49-F238E27FC236}">
                <a16:creationId xmlns:a16="http://schemas.microsoft.com/office/drawing/2014/main" id="{50932C53-8813-BC68-25DA-5BA1D171C4C6}"/>
              </a:ext>
            </a:extLst>
          </p:cNvPr>
          <p:cNvGrpSpPr/>
          <p:nvPr/>
        </p:nvGrpSpPr>
        <p:grpSpPr>
          <a:xfrm>
            <a:off x="424872" y="609955"/>
            <a:ext cx="8015206" cy="5761964"/>
            <a:chOff x="415636" y="785091"/>
            <a:chExt cx="8015206" cy="5761964"/>
          </a:xfrm>
        </p:grpSpPr>
        <p:pic>
          <p:nvPicPr>
            <p:cNvPr id="8" name="圖片 7">
              <a:extLst>
                <a:ext uri="{FF2B5EF4-FFF2-40B4-BE49-F238E27FC236}">
                  <a16:creationId xmlns:a16="http://schemas.microsoft.com/office/drawing/2014/main" id="{DC93A8F5-2087-2382-7359-1765400BA6E9}"/>
                </a:ext>
              </a:extLst>
            </p:cNvPr>
            <p:cNvPicPr>
              <a:picLocks noChangeAspect="1"/>
            </p:cNvPicPr>
            <p:nvPr/>
          </p:nvPicPr>
          <p:blipFill>
            <a:blip r:embed="rId3"/>
            <a:stretch>
              <a:fillRect/>
            </a:stretch>
          </p:blipFill>
          <p:spPr>
            <a:xfrm>
              <a:off x="415636" y="1015999"/>
              <a:ext cx="8015206" cy="5531056"/>
            </a:xfrm>
            <a:prstGeom prst="rect">
              <a:avLst/>
            </a:prstGeom>
          </p:spPr>
        </p:pic>
        <p:pic>
          <p:nvPicPr>
            <p:cNvPr id="10" name="圖片 9">
              <a:extLst>
                <a:ext uri="{FF2B5EF4-FFF2-40B4-BE49-F238E27FC236}">
                  <a16:creationId xmlns:a16="http://schemas.microsoft.com/office/drawing/2014/main" id="{4FBBBABB-DD50-1BFC-4D0B-0EDE2A700570}"/>
                </a:ext>
              </a:extLst>
            </p:cNvPr>
            <p:cNvPicPr>
              <a:picLocks noChangeAspect="1"/>
            </p:cNvPicPr>
            <p:nvPr/>
          </p:nvPicPr>
          <p:blipFill>
            <a:blip r:embed="rId4"/>
            <a:stretch>
              <a:fillRect/>
            </a:stretch>
          </p:blipFill>
          <p:spPr>
            <a:xfrm>
              <a:off x="6041676" y="785091"/>
              <a:ext cx="2389166" cy="1076036"/>
            </a:xfrm>
            <a:prstGeom prst="rect">
              <a:avLst/>
            </a:prstGeom>
          </p:spPr>
        </p:pic>
      </p:grpSp>
      <p:sp>
        <p:nvSpPr>
          <p:cNvPr id="3" name="矩形 2">
            <a:extLst>
              <a:ext uri="{FF2B5EF4-FFF2-40B4-BE49-F238E27FC236}">
                <a16:creationId xmlns:a16="http://schemas.microsoft.com/office/drawing/2014/main" id="{85C02F80-A3FB-BD19-1A2A-EAEB4A0C03EB}"/>
              </a:ext>
            </a:extLst>
          </p:cNvPr>
          <p:cNvSpPr/>
          <p:nvPr/>
        </p:nvSpPr>
        <p:spPr>
          <a:xfrm>
            <a:off x="0" y="0"/>
            <a:ext cx="7956665"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3.2 </a:t>
            </a:r>
            <a:r>
              <a:rPr lang="en-US" altLang="zh-TW" sz="2400" dirty="0">
                <a:latin typeface="Times New Roman" panose="02020603050405020304" pitchFamily="18" charset="0"/>
                <a:cs typeface="Times New Roman" panose="02020603050405020304" pitchFamily="18" charset="0"/>
              </a:rPr>
              <a:t>Attention Mechanism: Multi-Head Self-Attention (MSA)</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3858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827B1CF-417C-D00D-D639-B07D90CF72C8}"/>
              </a:ext>
            </a:extLst>
          </p:cNvPr>
          <p:cNvSpPr>
            <a:spLocks noGrp="1"/>
          </p:cNvSpPr>
          <p:nvPr>
            <p:ph type="sldNum" sz="quarter" idx="12"/>
          </p:nvPr>
        </p:nvSpPr>
        <p:spPr/>
        <p:txBody>
          <a:bodyPr/>
          <a:lstStyle/>
          <a:p>
            <a:fld id="{234B36A1-F704-41D0-BB5A-162B2F270628}" type="slidenum">
              <a:rPr lang="zh-TW" altLang="en-US" smtClean="0"/>
              <a:t>76</a:t>
            </a:fld>
            <a:endParaRPr lang="zh-TW" altLang="en-US"/>
          </a:p>
        </p:txBody>
      </p:sp>
      <p:sp>
        <p:nvSpPr>
          <p:cNvPr id="5" name="標題 1">
            <a:extLst>
              <a:ext uri="{FF2B5EF4-FFF2-40B4-BE49-F238E27FC236}">
                <a16:creationId xmlns:a16="http://schemas.microsoft.com/office/drawing/2014/main" id="{29E4AF94-7B04-5594-222A-33E32965EC42}"/>
              </a:ext>
            </a:extLst>
          </p:cNvPr>
          <p:cNvSpPr txBox="1">
            <a:spLocks/>
          </p:cNvSpPr>
          <p:nvPr/>
        </p:nvSpPr>
        <p:spPr>
          <a:xfrm>
            <a:off x="6422" y="-5557"/>
            <a:ext cx="6675116" cy="623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400" b="1" dirty="0">
                <a:latin typeface="Times New Roman" panose="02020603050405020304" pitchFamily="18" charset="0"/>
                <a:cs typeface="Times New Roman" panose="02020603050405020304" pitchFamily="18" charset="0"/>
              </a:rPr>
              <a:t>3.2 Position-Wise Feed-Forward Networks </a:t>
            </a:r>
          </a:p>
        </p:txBody>
      </p:sp>
      <p:pic>
        <p:nvPicPr>
          <p:cNvPr id="7" name="圖片 6">
            <a:extLst>
              <a:ext uri="{FF2B5EF4-FFF2-40B4-BE49-F238E27FC236}">
                <a16:creationId xmlns:a16="http://schemas.microsoft.com/office/drawing/2014/main" id="{87D5EDC9-B39F-3AEE-15B9-35C8A7F18CB9}"/>
              </a:ext>
            </a:extLst>
          </p:cNvPr>
          <p:cNvPicPr>
            <a:picLocks noChangeAspect="1"/>
          </p:cNvPicPr>
          <p:nvPr/>
        </p:nvPicPr>
        <p:blipFill>
          <a:blip r:embed="rId2"/>
          <a:stretch>
            <a:fillRect/>
          </a:stretch>
        </p:blipFill>
        <p:spPr>
          <a:xfrm>
            <a:off x="5241891" y="1087134"/>
            <a:ext cx="3766414" cy="5460478"/>
          </a:xfrm>
          <a:prstGeom prst="rect">
            <a:avLst/>
          </a:prstGeom>
        </p:spPr>
      </p:pic>
      <p:sp>
        <p:nvSpPr>
          <p:cNvPr id="2" name="文字方塊 1">
            <a:extLst>
              <a:ext uri="{FF2B5EF4-FFF2-40B4-BE49-F238E27FC236}">
                <a16:creationId xmlns:a16="http://schemas.microsoft.com/office/drawing/2014/main" id="{F549B91B-8563-89D5-5BCD-A3D6FE22C43D}"/>
              </a:ext>
            </a:extLst>
          </p:cNvPr>
          <p:cNvSpPr txBox="1"/>
          <p:nvPr/>
        </p:nvSpPr>
        <p:spPr>
          <a:xfrm>
            <a:off x="8653112" y="46166"/>
            <a:ext cx="415498" cy="369332"/>
          </a:xfrm>
          <a:prstGeom prst="rect">
            <a:avLst/>
          </a:prstGeom>
          <a:noFill/>
        </p:spPr>
        <p:txBody>
          <a:bodyPr wrap="none" rtlCol="0">
            <a:spAutoFit/>
          </a:bodyPr>
          <a:lstStyle/>
          <a:p>
            <a:r>
              <a:rPr lang="zh-TW" altLang="en-US" dirty="0"/>
              <a:t>胡</a:t>
            </a:r>
          </a:p>
        </p:txBody>
      </p:sp>
      <p:sp>
        <p:nvSpPr>
          <p:cNvPr id="10" name="文字方塊 9">
            <a:extLst>
              <a:ext uri="{FF2B5EF4-FFF2-40B4-BE49-F238E27FC236}">
                <a16:creationId xmlns:a16="http://schemas.microsoft.com/office/drawing/2014/main" id="{E8D0A146-3C02-8506-3BF0-574C7C1E25DF}"/>
              </a:ext>
            </a:extLst>
          </p:cNvPr>
          <p:cNvSpPr txBox="1"/>
          <p:nvPr/>
        </p:nvSpPr>
        <p:spPr>
          <a:xfrm>
            <a:off x="6218800" y="4569060"/>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K</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252CAF70-F86D-0FCA-A467-11460466E8FB}"/>
              </a:ext>
            </a:extLst>
          </p:cNvPr>
          <p:cNvSpPr txBox="1"/>
          <p:nvPr/>
        </p:nvSpPr>
        <p:spPr>
          <a:xfrm>
            <a:off x="6522205" y="4576717"/>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V</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66B9438F-6F5A-2E5E-EFAF-79B8FBC4A286}"/>
              </a:ext>
            </a:extLst>
          </p:cNvPr>
          <p:cNvSpPr txBox="1"/>
          <p:nvPr/>
        </p:nvSpPr>
        <p:spPr>
          <a:xfrm>
            <a:off x="5932819" y="4558193"/>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Q</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A254D74-6112-DEB8-08BD-60C1DF2AAE5E}"/>
                  </a:ext>
                </a:extLst>
              </p:cNvPr>
              <p:cNvSpPr txBox="1"/>
              <p:nvPr/>
            </p:nvSpPr>
            <p:spPr>
              <a:xfrm>
                <a:off x="6195250" y="4933729"/>
                <a:ext cx="98022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cs typeface="Times New Roman" panose="02020603050405020304" pitchFamily="18" charset="0"/>
                            </a:rPr>
                          </m:ctrlPr>
                        </m:sSubPr>
                        <m:e>
                          <m:r>
                            <m:rPr>
                              <m:sty m:val="p"/>
                            </m:rPr>
                            <a:rPr lang="en-US" altLang="zh-TW" sz="1200" b="0" i="0" smtClean="0">
                              <a:latin typeface="Cambria Math" panose="02040503050406030204" pitchFamily="18" charset="0"/>
                              <a:cs typeface="Times New Roman" panose="02020603050405020304" pitchFamily="18" charset="0"/>
                            </a:rPr>
                            <m:t>X</m:t>
                          </m:r>
                        </m:e>
                        <m:sub>
                          <m:r>
                            <a:rPr lang="en-US" altLang="zh-TW" sz="1200" b="0" i="0" smtClean="0">
                              <a:latin typeface="Cambria Math" panose="02040503050406030204" pitchFamily="18" charset="0"/>
                              <a:cs typeface="Times New Roman" panose="02020603050405020304" pitchFamily="18" charset="0"/>
                            </a:rPr>
                            <m:t>5∗512</m:t>
                          </m:r>
                        </m:sub>
                      </m:sSub>
                    </m:oMath>
                  </m:oMathPara>
                </a14:m>
                <a:endParaRPr lang="zh-TW" altLang="en-US" sz="1200" dirty="0"/>
              </a:p>
            </p:txBody>
          </p:sp>
        </mc:Choice>
        <mc:Fallback xmlns="">
          <p:sp>
            <p:nvSpPr>
              <p:cNvPr id="28" name="文字方塊 27">
                <a:extLst>
                  <a:ext uri="{FF2B5EF4-FFF2-40B4-BE49-F238E27FC236}">
                    <a16:creationId xmlns:a16="http://schemas.microsoft.com/office/drawing/2014/main" id="{AA254D74-6112-DEB8-08BD-60C1DF2AAE5E}"/>
                  </a:ext>
                </a:extLst>
              </p:cNvPr>
              <p:cNvSpPr txBox="1">
                <a:spLocks noRot="1" noChangeAspect="1" noMove="1" noResize="1" noEditPoints="1" noAdjustHandles="1" noChangeArrowheads="1" noChangeShapeType="1" noTextEdit="1"/>
              </p:cNvSpPr>
              <p:nvPr/>
            </p:nvSpPr>
            <p:spPr>
              <a:xfrm>
                <a:off x="6195250" y="4933729"/>
                <a:ext cx="980224" cy="276999"/>
              </a:xfrm>
              <a:prstGeom prst="rect">
                <a:avLst/>
              </a:prstGeom>
              <a:blipFill>
                <a:blip r:embed="rId3"/>
                <a:stretch>
                  <a:fillRect/>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CA9CFE93-3A88-DAA7-AF73-116B594E86DC}"/>
              </a:ext>
            </a:extLst>
          </p:cNvPr>
          <p:cNvSpPr txBox="1"/>
          <p:nvPr/>
        </p:nvSpPr>
        <p:spPr>
          <a:xfrm>
            <a:off x="5276006" y="6474747"/>
            <a:ext cx="3766414" cy="307777"/>
          </a:xfrm>
          <a:prstGeom prst="rect">
            <a:avLst/>
          </a:prstGeom>
          <a:noFill/>
        </p:spPr>
        <p:txBody>
          <a:bodyPr wrap="square">
            <a:spAutoFit/>
          </a:bodyPr>
          <a:lstStyle/>
          <a:p>
            <a:r>
              <a:rPr lang="en-US" altLang="zh-TW" sz="1400" dirty="0"/>
              <a:t>Figure 1: The Transformer - model architecture.</a:t>
            </a:r>
            <a:endParaRPr lang="zh-TW" altLang="en-US" sz="1400" dirty="0"/>
          </a:p>
        </p:txBody>
      </p:sp>
      <p:sp>
        <p:nvSpPr>
          <p:cNvPr id="8" name="文字方塊 7">
            <a:extLst>
              <a:ext uri="{FF2B5EF4-FFF2-40B4-BE49-F238E27FC236}">
                <a16:creationId xmlns:a16="http://schemas.microsoft.com/office/drawing/2014/main" id="{22EAA51C-28DF-949F-3555-49033A083DCF}"/>
              </a:ext>
            </a:extLst>
          </p:cNvPr>
          <p:cNvSpPr txBox="1"/>
          <p:nvPr/>
        </p:nvSpPr>
        <p:spPr>
          <a:xfrm>
            <a:off x="7805216" y="3571469"/>
            <a:ext cx="295274"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Q</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62A4B5AC-D70A-3B4B-3EA9-8008FC0E8F65}"/>
              </a:ext>
            </a:extLst>
          </p:cNvPr>
          <p:cNvSpPr txBox="1"/>
          <p:nvPr/>
        </p:nvSpPr>
        <p:spPr>
          <a:xfrm>
            <a:off x="7495607" y="3582878"/>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K</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9E67AA76-DB23-33BF-66CF-6A5C371E1B26}"/>
              </a:ext>
            </a:extLst>
          </p:cNvPr>
          <p:cNvSpPr txBox="1"/>
          <p:nvPr/>
        </p:nvSpPr>
        <p:spPr>
          <a:xfrm>
            <a:off x="7189742" y="3571469"/>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V</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99E71C2A-068D-6E71-1A6B-F3D9B5C3F381}"/>
                  </a:ext>
                </a:extLst>
              </p:cNvPr>
              <p:cNvSpPr txBox="1"/>
              <p:nvPr/>
            </p:nvSpPr>
            <p:spPr>
              <a:xfrm>
                <a:off x="7296937" y="3731075"/>
                <a:ext cx="504535"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solidFill>
                                <a:srgbClr val="00B050"/>
                              </a:solidFill>
                              <a:latin typeface="Cambria Math" panose="02040503050406030204" pitchFamily="18" charset="0"/>
                              <a:cs typeface="Times New Roman" panose="02020603050405020304" pitchFamily="18" charset="0"/>
                            </a:rPr>
                          </m:ctrlPr>
                        </m:sSubPr>
                        <m:e>
                          <m:r>
                            <m:rPr>
                              <m:sty m:val="p"/>
                            </m:rPr>
                            <a:rPr lang="en-US" altLang="zh-TW" sz="1050" b="0" i="0" smtClean="0">
                              <a:solidFill>
                                <a:srgbClr val="00B050"/>
                              </a:solidFill>
                              <a:latin typeface="Cambria Math" panose="02040503050406030204" pitchFamily="18" charset="0"/>
                              <a:cs typeface="Times New Roman" panose="02020603050405020304" pitchFamily="18" charset="0"/>
                            </a:rPr>
                            <m:t>I</m:t>
                          </m:r>
                        </m:e>
                        <m:sub>
                          <m:r>
                            <a:rPr lang="en-US" altLang="zh-TW" sz="1050" b="0" i="0" smtClean="0">
                              <a:solidFill>
                                <a:srgbClr val="00B050"/>
                              </a:solidFill>
                              <a:latin typeface="Cambria Math" panose="02040503050406030204" pitchFamily="18" charset="0"/>
                              <a:cs typeface="Times New Roman" panose="02020603050405020304" pitchFamily="18" charset="0"/>
                            </a:rPr>
                            <m:t>1∗512</m:t>
                          </m:r>
                        </m:sub>
                      </m:sSub>
                      <m:r>
                        <a:rPr lang="en-US" altLang="zh-TW" sz="1050" b="0" i="1" smtClean="0">
                          <a:solidFill>
                            <a:schemeClr val="tx1"/>
                          </a:solidFill>
                          <a:latin typeface="Cambria Math" panose="02040503050406030204" pitchFamily="18" charset="0"/>
                          <a:cs typeface="Times New Roman" panose="02020603050405020304" pitchFamily="18" charset="0"/>
                        </a:rPr>
                        <m:t> </m:t>
                      </m:r>
                    </m:oMath>
                  </m:oMathPara>
                </a14:m>
                <a:endParaRPr lang="en-US" altLang="zh-TW" sz="105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3" name="文字方塊 32">
                <a:extLst>
                  <a:ext uri="{FF2B5EF4-FFF2-40B4-BE49-F238E27FC236}">
                    <a16:creationId xmlns:a16="http://schemas.microsoft.com/office/drawing/2014/main" id="{99E71C2A-068D-6E71-1A6B-F3D9B5C3F381}"/>
                  </a:ext>
                </a:extLst>
              </p:cNvPr>
              <p:cNvSpPr txBox="1">
                <a:spLocks noRot="1" noChangeAspect="1" noMove="1" noResize="1" noEditPoints="1" noAdjustHandles="1" noChangeArrowheads="1" noChangeShapeType="1" noTextEdit="1"/>
              </p:cNvSpPr>
              <p:nvPr/>
            </p:nvSpPr>
            <p:spPr>
              <a:xfrm>
                <a:off x="7296937" y="3731075"/>
                <a:ext cx="504535" cy="26161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F79C644F-CEA1-450E-8ADF-11C092CEAA2C}"/>
                  </a:ext>
                </a:extLst>
              </p:cNvPr>
              <p:cNvSpPr txBox="1"/>
              <p:nvPr/>
            </p:nvSpPr>
            <p:spPr>
              <a:xfrm>
                <a:off x="6475408" y="2762302"/>
                <a:ext cx="504535" cy="2789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accent2"/>
                              </a:solidFill>
                              <a:latin typeface="Cambria Math" panose="02040503050406030204" pitchFamily="18" charset="0"/>
                              <a:cs typeface="Times New Roman" panose="02020603050405020304" pitchFamily="18" charset="0"/>
                            </a:rPr>
                          </m:ctrlPr>
                        </m:sSubPr>
                        <m:e>
                          <m:r>
                            <m:rPr>
                              <m:sty m:val="p"/>
                            </m:rPr>
                            <a:rPr lang="en-US" altLang="zh-TW" sz="1200" b="0" i="0" smtClean="0">
                              <a:solidFill>
                                <a:schemeClr val="accent2"/>
                              </a:solidFill>
                              <a:latin typeface="Cambria Math" panose="02040503050406030204" pitchFamily="18" charset="0"/>
                              <a:cs typeface="Times New Roman" panose="02020603050405020304" pitchFamily="18" charset="0"/>
                            </a:rPr>
                            <m:t>Z</m:t>
                          </m:r>
                        </m:e>
                        <m:sub>
                          <m:r>
                            <a:rPr lang="en-US" altLang="zh-TW" sz="1200">
                              <a:solidFill>
                                <a:schemeClr val="accent2"/>
                              </a:solidFill>
                              <a:latin typeface="Cambria Math" panose="02040503050406030204" pitchFamily="18" charset="0"/>
                              <a:cs typeface="Times New Roman" panose="02020603050405020304" pitchFamily="18" charset="0"/>
                            </a:rPr>
                            <m:t>5∗512</m:t>
                          </m:r>
                        </m:sub>
                      </m:sSub>
                    </m:oMath>
                  </m:oMathPara>
                </a14:m>
                <a:endParaRPr lang="en-US" altLang="zh-TW"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5" name="文字方塊 34">
                <a:extLst>
                  <a:ext uri="{FF2B5EF4-FFF2-40B4-BE49-F238E27FC236}">
                    <a16:creationId xmlns:a16="http://schemas.microsoft.com/office/drawing/2014/main" id="{F79C644F-CEA1-450E-8ADF-11C092CEAA2C}"/>
                  </a:ext>
                </a:extLst>
              </p:cNvPr>
              <p:cNvSpPr txBox="1">
                <a:spLocks noRot="1" noChangeAspect="1" noMove="1" noResize="1" noEditPoints="1" noAdjustHandles="1" noChangeArrowheads="1" noChangeShapeType="1" noTextEdit="1"/>
              </p:cNvSpPr>
              <p:nvPr/>
            </p:nvSpPr>
            <p:spPr>
              <a:xfrm>
                <a:off x="6475408" y="2762302"/>
                <a:ext cx="504535" cy="278900"/>
              </a:xfrm>
              <a:prstGeom prst="rect">
                <a:avLst/>
              </a:prstGeom>
              <a:blipFill>
                <a:blip r:embed="rId5"/>
                <a:stretch>
                  <a:fillRect r="-3614"/>
                </a:stretch>
              </a:blipFill>
            </p:spPr>
            <p:txBody>
              <a:bodyPr/>
              <a:lstStyle/>
              <a:p>
                <a:r>
                  <a:rPr lang="zh-TW" altLang="en-US">
                    <a:noFill/>
                  </a:rPr>
                  <a:t> </a:t>
                </a:r>
              </a:p>
            </p:txBody>
          </p:sp>
        </mc:Fallback>
      </mc:AlternateContent>
      <p:sp>
        <p:nvSpPr>
          <p:cNvPr id="42" name="文字方塊 41">
            <a:extLst>
              <a:ext uri="{FF2B5EF4-FFF2-40B4-BE49-F238E27FC236}">
                <a16:creationId xmlns:a16="http://schemas.microsoft.com/office/drawing/2014/main" id="{4457017E-A8D7-8081-BAD8-77243D262BCA}"/>
              </a:ext>
            </a:extLst>
          </p:cNvPr>
          <p:cNvSpPr txBox="1"/>
          <p:nvPr/>
        </p:nvSpPr>
        <p:spPr>
          <a:xfrm>
            <a:off x="7172970" y="2853764"/>
            <a:ext cx="643145" cy="276999"/>
          </a:xfrm>
          <a:prstGeom prst="rect">
            <a:avLst/>
          </a:prstGeom>
          <a:noFill/>
        </p:spPr>
        <p:txBody>
          <a:bodyPr wrap="square">
            <a:spAutoFit/>
          </a:bodyPr>
          <a:lstStyle/>
          <a:p>
            <a:r>
              <a:rPr lang="en-US" altLang="zh-TW" sz="1200" dirty="0">
                <a:solidFill>
                  <a:srgbClr val="00B050"/>
                </a:solidFill>
                <a:latin typeface="Times New Roman" panose="02020603050405020304" pitchFamily="18" charset="0"/>
                <a:cs typeface="Times New Roman" panose="02020603050405020304" pitchFamily="18" charset="0"/>
              </a:rPr>
              <a:t>1*512</a:t>
            </a: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0F007D31-16F5-2796-67CF-DE670EE71268}"/>
                  </a:ext>
                </a:extLst>
              </p:cNvPr>
              <p:cNvSpPr txBox="1"/>
              <p:nvPr/>
            </p:nvSpPr>
            <p:spPr>
              <a:xfrm>
                <a:off x="594793" y="1358902"/>
                <a:ext cx="2010048" cy="923330"/>
              </a:xfrm>
              <a:prstGeom prst="rect">
                <a:avLst/>
              </a:prstGeom>
              <a:noFill/>
            </p:spPr>
            <p:txBody>
              <a:bodyPr wrap="square">
                <a:spAutoFit/>
              </a:bodyPr>
              <a:lstStyle/>
              <a:p>
                <a14:m>
                  <m:oMath xmlns:m="http://schemas.openxmlformats.org/officeDocument/2006/math">
                    <m:sSub>
                      <m:sSubPr>
                        <m:ctrlPr>
                          <a:rPr lang="en-US" altLang="zh-TW" sz="1800" i="1" smtClean="0">
                            <a:solidFill>
                              <a:schemeClr val="tx1"/>
                            </a:solidFill>
                            <a:latin typeface="Cambria Math" panose="02040503050406030204" pitchFamily="18" charset="0"/>
                            <a:cs typeface="Times New Roman" panose="02020603050405020304" pitchFamily="18" charset="0"/>
                          </a:rPr>
                        </m:ctrlPr>
                      </m:sSubPr>
                      <m:e>
                        <m:r>
                          <a:rPr lang="en-US" altLang="zh-TW" sz="1800" b="0" i="1" smtClean="0">
                            <a:solidFill>
                              <a:schemeClr val="tx1"/>
                            </a:solidFill>
                            <a:latin typeface="Cambria Math" panose="02040503050406030204" pitchFamily="18" charset="0"/>
                            <a:cs typeface="Times New Roman" panose="02020603050405020304" pitchFamily="18" charset="0"/>
                          </a:rPr>
                          <m:t>𝑊</m:t>
                        </m:r>
                      </m:e>
                      <m:sub>
                        <m:r>
                          <a:rPr lang="en-US" altLang="zh-TW" sz="1800" b="0" i="1" smtClean="0">
                            <a:solidFill>
                              <a:schemeClr val="tx1"/>
                            </a:solidFill>
                            <a:latin typeface="Cambria Math" panose="02040503050406030204" pitchFamily="18" charset="0"/>
                            <a:cs typeface="Times New Roman" panose="02020603050405020304" pitchFamily="18" charset="0"/>
                          </a:rPr>
                          <m:t>1</m:t>
                        </m:r>
                      </m:sub>
                    </m:sSub>
                  </m:oMath>
                </a14:m>
                <a:r>
                  <a:rPr lang="zh-TW" altLang="en-US" sz="1800" dirty="0">
                    <a:solidFill>
                      <a:schemeClr val="tx1"/>
                    </a:solidFill>
                  </a:rPr>
                  <a:t> </a:t>
                </a:r>
                <a:r>
                  <a:rPr lang="en-US" altLang="zh-TW" sz="1800" dirty="0">
                    <a:solidFill>
                      <a:schemeClr val="tx1"/>
                    </a:solidFill>
                  </a:rPr>
                  <a:t>= (512 * </a:t>
                </a:r>
                <a:r>
                  <a:rPr lang="en-US" altLang="zh-TW" sz="1800" dirty="0">
                    <a:solidFill>
                      <a:srgbClr val="00B0F0"/>
                    </a:solidFill>
                  </a:rPr>
                  <a:t>2048</a:t>
                </a:r>
                <a:r>
                  <a:rPr lang="en-US" altLang="zh-TW" sz="1800" dirty="0">
                    <a:solidFill>
                      <a:schemeClr val="tx1"/>
                    </a:solidFill>
                  </a:rPr>
                  <a:t>)</a:t>
                </a:r>
              </a:p>
              <a:p>
                <a14:m>
                  <m:oMath xmlns:m="http://schemas.openxmlformats.org/officeDocument/2006/math">
                    <m:sSub>
                      <m:sSubPr>
                        <m:ctrlPr>
                          <a:rPr lang="en-US" altLang="zh-TW" sz="1800" i="1" smtClean="0">
                            <a:solidFill>
                              <a:schemeClr val="tx1"/>
                            </a:solidFill>
                            <a:latin typeface="Cambria Math" panose="02040503050406030204" pitchFamily="18" charset="0"/>
                            <a:cs typeface="Times New Roman" panose="02020603050405020304" pitchFamily="18" charset="0"/>
                          </a:rPr>
                        </m:ctrlPr>
                      </m:sSubPr>
                      <m:e>
                        <m:r>
                          <a:rPr lang="en-US" altLang="zh-TW" sz="1800" b="0" i="1" smtClean="0">
                            <a:solidFill>
                              <a:schemeClr val="tx1"/>
                            </a:solidFill>
                            <a:latin typeface="Cambria Math" panose="02040503050406030204" pitchFamily="18" charset="0"/>
                            <a:cs typeface="Times New Roman" panose="02020603050405020304" pitchFamily="18" charset="0"/>
                          </a:rPr>
                          <m:t>𝑊</m:t>
                        </m:r>
                      </m:e>
                      <m:sub>
                        <m:r>
                          <a:rPr lang="en-US" altLang="zh-TW" sz="1800" b="0" i="1" smtClean="0">
                            <a:solidFill>
                              <a:schemeClr val="tx1"/>
                            </a:solidFill>
                            <a:latin typeface="Cambria Math" panose="02040503050406030204" pitchFamily="18" charset="0"/>
                            <a:cs typeface="Times New Roman" panose="02020603050405020304" pitchFamily="18" charset="0"/>
                          </a:rPr>
                          <m:t>2</m:t>
                        </m:r>
                      </m:sub>
                    </m:sSub>
                  </m:oMath>
                </a14:m>
                <a:r>
                  <a:rPr lang="zh-TW" altLang="en-US" sz="1800" dirty="0">
                    <a:solidFill>
                      <a:schemeClr val="tx1"/>
                    </a:solidFill>
                  </a:rPr>
                  <a:t> </a:t>
                </a:r>
                <a:r>
                  <a:rPr lang="en-US" altLang="zh-TW" sz="1800" dirty="0">
                    <a:solidFill>
                      <a:schemeClr val="tx1"/>
                    </a:solidFill>
                  </a:rPr>
                  <a:t>= (</a:t>
                </a:r>
                <a:r>
                  <a:rPr lang="en-US" altLang="zh-TW" sz="1800" dirty="0">
                    <a:solidFill>
                      <a:srgbClr val="00B0F0"/>
                    </a:solidFill>
                  </a:rPr>
                  <a:t>2048</a:t>
                </a:r>
                <a:r>
                  <a:rPr lang="en-US" altLang="zh-TW" sz="1800" dirty="0">
                    <a:solidFill>
                      <a:schemeClr val="tx1"/>
                    </a:solidFill>
                  </a:rPr>
                  <a:t> * 512</a:t>
                </a:r>
                <a:r>
                  <a:rPr lang="en-US" altLang="zh-TW" dirty="0">
                    <a:solidFill>
                      <a:schemeClr val="tx1"/>
                    </a:solidFill>
                  </a:rPr>
                  <a:t>)</a:t>
                </a:r>
              </a:p>
              <a:p>
                <a14:m>
                  <m:oMath xmlns:m="http://schemas.openxmlformats.org/officeDocument/2006/math">
                    <m:r>
                      <m:rPr>
                        <m:sty m:val="p"/>
                      </m:rPr>
                      <a:rPr lang="en-US" altLang="zh-TW" sz="1800" b="0" i="0" smtClean="0">
                        <a:latin typeface="Cambria Math" panose="02040503050406030204" pitchFamily="18" charset="0"/>
                        <a:cs typeface="Times New Roman" panose="02020603050405020304" pitchFamily="18" charset="0"/>
                      </a:rPr>
                      <m:t>X</m:t>
                    </m:r>
                  </m:oMath>
                </a14:m>
                <a:r>
                  <a:rPr lang="en-US" altLang="zh-TW" sz="1800" dirty="0">
                    <a:solidFill>
                      <a:schemeClr val="tx1"/>
                    </a:solidFill>
                  </a:rPr>
                  <a:t> = (5*512)</a:t>
                </a:r>
              </a:p>
            </p:txBody>
          </p:sp>
        </mc:Choice>
        <mc:Fallback xmlns="">
          <p:sp>
            <p:nvSpPr>
              <p:cNvPr id="9" name="文字方塊 8">
                <a:extLst>
                  <a:ext uri="{FF2B5EF4-FFF2-40B4-BE49-F238E27FC236}">
                    <a16:creationId xmlns:a16="http://schemas.microsoft.com/office/drawing/2014/main" id="{0F007D31-16F5-2796-67CF-DE670EE71268}"/>
                  </a:ext>
                </a:extLst>
              </p:cNvPr>
              <p:cNvSpPr txBox="1">
                <a:spLocks noRot="1" noChangeAspect="1" noMove="1" noResize="1" noEditPoints="1" noAdjustHandles="1" noChangeArrowheads="1" noChangeShapeType="1" noTextEdit="1"/>
              </p:cNvSpPr>
              <p:nvPr/>
            </p:nvSpPr>
            <p:spPr>
              <a:xfrm>
                <a:off x="594793" y="1358902"/>
                <a:ext cx="2010048" cy="923330"/>
              </a:xfrm>
              <a:prstGeom prst="rect">
                <a:avLst/>
              </a:prstGeom>
              <a:blipFill>
                <a:blip r:embed="rId6"/>
                <a:stretch>
                  <a:fillRect t="-3974" b="-9934"/>
                </a:stretch>
              </a:blipFill>
            </p:spPr>
            <p:txBody>
              <a:bodyPr/>
              <a:lstStyle/>
              <a:p>
                <a:r>
                  <a:rPr lang="zh-TW" altLang="en-US">
                    <a:noFill/>
                  </a:rPr>
                  <a:t> </a:t>
                </a:r>
              </a:p>
            </p:txBody>
          </p:sp>
        </mc:Fallback>
      </mc:AlternateContent>
      <p:pic>
        <p:nvPicPr>
          <p:cNvPr id="12" name="圖片 11">
            <a:extLst>
              <a:ext uri="{FF2B5EF4-FFF2-40B4-BE49-F238E27FC236}">
                <a16:creationId xmlns:a16="http://schemas.microsoft.com/office/drawing/2014/main" id="{A69B5402-04E1-B64B-40B1-BD9A95433B63}"/>
              </a:ext>
            </a:extLst>
          </p:cNvPr>
          <p:cNvPicPr>
            <a:picLocks noChangeAspect="1"/>
          </p:cNvPicPr>
          <p:nvPr/>
        </p:nvPicPr>
        <p:blipFill>
          <a:blip r:embed="rId7"/>
          <a:stretch>
            <a:fillRect/>
          </a:stretch>
        </p:blipFill>
        <p:spPr>
          <a:xfrm>
            <a:off x="566256" y="759160"/>
            <a:ext cx="4812633" cy="492048"/>
          </a:xfrm>
          <a:prstGeom prst="rect">
            <a:avLst/>
          </a:prstGeom>
        </p:spPr>
      </p:pic>
      <p:sp>
        <p:nvSpPr>
          <p:cNvPr id="31" name="文字方塊 30">
            <a:extLst>
              <a:ext uri="{FF2B5EF4-FFF2-40B4-BE49-F238E27FC236}">
                <a16:creationId xmlns:a16="http://schemas.microsoft.com/office/drawing/2014/main" id="{08EAB49A-3B0E-AE9D-700B-75B965D9DD37}"/>
              </a:ext>
            </a:extLst>
          </p:cNvPr>
          <p:cNvSpPr txBox="1"/>
          <p:nvPr/>
        </p:nvSpPr>
        <p:spPr>
          <a:xfrm>
            <a:off x="2604841" y="487467"/>
            <a:ext cx="674697" cy="369332"/>
          </a:xfrm>
          <a:prstGeom prst="rect">
            <a:avLst/>
          </a:prstGeom>
          <a:noFill/>
        </p:spPr>
        <p:txBody>
          <a:bodyPr wrap="square">
            <a:spAutoFit/>
          </a:bodyPr>
          <a:lstStyle/>
          <a:p>
            <a:r>
              <a:rPr lang="en-US" altLang="zh-TW" dirty="0" err="1">
                <a:solidFill>
                  <a:srgbClr val="00B050"/>
                </a:solidFill>
              </a:rPr>
              <a:t>ReLU</a:t>
            </a:r>
            <a:endParaRPr lang="zh-TW" altLang="en-US" dirty="0">
              <a:solidFill>
                <a:srgbClr val="00B050"/>
              </a:solidFill>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35A452A-58B1-E3D3-1238-775AF768CCAC}"/>
                  </a:ext>
                </a:extLst>
              </p:cNvPr>
              <p:cNvSpPr txBox="1"/>
              <p:nvPr/>
            </p:nvSpPr>
            <p:spPr>
              <a:xfrm>
                <a:off x="244788" y="2521009"/>
                <a:ext cx="5124124" cy="3354765"/>
              </a:xfrm>
              <a:prstGeom prst="rect">
                <a:avLst/>
              </a:prstGeom>
              <a:noFill/>
            </p:spPr>
            <p:txBody>
              <a:bodyPr wrap="square">
                <a:spAutoFit/>
              </a:bodyPr>
              <a:lstStyle/>
              <a:p>
                <a:pPr marL="92075" indent="-92075"/>
                <a:r>
                  <a:rPr lang="en-US" altLang="zh-TW" sz="1600" dirty="0"/>
                  <a:t>- In addition to attention sub-layers, each of the layers in our encoder and decoder contains a </a:t>
                </a:r>
                <a:r>
                  <a:rPr lang="en-US" altLang="zh-TW" sz="1600" dirty="0">
                    <a:solidFill>
                      <a:srgbClr val="FF0000"/>
                    </a:solidFill>
                  </a:rPr>
                  <a:t>fully connected feed-forward network</a:t>
                </a:r>
                <a:r>
                  <a:rPr lang="en-US" altLang="zh-TW" sz="1600" dirty="0"/>
                  <a:t>, which is </a:t>
                </a:r>
                <a:r>
                  <a:rPr lang="en-US" altLang="zh-TW" sz="1600" dirty="0">
                    <a:solidFill>
                      <a:srgbClr val="00B0F0"/>
                    </a:solidFill>
                  </a:rPr>
                  <a:t>applied to each position separately and identically</a:t>
                </a:r>
                <a:r>
                  <a:rPr lang="en-US" altLang="zh-TW" sz="1600" dirty="0"/>
                  <a:t>. </a:t>
                </a:r>
              </a:p>
              <a:p>
                <a:pPr marL="92075" indent="-92075"/>
                <a:r>
                  <a:rPr lang="en-US" altLang="zh-TW" sz="1600" dirty="0"/>
                  <a:t>- This consists of </a:t>
                </a:r>
                <a:r>
                  <a:rPr lang="en-US" altLang="zh-TW" sz="1600" dirty="0">
                    <a:solidFill>
                      <a:srgbClr val="00B0F0"/>
                    </a:solidFill>
                  </a:rPr>
                  <a:t>two linear transformations (</a:t>
                </a:r>
                <a14:m>
                  <m:oMath xmlns:m="http://schemas.openxmlformats.org/officeDocument/2006/math">
                    <m:sSub>
                      <m:sSubPr>
                        <m:ctrlPr>
                          <a:rPr lang="en-US" altLang="zh-TW" sz="1600" i="1" smtClean="0">
                            <a:solidFill>
                              <a:srgbClr val="00B0F0"/>
                            </a:solidFill>
                            <a:latin typeface="Cambria Math" panose="02040503050406030204" pitchFamily="18" charset="0"/>
                            <a:cs typeface="Times New Roman" panose="02020603050405020304" pitchFamily="18" charset="0"/>
                          </a:rPr>
                        </m:ctrlPr>
                      </m:sSubPr>
                      <m:e>
                        <m:r>
                          <a:rPr lang="en-US" altLang="zh-TW" sz="1600" i="1">
                            <a:solidFill>
                              <a:srgbClr val="00B0F0"/>
                            </a:solidFill>
                            <a:latin typeface="Cambria Math" panose="02040503050406030204" pitchFamily="18" charset="0"/>
                            <a:cs typeface="Times New Roman" panose="02020603050405020304" pitchFamily="18" charset="0"/>
                          </a:rPr>
                          <m:t>𝑊</m:t>
                        </m:r>
                      </m:e>
                      <m:sub>
                        <m:r>
                          <a:rPr lang="en-US" altLang="zh-TW" sz="1600" b="0" i="1" smtClean="0">
                            <a:solidFill>
                              <a:srgbClr val="00B0F0"/>
                            </a:solidFill>
                            <a:latin typeface="Cambria Math" panose="02040503050406030204" pitchFamily="18" charset="0"/>
                            <a:cs typeface="Times New Roman" panose="02020603050405020304" pitchFamily="18" charset="0"/>
                          </a:rPr>
                          <m:t>1</m:t>
                        </m:r>
                      </m:sub>
                    </m:sSub>
                  </m:oMath>
                </a14:m>
                <a:r>
                  <a:rPr lang="en-US" altLang="zh-TW" sz="1600" dirty="0">
                    <a:solidFill>
                      <a:srgbClr val="00B0F0"/>
                    </a:solidFill>
                  </a:rPr>
                  <a:t>,</a:t>
                </a:r>
                <a:r>
                  <a:rPr lang="en-US" altLang="zh-TW" sz="1600" dirty="0">
                    <a:solidFill>
                      <a:srgbClr val="00B0F0"/>
                    </a:solidFill>
                    <a:cs typeface="Times New Roman" panose="02020603050405020304" pitchFamily="18" charset="0"/>
                  </a:rPr>
                  <a:t> </a:t>
                </a:r>
                <a14:m>
                  <m:oMath xmlns:m="http://schemas.openxmlformats.org/officeDocument/2006/math">
                    <m:sSub>
                      <m:sSubPr>
                        <m:ctrlPr>
                          <a:rPr lang="en-US" altLang="zh-TW" sz="1600" i="1" smtClean="0">
                            <a:solidFill>
                              <a:srgbClr val="00B0F0"/>
                            </a:solidFill>
                            <a:latin typeface="Cambria Math" panose="02040503050406030204" pitchFamily="18" charset="0"/>
                            <a:cs typeface="Times New Roman" panose="02020603050405020304" pitchFamily="18" charset="0"/>
                          </a:rPr>
                        </m:ctrlPr>
                      </m:sSubPr>
                      <m:e>
                        <m:r>
                          <a:rPr lang="en-US" altLang="zh-TW" sz="1600" b="0" i="1" smtClean="0">
                            <a:solidFill>
                              <a:srgbClr val="00B0F0"/>
                            </a:solidFill>
                            <a:latin typeface="Cambria Math" panose="02040503050406030204" pitchFamily="18" charset="0"/>
                            <a:cs typeface="Times New Roman" panose="02020603050405020304" pitchFamily="18" charset="0"/>
                          </a:rPr>
                          <m:t>𝑊</m:t>
                        </m:r>
                      </m:e>
                      <m:sub>
                        <m:r>
                          <a:rPr lang="en-US" altLang="zh-TW" sz="1600" b="0" i="1" smtClean="0">
                            <a:solidFill>
                              <a:srgbClr val="00B0F0"/>
                            </a:solidFill>
                            <a:latin typeface="Cambria Math" panose="02040503050406030204" pitchFamily="18" charset="0"/>
                            <a:cs typeface="Times New Roman" panose="02020603050405020304" pitchFamily="18" charset="0"/>
                          </a:rPr>
                          <m:t>2</m:t>
                        </m:r>
                      </m:sub>
                    </m:sSub>
                  </m:oMath>
                </a14:m>
                <a:r>
                  <a:rPr lang="zh-TW" altLang="en-US" sz="1600" dirty="0">
                    <a:solidFill>
                      <a:srgbClr val="00B0F0"/>
                    </a:solidFill>
                  </a:rPr>
                  <a:t> </a:t>
                </a:r>
                <a:r>
                  <a:rPr lang="en-US" altLang="zh-TW" sz="1600" dirty="0">
                    <a:solidFill>
                      <a:srgbClr val="00B0F0"/>
                    </a:solidFill>
                  </a:rPr>
                  <a:t>) with a </a:t>
                </a:r>
                <a:r>
                  <a:rPr lang="en-US" altLang="zh-TW" sz="1600" dirty="0" err="1">
                    <a:solidFill>
                      <a:srgbClr val="00B0F0"/>
                    </a:solidFill>
                  </a:rPr>
                  <a:t>ReLU</a:t>
                </a:r>
                <a:r>
                  <a:rPr lang="en-US" altLang="zh-TW" sz="1600" dirty="0">
                    <a:solidFill>
                      <a:srgbClr val="00B0F0"/>
                    </a:solidFill>
                  </a:rPr>
                  <a:t> activation in between. </a:t>
                </a:r>
              </a:p>
              <a:p>
                <a:pPr marL="92075" indent="-92075"/>
                <a:r>
                  <a:rPr lang="en-US" altLang="zh-TW" sz="1600" dirty="0"/>
                  <a:t>- While the linear transformations are the same across different positions, they use </a:t>
                </a:r>
                <a:r>
                  <a:rPr lang="en-US" altLang="zh-TW" sz="1600" dirty="0">
                    <a:solidFill>
                      <a:srgbClr val="00B0F0"/>
                    </a:solidFill>
                  </a:rPr>
                  <a:t>different parameters from layer to layer</a:t>
                </a:r>
                <a:r>
                  <a:rPr lang="en-US" altLang="zh-TW" sz="1600" dirty="0"/>
                  <a:t>. </a:t>
                </a:r>
              </a:p>
              <a:p>
                <a:pPr marL="92075" indent="-92075"/>
                <a:r>
                  <a:rPr lang="en-US" altLang="zh-TW" sz="1600" dirty="0"/>
                  <a:t>- Another way of describing this is as two convolutions with kernel size 1. </a:t>
                </a:r>
              </a:p>
              <a:p>
                <a:pPr marL="92075" indent="-92075"/>
                <a:r>
                  <a:rPr lang="en-US" altLang="zh-TW" sz="1600" dirty="0"/>
                  <a:t>- The dimensionality of input and output is </a:t>
                </a:r>
                <a14:m>
                  <m:oMath xmlns:m="http://schemas.openxmlformats.org/officeDocument/2006/math">
                    <m:sSub>
                      <m:sSubPr>
                        <m:ctrlPr>
                          <a:rPr lang="en-US" altLang="zh-TW" sz="1600" i="1" smtClean="0">
                            <a:solidFill>
                              <a:schemeClr val="tx1"/>
                            </a:solidFill>
                            <a:latin typeface="Cambria Math" panose="02040503050406030204" pitchFamily="18" charset="0"/>
                            <a:cs typeface="Times New Roman" panose="02020603050405020304" pitchFamily="18" charset="0"/>
                          </a:rPr>
                        </m:ctrlPr>
                      </m:sSubPr>
                      <m:e>
                        <m:r>
                          <a:rPr lang="en-US" altLang="zh-TW" sz="1600" b="0" i="1" smtClean="0">
                            <a:solidFill>
                              <a:schemeClr val="tx1"/>
                            </a:solidFill>
                            <a:latin typeface="Cambria Math" panose="02040503050406030204" pitchFamily="18" charset="0"/>
                            <a:cs typeface="Times New Roman" panose="02020603050405020304" pitchFamily="18" charset="0"/>
                          </a:rPr>
                          <m:t>𝑑</m:t>
                        </m:r>
                      </m:e>
                      <m:sub>
                        <m:r>
                          <a:rPr lang="en-US" altLang="zh-TW" sz="1600" b="0" i="1" smtClean="0">
                            <a:solidFill>
                              <a:schemeClr val="tx1"/>
                            </a:solidFill>
                            <a:latin typeface="Cambria Math" panose="02040503050406030204" pitchFamily="18" charset="0"/>
                            <a:cs typeface="Times New Roman" panose="02020603050405020304" pitchFamily="18" charset="0"/>
                          </a:rPr>
                          <m:t>𝑚𝑜𝑑𝑒𝑙</m:t>
                        </m:r>
                      </m:sub>
                    </m:sSub>
                  </m:oMath>
                </a14:m>
                <a:r>
                  <a:rPr lang="en-US" altLang="zh-TW" sz="1600" dirty="0"/>
                  <a:t> = 512, and the inner-layer has dimensionality </a:t>
                </a:r>
                <a:r>
                  <a:rPr lang="zh-TW" altLang="en-US" sz="1600" i="1" dirty="0">
                    <a:solidFill>
                      <a:srgbClr val="00B0F0"/>
                    </a:solidFill>
                    <a:latin typeface="Times New Roman" panose="02020603050405020304" pitchFamily="18" charset="0"/>
                    <a:cs typeface="Times New Roman" panose="02020603050405020304" pitchFamily="18" charset="0"/>
                  </a:rPr>
                  <a:t>d</a:t>
                </a:r>
                <a:r>
                  <a:rPr lang="zh-TW" altLang="en-US" sz="1600" i="1" baseline="-25000" dirty="0">
                    <a:solidFill>
                      <a:srgbClr val="00B0F0"/>
                    </a:solidFill>
                    <a:latin typeface="Times New Roman" panose="02020603050405020304" pitchFamily="18" charset="0"/>
                    <a:cs typeface="Times New Roman" panose="02020603050405020304" pitchFamily="18" charset="0"/>
                  </a:rPr>
                  <a:t>ff</a:t>
                </a:r>
                <a:r>
                  <a:rPr lang="en-US" altLang="zh-TW" sz="1600" dirty="0">
                    <a:solidFill>
                      <a:srgbClr val="00B0F0"/>
                    </a:solidFill>
                  </a:rPr>
                  <a:t> = 2048</a:t>
                </a:r>
                <a:r>
                  <a:rPr lang="en-US" altLang="zh-TW" sz="1600" dirty="0"/>
                  <a:t>. </a:t>
                </a:r>
                <a:endParaRPr lang="zh-TW" altLang="en-US" sz="1600" dirty="0"/>
              </a:p>
            </p:txBody>
          </p:sp>
        </mc:Choice>
        <mc:Fallback xmlns="">
          <p:sp>
            <p:nvSpPr>
              <p:cNvPr id="14" name="文字方塊 13">
                <a:extLst>
                  <a:ext uri="{FF2B5EF4-FFF2-40B4-BE49-F238E27FC236}">
                    <a16:creationId xmlns:a16="http://schemas.microsoft.com/office/drawing/2014/main" id="{E35A452A-58B1-E3D3-1238-775AF768CCAC}"/>
                  </a:ext>
                </a:extLst>
              </p:cNvPr>
              <p:cNvSpPr txBox="1">
                <a:spLocks noRot="1" noChangeAspect="1" noMove="1" noResize="1" noEditPoints="1" noAdjustHandles="1" noChangeArrowheads="1" noChangeShapeType="1" noTextEdit="1"/>
              </p:cNvSpPr>
              <p:nvPr/>
            </p:nvSpPr>
            <p:spPr>
              <a:xfrm>
                <a:off x="244788" y="2521009"/>
                <a:ext cx="5124124" cy="3354765"/>
              </a:xfrm>
              <a:prstGeom prst="rect">
                <a:avLst/>
              </a:prstGeom>
              <a:blipFill>
                <a:blip r:embed="rId8"/>
                <a:stretch>
                  <a:fillRect l="-595" t="-545" r="-476"/>
                </a:stretch>
              </a:blipFill>
            </p:spPr>
            <p:txBody>
              <a:bodyPr/>
              <a:lstStyle/>
              <a:p>
                <a:r>
                  <a:rPr lang="zh-TW" altLang="en-US">
                    <a:noFill/>
                  </a:rPr>
                  <a:t> </a:t>
                </a:r>
              </a:p>
            </p:txBody>
          </p:sp>
        </mc:Fallback>
      </mc:AlternateContent>
      <p:sp>
        <p:nvSpPr>
          <p:cNvPr id="18" name="矩形 17">
            <a:extLst>
              <a:ext uri="{FF2B5EF4-FFF2-40B4-BE49-F238E27FC236}">
                <a16:creationId xmlns:a16="http://schemas.microsoft.com/office/drawing/2014/main" id="{A48E530D-BFD3-F5AE-10A7-7AB0B7846AF5}"/>
              </a:ext>
            </a:extLst>
          </p:cNvPr>
          <p:cNvSpPr/>
          <p:nvPr/>
        </p:nvSpPr>
        <p:spPr>
          <a:xfrm>
            <a:off x="2002055" y="871845"/>
            <a:ext cx="2252311" cy="407120"/>
          </a:xfrm>
          <a:prstGeom prst="rect">
            <a:avLst/>
          </a:prstGeom>
          <a:noFill/>
          <a:ln w="127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BADD0E7D-2AC7-FE6A-82C8-6DA65C3A3151}"/>
              </a:ext>
            </a:extLst>
          </p:cNvPr>
          <p:cNvSpPr/>
          <p:nvPr/>
        </p:nvSpPr>
        <p:spPr>
          <a:xfrm rot="5400000">
            <a:off x="6229411" y="3180479"/>
            <a:ext cx="436407" cy="89957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FB9C852A-D8B2-A7F5-3387-0C7A50AD6AC3}"/>
              </a:ext>
            </a:extLst>
          </p:cNvPr>
          <p:cNvSpPr/>
          <p:nvPr/>
        </p:nvSpPr>
        <p:spPr>
          <a:xfrm rot="5400000">
            <a:off x="7584900" y="2263580"/>
            <a:ext cx="365126" cy="94105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EEFB2171-0413-70FB-EB7F-C25575BEB0A7}"/>
              </a:ext>
            </a:extLst>
          </p:cNvPr>
          <p:cNvSpPr txBox="1"/>
          <p:nvPr/>
        </p:nvSpPr>
        <p:spPr>
          <a:xfrm>
            <a:off x="6396435" y="3805985"/>
            <a:ext cx="599089" cy="215444"/>
          </a:xfrm>
          <a:prstGeom prst="rect">
            <a:avLst/>
          </a:prstGeom>
          <a:noFill/>
        </p:spPr>
        <p:txBody>
          <a:bodyPr wrap="square" rtlCol="0">
            <a:spAutoFit/>
          </a:bodyPr>
          <a:lstStyle/>
          <a:p>
            <a:r>
              <a:rPr lang="en-US" altLang="zh-TW" sz="800" dirty="0"/>
              <a:t>X5*512</a:t>
            </a:r>
            <a:endParaRPr lang="zh-TW" altLang="en-US" sz="800" dirty="0"/>
          </a:p>
        </p:txBody>
      </p:sp>
      <p:pic>
        <p:nvPicPr>
          <p:cNvPr id="16" name="Picture 4">
            <a:extLst>
              <a:ext uri="{FF2B5EF4-FFF2-40B4-BE49-F238E27FC236}">
                <a16:creationId xmlns:a16="http://schemas.microsoft.com/office/drawing/2014/main" id="{28ED832E-4A39-0A84-3017-A299C9D5745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91043" y="782051"/>
            <a:ext cx="1750742" cy="8322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0045B009-C348-B19E-EA88-1E4696C32A70}"/>
                  </a:ext>
                </a:extLst>
              </p:cNvPr>
              <p:cNvSpPr txBox="1"/>
              <p:nvPr/>
            </p:nvSpPr>
            <p:spPr>
              <a:xfrm>
                <a:off x="5951748" y="1470200"/>
                <a:ext cx="585132" cy="307777"/>
              </a:xfrm>
              <a:prstGeom prst="rect">
                <a:avLst/>
              </a:prstGeom>
              <a:noFill/>
            </p:spPr>
            <p:txBody>
              <a:bodyPr wrap="square">
                <a:spAutoFit/>
              </a:bodyPr>
              <a:lstStyle/>
              <a:p>
                <a14:m>
                  <m:oMath xmlns:m="http://schemas.openxmlformats.org/officeDocument/2006/math">
                    <m:sSub>
                      <m:sSubPr>
                        <m:ctrlPr>
                          <a:rPr lang="en-US" altLang="zh-TW" sz="1400" i="1" smtClean="0">
                            <a:solidFill>
                              <a:schemeClr val="tx1"/>
                            </a:solidFill>
                            <a:latin typeface="Cambria Math" panose="02040503050406030204" pitchFamily="18" charset="0"/>
                            <a:cs typeface="Times New Roman" panose="02020603050405020304" pitchFamily="18" charset="0"/>
                          </a:rPr>
                        </m:ctrlPr>
                      </m:sSubPr>
                      <m:e>
                        <m:r>
                          <a:rPr lang="en-US" altLang="zh-TW" sz="1400" b="0" i="1" smtClean="0">
                            <a:solidFill>
                              <a:schemeClr val="tx1"/>
                            </a:solidFill>
                            <a:latin typeface="Cambria Math" panose="02040503050406030204" pitchFamily="18" charset="0"/>
                            <a:cs typeface="Times New Roman" panose="02020603050405020304" pitchFamily="18" charset="0"/>
                          </a:rPr>
                          <m:t>𝑊</m:t>
                        </m:r>
                      </m:e>
                      <m:sub>
                        <m:r>
                          <a:rPr lang="en-US" altLang="zh-TW" sz="1400" b="0" i="1" smtClean="0">
                            <a:solidFill>
                              <a:schemeClr val="tx1"/>
                            </a:solidFill>
                            <a:latin typeface="Cambria Math" panose="02040503050406030204" pitchFamily="18" charset="0"/>
                            <a:cs typeface="Times New Roman" panose="02020603050405020304" pitchFamily="18" charset="0"/>
                          </a:rPr>
                          <m:t>1</m:t>
                        </m:r>
                      </m:sub>
                    </m:sSub>
                  </m:oMath>
                </a14:m>
                <a:r>
                  <a:rPr lang="zh-TW" altLang="en-US" sz="1400" dirty="0">
                    <a:solidFill>
                      <a:schemeClr val="tx1"/>
                    </a:solidFill>
                  </a:rPr>
                  <a:t> </a:t>
                </a:r>
                <a:endParaRPr lang="zh-TW" altLang="en-US" dirty="0"/>
              </a:p>
            </p:txBody>
          </p:sp>
        </mc:Choice>
        <mc:Fallback xmlns="">
          <p:sp>
            <p:nvSpPr>
              <p:cNvPr id="15" name="文字方塊 14">
                <a:extLst>
                  <a:ext uri="{FF2B5EF4-FFF2-40B4-BE49-F238E27FC236}">
                    <a16:creationId xmlns:a16="http://schemas.microsoft.com/office/drawing/2014/main" id="{0045B009-C348-B19E-EA88-1E4696C32A70}"/>
                  </a:ext>
                </a:extLst>
              </p:cNvPr>
              <p:cNvSpPr txBox="1">
                <a:spLocks noRot="1" noChangeAspect="1" noMove="1" noResize="1" noEditPoints="1" noAdjustHandles="1" noChangeArrowheads="1" noChangeShapeType="1" noTextEdit="1"/>
              </p:cNvSpPr>
              <p:nvPr/>
            </p:nvSpPr>
            <p:spPr>
              <a:xfrm>
                <a:off x="5951748" y="1470200"/>
                <a:ext cx="585132" cy="30777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B522A58B-635B-21DE-67E3-93422202C45D}"/>
                  </a:ext>
                </a:extLst>
              </p:cNvPr>
              <p:cNvSpPr txBox="1"/>
              <p:nvPr/>
            </p:nvSpPr>
            <p:spPr>
              <a:xfrm>
                <a:off x="6253589" y="1436743"/>
                <a:ext cx="388050" cy="369332"/>
              </a:xfrm>
              <a:prstGeom prst="rect">
                <a:avLst/>
              </a:prstGeom>
              <a:noFill/>
            </p:spPr>
            <p:txBody>
              <a:bodyPr wrap="square">
                <a:spAutoFit/>
              </a:bodyPr>
              <a:lstStyle/>
              <a:p>
                <a14:m>
                  <m:oMath xmlns:m="http://schemas.openxmlformats.org/officeDocument/2006/math">
                    <m:sSub>
                      <m:sSubPr>
                        <m:ctrlPr>
                          <a:rPr lang="en-US" altLang="zh-TW" sz="1400" i="1" smtClean="0">
                            <a:solidFill>
                              <a:schemeClr val="tx1"/>
                            </a:solidFill>
                            <a:latin typeface="Cambria Math" panose="02040503050406030204" pitchFamily="18" charset="0"/>
                            <a:cs typeface="Times New Roman" panose="02020603050405020304" pitchFamily="18" charset="0"/>
                          </a:rPr>
                        </m:ctrlPr>
                      </m:sSubPr>
                      <m:e>
                        <m:r>
                          <a:rPr lang="en-US" altLang="zh-TW" sz="1400" b="0" i="1" smtClean="0">
                            <a:solidFill>
                              <a:schemeClr val="tx1"/>
                            </a:solidFill>
                            <a:latin typeface="Cambria Math" panose="02040503050406030204" pitchFamily="18" charset="0"/>
                            <a:cs typeface="Times New Roman" panose="02020603050405020304" pitchFamily="18" charset="0"/>
                          </a:rPr>
                          <m:t>𝑊</m:t>
                        </m:r>
                      </m:e>
                      <m:sub>
                        <m:r>
                          <a:rPr lang="en-US" altLang="zh-TW" sz="1400" b="0" i="1" smtClean="0">
                            <a:solidFill>
                              <a:schemeClr val="tx1"/>
                            </a:solidFill>
                            <a:latin typeface="Cambria Math" panose="02040503050406030204" pitchFamily="18" charset="0"/>
                            <a:cs typeface="Times New Roman" panose="02020603050405020304" pitchFamily="18" charset="0"/>
                          </a:rPr>
                          <m:t>2</m:t>
                        </m:r>
                      </m:sub>
                    </m:sSub>
                  </m:oMath>
                </a14:m>
                <a:r>
                  <a:rPr lang="zh-TW" altLang="en-US" sz="1800" dirty="0">
                    <a:solidFill>
                      <a:schemeClr val="tx1"/>
                    </a:solidFill>
                  </a:rPr>
                  <a:t> </a:t>
                </a:r>
                <a:endParaRPr lang="zh-TW" altLang="en-US" dirty="0"/>
              </a:p>
            </p:txBody>
          </p:sp>
        </mc:Choice>
        <mc:Fallback xmlns="">
          <p:sp>
            <p:nvSpPr>
              <p:cNvPr id="19" name="文字方塊 18">
                <a:extLst>
                  <a:ext uri="{FF2B5EF4-FFF2-40B4-BE49-F238E27FC236}">
                    <a16:creationId xmlns:a16="http://schemas.microsoft.com/office/drawing/2014/main" id="{B522A58B-635B-21DE-67E3-93422202C45D}"/>
                  </a:ext>
                </a:extLst>
              </p:cNvPr>
              <p:cNvSpPr txBox="1">
                <a:spLocks noRot="1" noChangeAspect="1" noMove="1" noResize="1" noEditPoints="1" noAdjustHandles="1" noChangeArrowheads="1" noChangeShapeType="1" noTextEdit="1"/>
              </p:cNvSpPr>
              <p:nvPr/>
            </p:nvSpPr>
            <p:spPr>
              <a:xfrm>
                <a:off x="6253589" y="1436743"/>
                <a:ext cx="388050" cy="369332"/>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96356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384192" cy="461665"/>
          </a:xfrm>
          <a:prstGeom prst="rect">
            <a:avLst/>
          </a:prstGeom>
        </p:spPr>
        <p:txBody>
          <a:bodyPr wrap="squar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3.3 </a:t>
            </a:r>
            <a:r>
              <a:rPr lang="en-US" altLang="zh-TW" sz="2400" dirty="0">
                <a:latin typeface="Times New Roman" panose="02020603050405020304" pitchFamily="18" charset="0"/>
                <a:cs typeface="Times New Roman" panose="02020603050405020304" pitchFamily="18" charset="0"/>
              </a:rPr>
              <a:t>Position-Wise Feed-Forward Networks &amp; Embeddings and </a:t>
            </a:r>
            <a:r>
              <a:rPr lang="en-US" altLang="zh-TW" sz="2400" dirty="0" err="1">
                <a:latin typeface="Times New Roman" panose="02020603050405020304" pitchFamily="18" charset="0"/>
                <a:cs typeface="Times New Roman" panose="02020603050405020304" pitchFamily="18" charset="0"/>
              </a:rPr>
              <a:t>Softmax</a:t>
            </a:r>
            <a:r>
              <a:rPr lang="en-US" altLang="zh-TW" sz="2400" dirty="0">
                <a:latin typeface="Times New Roman" panose="02020603050405020304" pitchFamily="18" charset="0"/>
                <a:cs typeface="Times New Roman" panose="02020603050405020304" pitchFamily="18" charset="0"/>
              </a:rPr>
              <a:t> </a:t>
            </a:r>
            <a:r>
              <a:rPr lang="en-US" altLang="zh-TW" sz="2400" dirty="0">
                <a:solidFill>
                  <a:srgbClr val="FF0000"/>
                </a:solidFill>
                <a:latin typeface="Times New Roman" panose="02020603050405020304" pitchFamily="18" charset="0"/>
                <a:cs typeface="Times New Roman" panose="02020603050405020304" pitchFamily="18" charset="0"/>
              </a:rPr>
              <a:t>??</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a:blip r:embed="rId2"/>
          <a:stretch>
            <a:fillRect/>
          </a:stretch>
        </p:blipFill>
        <p:spPr>
          <a:xfrm>
            <a:off x="5056830" y="1308722"/>
            <a:ext cx="3551053" cy="385984"/>
          </a:xfrm>
          <a:prstGeom prst="rect">
            <a:avLst/>
          </a:prstGeom>
        </p:spPr>
      </p:pic>
      <p:sp>
        <p:nvSpPr>
          <p:cNvPr id="6" name="矩形 5"/>
          <p:cNvSpPr/>
          <p:nvPr/>
        </p:nvSpPr>
        <p:spPr>
          <a:xfrm>
            <a:off x="434768" y="392132"/>
            <a:ext cx="8028747" cy="1384995"/>
          </a:xfrm>
          <a:prstGeom prst="rect">
            <a:avLst/>
          </a:prstGeom>
        </p:spPr>
        <p:txBody>
          <a:bodyPr wrap="square">
            <a:spAutoFit/>
          </a:bodyPr>
          <a:lstStyle/>
          <a:p>
            <a:pPr marL="266700" indent="-266700"/>
            <a:r>
              <a:rPr lang="en-US" altLang="zh-TW" sz="1400" dirty="0">
                <a:solidFill>
                  <a:srgbClr val="00B050"/>
                </a:solidFill>
                <a:latin typeface="Times New Roman" panose="02020603050405020304" pitchFamily="18" charset="0"/>
                <a:cs typeface="Times New Roman" panose="02020603050405020304" pitchFamily="18" charset="0"/>
              </a:rPr>
              <a:t>1.   Fully connected feed-forward network (FFN)</a:t>
            </a:r>
            <a:r>
              <a:rPr lang="en-US" altLang="zh-TW" sz="1400" dirty="0">
                <a:latin typeface="Times New Roman" panose="02020603050405020304" pitchFamily="18" charset="0"/>
                <a:cs typeface="Times New Roman" panose="02020603050405020304" pitchFamily="18" charset="0"/>
              </a:rPr>
              <a:t>: applied to each position separately and identically. </a:t>
            </a:r>
          </a:p>
          <a:p>
            <a:pPr marL="542925" indent="-277813">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Encoder and decoder contains a fully connected feed-forward network.</a:t>
            </a:r>
          </a:p>
          <a:p>
            <a:pPr marL="542925" indent="-277813">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This consists of </a:t>
            </a:r>
            <a:r>
              <a:rPr lang="en-US" altLang="zh-TW" sz="1400" dirty="0">
                <a:solidFill>
                  <a:srgbClr val="FF0000"/>
                </a:solidFill>
                <a:latin typeface="Times New Roman" panose="02020603050405020304" pitchFamily="18" charset="0"/>
                <a:cs typeface="Times New Roman" panose="02020603050405020304" pitchFamily="18" charset="0"/>
              </a:rPr>
              <a:t>two linear transformations </a:t>
            </a:r>
            <a:r>
              <a:rPr lang="en-US" altLang="zh-TW" sz="1400" dirty="0">
                <a:latin typeface="Times New Roman" panose="02020603050405020304" pitchFamily="18" charset="0"/>
                <a:cs typeface="Times New Roman" panose="02020603050405020304" pitchFamily="18" charset="0"/>
              </a:rPr>
              <a:t>(</a:t>
            </a:r>
            <a:r>
              <a:rPr lang="zh-TW" altLang="en-US" sz="1400" dirty="0">
                <a:latin typeface="Times New Roman" panose="02020603050405020304" pitchFamily="18" charset="0"/>
                <a:cs typeface="Times New Roman" panose="02020603050405020304" pitchFamily="18" charset="0"/>
              </a:rPr>
              <a:t>two </a:t>
            </a:r>
            <a:r>
              <a:rPr lang="zh-TW" altLang="en-US" sz="1400" dirty="0">
                <a:solidFill>
                  <a:srgbClr val="FF0000"/>
                </a:solidFill>
                <a:latin typeface="Times New Roman" panose="02020603050405020304" pitchFamily="18" charset="0"/>
                <a:cs typeface="Times New Roman" panose="02020603050405020304" pitchFamily="18" charset="0"/>
              </a:rPr>
              <a:t>convolutions with kernel size 1</a:t>
            </a:r>
            <a:r>
              <a:rPr lang="en-US" altLang="zh-TW" sz="1400" dirty="0">
                <a:latin typeface="Times New Roman" panose="02020603050405020304" pitchFamily="18" charset="0"/>
                <a:cs typeface="Times New Roman" panose="02020603050405020304" pitchFamily="18" charset="0"/>
              </a:rPr>
              <a:t>) with a </a:t>
            </a:r>
            <a:r>
              <a:rPr lang="en-US" altLang="zh-TW" sz="1400" dirty="0" err="1">
                <a:latin typeface="Times New Roman" panose="02020603050405020304" pitchFamily="18" charset="0"/>
                <a:cs typeface="Times New Roman" panose="02020603050405020304" pitchFamily="18" charset="0"/>
              </a:rPr>
              <a:t>ReLU</a:t>
            </a:r>
            <a:r>
              <a:rPr lang="en-US" altLang="zh-TW" sz="1400" dirty="0">
                <a:latin typeface="Times New Roman" panose="02020603050405020304" pitchFamily="18" charset="0"/>
                <a:cs typeface="Times New Roman" panose="02020603050405020304" pitchFamily="18" charset="0"/>
              </a:rPr>
              <a:t> activation in between: </a:t>
            </a:r>
            <a:r>
              <a:rPr lang="zh-TW" altLang="en-US" sz="1400" dirty="0">
                <a:latin typeface="Times New Roman" panose="02020603050405020304" pitchFamily="18" charset="0"/>
                <a:cs typeface="Times New Roman" panose="02020603050405020304" pitchFamily="18" charset="0"/>
              </a:rPr>
              <a:t>linear transformations are the same across different positions</a:t>
            </a:r>
            <a:r>
              <a:rPr lang="en-US" altLang="zh-TW" sz="1400" dirty="0">
                <a:latin typeface="Times New Roman" panose="02020603050405020304" pitchFamily="18" charset="0"/>
                <a:cs typeface="Times New Roman" panose="02020603050405020304" pitchFamily="18" charset="0"/>
              </a:rPr>
              <a:t>.</a:t>
            </a:r>
          </a:p>
          <a:p>
            <a:pPr marL="265112"/>
            <a:r>
              <a:rPr lang="en-US" altLang="zh-TW" sz="1400" dirty="0">
                <a:latin typeface="Times New Roman" panose="02020603050405020304" pitchFamily="18" charset="0"/>
                <a:cs typeface="Times New Roman" panose="02020603050405020304" pitchFamily="18" charset="0"/>
              </a:rPr>
              <a:t>1) </a:t>
            </a:r>
            <a:r>
              <a:rPr lang="zh-TW" altLang="en-US" sz="1400" dirty="0">
                <a:latin typeface="Times New Roman" panose="02020603050405020304" pitchFamily="18" charset="0"/>
                <a:cs typeface="Times New Roman" panose="02020603050405020304" pitchFamily="18" charset="0"/>
              </a:rPr>
              <a:t>The dimensionality of input and output is d</a:t>
            </a:r>
            <a:r>
              <a:rPr lang="zh-TW" altLang="en-US" sz="1400" baseline="-25000" dirty="0">
                <a:latin typeface="Times New Roman" panose="02020603050405020304" pitchFamily="18" charset="0"/>
                <a:cs typeface="Times New Roman" panose="02020603050405020304" pitchFamily="18" charset="0"/>
              </a:rPr>
              <a:t>model</a:t>
            </a:r>
            <a:r>
              <a:rPr lang="zh-TW" altLang="en-US" sz="1400" dirty="0">
                <a:latin typeface="Times New Roman" panose="02020603050405020304" pitchFamily="18" charset="0"/>
                <a:cs typeface="Times New Roman" panose="02020603050405020304" pitchFamily="18" charset="0"/>
              </a:rPr>
              <a:t> = 512</a:t>
            </a:r>
            <a:endParaRPr lang="en-US" altLang="zh-TW" sz="1400" dirty="0">
              <a:latin typeface="Times New Roman" panose="02020603050405020304" pitchFamily="18" charset="0"/>
              <a:cs typeface="Times New Roman" panose="02020603050405020304" pitchFamily="18" charset="0"/>
            </a:endParaRPr>
          </a:p>
          <a:p>
            <a:pPr marL="265112"/>
            <a:r>
              <a:rPr lang="en-US" altLang="zh-TW" sz="1400" dirty="0">
                <a:latin typeface="Times New Roman" panose="02020603050405020304" pitchFamily="18" charset="0"/>
                <a:cs typeface="Times New Roman" panose="02020603050405020304" pitchFamily="18" charset="0"/>
              </a:rPr>
              <a:t>2) T</a:t>
            </a:r>
            <a:r>
              <a:rPr lang="zh-TW" altLang="en-US" sz="1400" dirty="0">
                <a:latin typeface="Times New Roman" panose="02020603050405020304" pitchFamily="18" charset="0"/>
                <a:cs typeface="Times New Roman" panose="02020603050405020304" pitchFamily="18" charset="0"/>
              </a:rPr>
              <a:t>he inner-layer has dimensionality </a:t>
            </a:r>
            <a:r>
              <a:rPr lang="zh-TW" altLang="en-US" sz="1400" i="1" dirty="0">
                <a:latin typeface="Times New Roman" panose="02020603050405020304" pitchFamily="18" charset="0"/>
                <a:cs typeface="Times New Roman" panose="02020603050405020304" pitchFamily="18" charset="0"/>
              </a:rPr>
              <a:t>d</a:t>
            </a:r>
            <a:r>
              <a:rPr lang="zh-TW" altLang="en-US" sz="1400" i="1" baseline="-25000" dirty="0">
                <a:latin typeface="Times New Roman" panose="02020603050405020304" pitchFamily="18" charset="0"/>
                <a:cs typeface="Times New Roman" panose="02020603050405020304" pitchFamily="18" charset="0"/>
              </a:rPr>
              <a:t>ff</a:t>
            </a:r>
            <a:r>
              <a:rPr lang="zh-TW" altLang="en-US" sz="1400" baseline="-25000" dirty="0">
                <a:latin typeface="Times New Roman" panose="02020603050405020304" pitchFamily="18" charset="0"/>
                <a:cs typeface="Times New Roman" panose="02020603050405020304" pitchFamily="18" charset="0"/>
              </a:rPr>
              <a:t> </a:t>
            </a:r>
            <a:r>
              <a:rPr lang="zh-TW" altLang="en-US" sz="1400" dirty="0">
                <a:latin typeface="Times New Roman" panose="02020603050405020304" pitchFamily="18" charset="0"/>
                <a:cs typeface="Times New Roman" panose="02020603050405020304" pitchFamily="18" charset="0"/>
              </a:rPr>
              <a:t>= 2048. </a:t>
            </a:r>
          </a:p>
        </p:txBody>
      </p:sp>
      <p:sp>
        <p:nvSpPr>
          <p:cNvPr id="9" name="矩形 8"/>
          <p:cNvSpPr/>
          <p:nvPr/>
        </p:nvSpPr>
        <p:spPr>
          <a:xfrm>
            <a:off x="6115343" y="1353357"/>
            <a:ext cx="1703553" cy="29671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6081424" y="1578524"/>
            <a:ext cx="1763624" cy="276999"/>
          </a:xfrm>
          <a:prstGeom prst="rect">
            <a:avLst/>
          </a:prstGeom>
          <a:noFill/>
        </p:spPr>
        <p:txBody>
          <a:bodyPr wrap="none" rtlCol="0">
            <a:spAutoFit/>
          </a:bodyPr>
          <a:lstStyle/>
          <a:p>
            <a:r>
              <a:rPr lang="en-US" altLang="zh-TW" sz="1200" dirty="0" err="1">
                <a:solidFill>
                  <a:srgbClr val="FF0000"/>
                </a:solidFill>
                <a:latin typeface="Times New Roman" panose="02020603050405020304" pitchFamily="18" charset="0"/>
                <a:cs typeface="Times New Roman" panose="02020603050405020304" pitchFamily="18" charset="0"/>
              </a:rPr>
              <a:t>ReLU</a:t>
            </a:r>
            <a:r>
              <a:rPr lang="en-US" altLang="zh-TW" sz="1200" dirty="0">
                <a:solidFill>
                  <a:srgbClr val="FF0000"/>
                </a:solidFill>
                <a:latin typeface="Times New Roman" panose="02020603050405020304" pitchFamily="18" charset="0"/>
                <a:cs typeface="Times New Roman" panose="02020603050405020304" pitchFamily="18" charset="0"/>
              </a:rPr>
              <a:t> activation function</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p:cNvSpPr/>
              <p:nvPr/>
            </p:nvSpPr>
            <p:spPr>
              <a:xfrm>
                <a:off x="434768" y="1910311"/>
                <a:ext cx="8494105" cy="2723118"/>
              </a:xfrm>
              <a:prstGeom prst="rect">
                <a:avLst/>
              </a:prstGeom>
            </p:spPr>
            <p:txBody>
              <a:bodyPr wrap="square">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2. </a:t>
                </a:r>
                <a:r>
                  <a:rPr lang="en-US" altLang="zh-TW" sz="1400" dirty="0" err="1">
                    <a:solidFill>
                      <a:srgbClr val="FF0000"/>
                    </a:solidFill>
                    <a:latin typeface="Times New Roman" panose="02020603050405020304" pitchFamily="18" charset="0"/>
                    <a:cs typeface="Times New Roman" panose="02020603050405020304" pitchFamily="18" charset="0"/>
                  </a:rPr>
                  <a:t>Embeddings</a:t>
                </a:r>
                <a:r>
                  <a:rPr lang="en-US" altLang="zh-TW" sz="1400" dirty="0">
                    <a:latin typeface="Times New Roman" panose="02020603050405020304" pitchFamily="18" charset="0"/>
                    <a:cs typeface="Times New Roman" panose="02020603050405020304" pitchFamily="18" charset="0"/>
                  </a:rPr>
                  <a:t>: Similarly to other sequence transduction models. (To solve the one-hot high dimension problem)</a:t>
                </a:r>
              </a:p>
              <a:p>
                <a:pPr marL="444500" indent="-266700">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Learned </a:t>
                </a:r>
                <a:r>
                  <a:rPr lang="en-US" altLang="zh-TW" sz="1400" dirty="0" err="1">
                    <a:latin typeface="Times New Roman" panose="02020603050405020304" pitchFamily="18" charset="0"/>
                    <a:cs typeface="Times New Roman" panose="02020603050405020304" pitchFamily="18" charset="0"/>
                  </a:rPr>
                  <a:t>embeddings</a:t>
                </a:r>
                <a:r>
                  <a:rPr lang="en-US" altLang="zh-TW" sz="1400" dirty="0">
                    <a:latin typeface="Times New Roman" panose="02020603050405020304" pitchFamily="18" charset="0"/>
                    <a:cs typeface="Times New Roman" panose="02020603050405020304" pitchFamily="18" charset="0"/>
                  </a:rPr>
                  <a:t> to convert the input tokens and output tokens to vectors of dimension </a:t>
                </a:r>
                <a:r>
                  <a:rPr lang="en-US" altLang="zh-TW" sz="1400" i="1" dirty="0" err="1">
                    <a:solidFill>
                      <a:srgbClr val="FF0000"/>
                    </a:solidFill>
                    <a:latin typeface="Times New Roman" panose="02020603050405020304" pitchFamily="18" charset="0"/>
                    <a:cs typeface="Times New Roman" panose="02020603050405020304" pitchFamily="18" charset="0"/>
                  </a:rPr>
                  <a:t>d</a:t>
                </a:r>
                <a:r>
                  <a:rPr lang="en-US" altLang="zh-TW" sz="1400" i="1" baseline="-25000" dirty="0" err="1">
                    <a:solidFill>
                      <a:srgbClr val="FF0000"/>
                    </a:solidFill>
                    <a:latin typeface="Times New Roman" panose="02020603050405020304" pitchFamily="18" charset="0"/>
                    <a:cs typeface="Times New Roman" panose="02020603050405020304" pitchFamily="18" charset="0"/>
                  </a:rPr>
                  <a:t>model</a:t>
                </a:r>
                <a:r>
                  <a:rPr lang="en-US" altLang="zh-TW" sz="1400" i="1" dirty="0">
                    <a:solidFill>
                      <a:srgbClr val="FF0000"/>
                    </a:solidFill>
                    <a:latin typeface="Times New Roman" panose="02020603050405020304" pitchFamily="18" charset="0"/>
                    <a:cs typeface="Times New Roman" panose="02020603050405020304" pitchFamily="18" charset="0"/>
                  </a:rPr>
                  <a:t>=512</a:t>
                </a:r>
                <a:r>
                  <a:rPr lang="en-US" altLang="zh-TW" sz="1400" dirty="0">
                    <a:solidFill>
                      <a:srgbClr val="FF0000"/>
                    </a:solidFill>
                    <a:latin typeface="Times New Roman" panose="02020603050405020304" pitchFamily="18" charset="0"/>
                    <a:cs typeface="Times New Roman" panose="02020603050405020304" pitchFamily="18" charset="0"/>
                  </a:rPr>
                  <a:t>.</a:t>
                </a:r>
              </a:p>
              <a:p>
                <a:pPr marL="444500" indent="-266700">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Share the same weight matrix between the two embedding layers, the pre-</a:t>
                </a:r>
                <a:r>
                  <a:rPr lang="en-US" altLang="zh-TW" sz="1400" dirty="0" err="1">
                    <a:latin typeface="Times New Roman" panose="02020603050405020304" pitchFamily="18" charset="0"/>
                    <a:cs typeface="Times New Roman" panose="02020603050405020304" pitchFamily="18" charset="0"/>
                  </a:rPr>
                  <a:t>softmax</a:t>
                </a:r>
                <a:r>
                  <a:rPr lang="en-US" altLang="zh-TW" sz="1400" dirty="0">
                    <a:latin typeface="Times New Roman" panose="02020603050405020304" pitchFamily="18" charset="0"/>
                    <a:cs typeface="Times New Roman" panose="02020603050405020304" pitchFamily="18" charset="0"/>
                  </a:rPr>
                  <a:t> linear transformation [30]. </a:t>
                </a:r>
              </a:p>
              <a:p>
                <a:pPr marL="444500" indent="-266700">
                  <a:buFont typeface="Wingdings" panose="05000000000000000000" pitchFamily="2" charset="2"/>
                  <a:buChar char="ü"/>
                </a:pPr>
                <a:r>
                  <a:rPr lang="en-US" altLang="zh-TW" sz="1400" dirty="0">
                    <a:latin typeface="Times New Roman" panose="02020603050405020304" pitchFamily="18" charset="0"/>
                    <a:cs typeface="Times New Roman" panose="02020603050405020304" pitchFamily="18" charset="0"/>
                  </a:rPr>
                  <a:t>Multiply weights by </a:t>
                </a:r>
                <a14:m>
                  <m:oMath xmlns:m="http://schemas.openxmlformats.org/officeDocument/2006/math">
                    <m:rad>
                      <m:radPr>
                        <m:degHide m:val="on"/>
                        <m:ctrlPr>
                          <a:rPr lang="en-US" altLang="zh-TW" sz="1400" i="1" smtClean="0">
                            <a:latin typeface="Cambria Math" panose="02040503050406030204" pitchFamily="18" charset="0"/>
                            <a:cs typeface="Times New Roman" panose="02020603050405020304" pitchFamily="18" charset="0"/>
                          </a:rPr>
                        </m:ctrlPr>
                      </m:radPr>
                      <m:deg/>
                      <m:e>
                        <m:sSub>
                          <m:sSubPr>
                            <m:ctrlPr>
                              <a:rPr lang="en-US" altLang="zh-TW" sz="1400" i="1" smtClean="0">
                                <a:latin typeface="Cambria Math" panose="02040503050406030204" pitchFamily="18" charset="0"/>
                                <a:cs typeface="Times New Roman" panose="02020603050405020304" pitchFamily="18" charset="0"/>
                              </a:rPr>
                            </m:ctrlPr>
                          </m:sSubPr>
                          <m:e>
                            <m:r>
                              <a:rPr lang="en-US" altLang="zh-TW" sz="1400" b="0" i="1" smtClean="0">
                                <a:latin typeface="Cambria Math" panose="02040503050406030204" pitchFamily="18" charset="0"/>
                                <a:cs typeface="Times New Roman" panose="02020603050405020304" pitchFamily="18" charset="0"/>
                              </a:rPr>
                              <m:t>𝑑</m:t>
                            </m:r>
                          </m:e>
                          <m:sub>
                            <m:r>
                              <a:rPr lang="en-US" altLang="zh-TW" sz="1400" b="0" i="1" smtClean="0">
                                <a:latin typeface="Cambria Math" panose="02040503050406030204" pitchFamily="18" charset="0"/>
                                <a:cs typeface="Times New Roman" panose="02020603050405020304" pitchFamily="18" charset="0"/>
                              </a:rPr>
                              <m:t>𝑚𝑜𝑑𝑒𝑙</m:t>
                            </m:r>
                          </m:sub>
                        </m:sSub>
                      </m:e>
                    </m:rad>
                  </m:oMath>
                </a14:m>
                <a:endParaRPr lang="en-US" altLang="zh-TW" sz="1400" dirty="0">
                  <a:latin typeface="Times New Roman" panose="02020603050405020304" pitchFamily="18" charset="0"/>
                  <a:cs typeface="Times New Roman" panose="02020603050405020304" pitchFamily="18" charset="0"/>
                </a:endParaRPr>
              </a:p>
              <a:p>
                <a:pPr marL="444500" indent="-266700">
                  <a:buFont typeface="Wingdings" panose="05000000000000000000" pitchFamily="2" charset="2"/>
                  <a:buChar char="ü"/>
                </a:pPr>
                <a:endParaRPr lang="en-US" altLang="zh-TW" sz="1400" dirty="0">
                  <a:latin typeface="Times New Roman" panose="02020603050405020304" pitchFamily="18" charset="0"/>
                  <a:cs typeface="Times New Roman" panose="02020603050405020304" pitchFamily="18" charset="0"/>
                </a:endParaRPr>
              </a:p>
              <a:p>
                <a:pPr marL="444500" indent="-266700">
                  <a:buFont typeface="Wingdings" panose="05000000000000000000" pitchFamily="2" charset="2"/>
                  <a:buChar char="ü"/>
                </a:pPr>
                <a:endParaRPr lang="en-US" altLang="zh-TW" sz="1400" dirty="0">
                  <a:latin typeface="Times New Roman" panose="02020603050405020304" pitchFamily="18" charset="0"/>
                  <a:cs typeface="Times New Roman" panose="02020603050405020304" pitchFamily="18" charset="0"/>
                </a:endParaRPr>
              </a:p>
              <a:p>
                <a:pPr marL="444500" indent="-266700">
                  <a:buFont typeface="Wingdings" panose="05000000000000000000" pitchFamily="2" charset="2"/>
                  <a:buChar char="ü"/>
                </a:pPr>
                <a:endParaRPr lang="en-US" altLang="zh-TW" sz="1400" dirty="0">
                  <a:latin typeface="Times New Roman" panose="02020603050405020304" pitchFamily="18" charset="0"/>
                  <a:cs typeface="Times New Roman" panose="02020603050405020304" pitchFamily="18" charset="0"/>
                </a:endParaRPr>
              </a:p>
              <a:p>
                <a:pPr marL="177800"/>
                <a:endParaRPr lang="en-US" altLang="zh-TW" sz="1400" dirty="0">
                  <a:latin typeface="Times New Roman" panose="02020603050405020304" pitchFamily="18" charset="0"/>
                  <a:cs typeface="Times New Roman" panose="02020603050405020304" pitchFamily="18" charset="0"/>
                </a:endParaRPr>
              </a:p>
              <a:p>
                <a:pPr marL="177800"/>
                <a:endParaRPr lang="en-US" altLang="zh-TW" sz="1400" dirty="0">
                  <a:latin typeface="Times New Roman" panose="02020603050405020304" pitchFamily="18" charset="0"/>
                  <a:cs typeface="Times New Roman" panose="02020603050405020304" pitchFamily="18" charset="0"/>
                </a:endParaRPr>
              </a:p>
              <a:p>
                <a:pPr marL="177800"/>
                <a:endParaRPr lang="en-US" altLang="zh-TW" sz="1400" dirty="0">
                  <a:latin typeface="Times New Roman" panose="02020603050405020304" pitchFamily="18" charset="0"/>
                  <a:cs typeface="Times New Roman" panose="02020603050405020304" pitchFamily="18" charset="0"/>
                </a:endParaRPr>
              </a:p>
              <a:p>
                <a:r>
                  <a:rPr lang="en-US" altLang="zh-TW" sz="1400" dirty="0">
                    <a:solidFill>
                      <a:srgbClr val="00B0F0"/>
                    </a:solidFill>
                    <a:latin typeface="Times New Roman" panose="02020603050405020304" pitchFamily="18" charset="0"/>
                    <a:cs typeface="Times New Roman" panose="02020603050405020304" pitchFamily="18" charset="0"/>
                  </a:rPr>
                  <a:t>3. Learned linear transformation and </a:t>
                </a:r>
                <a:r>
                  <a:rPr lang="en-US" altLang="zh-TW" sz="1400" dirty="0" err="1">
                    <a:solidFill>
                      <a:srgbClr val="00B0F0"/>
                    </a:solidFill>
                    <a:latin typeface="Times New Roman" panose="02020603050405020304" pitchFamily="18" charset="0"/>
                    <a:cs typeface="Times New Roman" panose="02020603050405020304" pitchFamily="18" charset="0"/>
                  </a:rPr>
                  <a:t>softmax</a:t>
                </a:r>
                <a:r>
                  <a:rPr lang="en-US" altLang="zh-TW" sz="1400" dirty="0">
                    <a:solidFill>
                      <a:srgbClr val="00B0F0"/>
                    </a:solidFill>
                    <a:latin typeface="Times New Roman" panose="02020603050405020304" pitchFamily="18" charset="0"/>
                    <a:cs typeface="Times New Roman" panose="02020603050405020304" pitchFamily="18" charset="0"/>
                  </a:rPr>
                  <a:t> function</a:t>
                </a:r>
                <a:r>
                  <a:rPr lang="en-US" altLang="zh-TW" sz="1400" dirty="0">
                    <a:latin typeface="Times New Roman" panose="02020603050405020304" pitchFamily="18" charset="0"/>
                    <a:cs typeface="Times New Roman" panose="02020603050405020304" pitchFamily="18" charset="0"/>
                  </a:rPr>
                  <a:t>: to convert the decoder output to predicted next-token probabilities.</a:t>
                </a:r>
              </a:p>
            </p:txBody>
          </p:sp>
        </mc:Choice>
        <mc:Fallback xmlns="">
          <p:sp>
            <p:nvSpPr>
              <p:cNvPr id="12" name="矩形 11"/>
              <p:cNvSpPr>
                <a:spLocks noRot="1" noChangeAspect="1" noMove="1" noResize="1" noEditPoints="1" noAdjustHandles="1" noChangeArrowheads="1" noChangeShapeType="1" noTextEdit="1"/>
              </p:cNvSpPr>
              <p:nvPr/>
            </p:nvSpPr>
            <p:spPr>
              <a:xfrm>
                <a:off x="434768" y="1910311"/>
                <a:ext cx="8494105" cy="2723118"/>
              </a:xfrm>
              <a:prstGeom prst="rect">
                <a:avLst/>
              </a:prstGeom>
              <a:blipFill rotWithShape="0">
                <a:blip r:embed="rId3"/>
                <a:stretch>
                  <a:fillRect l="-215" t="-224" b="-1566"/>
                </a:stretch>
              </a:blipFill>
            </p:spPr>
            <p:txBody>
              <a:bodyPr/>
              <a:lstStyle/>
              <a:p>
                <a:r>
                  <a:rPr lang="zh-TW" altLang="en-US">
                    <a:noFill/>
                  </a:rPr>
                  <a:t> </a:t>
                </a:r>
              </a:p>
            </p:txBody>
          </p:sp>
        </mc:Fallback>
      </mc:AlternateContent>
      <p:pic>
        <p:nvPicPr>
          <p:cNvPr id="13" name="圖片 12"/>
          <p:cNvPicPr>
            <a:picLocks noChangeAspect="1"/>
          </p:cNvPicPr>
          <p:nvPr/>
        </p:nvPicPr>
        <p:blipFill>
          <a:blip r:embed="rId4"/>
          <a:stretch>
            <a:fillRect/>
          </a:stretch>
        </p:blipFill>
        <p:spPr>
          <a:xfrm rot="16200000">
            <a:off x="5713093" y="3744988"/>
            <a:ext cx="2532282" cy="3710404"/>
          </a:xfrm>
          <a:prstGeom prst="rect">
            <a:avLst/>
          </a:prstGeom>
        </p:spPr>
      </p:pic>
      <p:sp>
        <p:nvSpPr>
          <p:cNvPr id="14" name="矩形 13"/>
          <p:cNvSpPr/>
          <p:nvPr/>
        </p:nvSpPr>
        <p:spPr>
          <a:xfrm>
            <a:off x="8097588" y="4820026"/>
            <a:ext cx="310718" cy="156223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5947119" y="4820026"/>
            <a:ext cx="472588" cy="683582"/>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5846126" y="4614744"/>
            <a:ext cx="338554" cy="276999"/>
          </a:xfrm>
          <a:prstGeom prst="rect">
            <a:avLst/>
          </a:prstGeom>
        </p:spPr>
        <p:txBody>
          <a:bodyPr wrap="none">
            <a:spAutoFit/>
          </a:bodyPr>
          <a:lstStyle/>
          <a:p>
            <a:r>
              <a:rPr lang="en-US" altLang="zh-TW" sz="1200" dirty="0">
                <a:solidFill>
                  <a:srgbClr val="00B050"/>
                </a:solidFill>
                <a:latin typeface="Times New Roman" panose="02020603050405020304" pitchFamily="18" charset="0"/>
                <a:cs typeface="Times New Roman" panose="02020603050405020304" pitchFamily="18" charset="0"/>
              </a:rPr>
              <a:t>1. </a:t>
            </a:r>
            <a:endParaRPr lang="zh-TW" altLang="en-US" sz="1200" dirty="0"/>
          </a:p>
        </p:txBody>
      </p:sp>
      <p:sp>
        <p:nvSpPr>
          <p:cNvPr id="17" name="矩形 16"/>
          <p:cNvSpPr/>
          <p:nvPr/>
        </p:nvSpPr>
        <p:spPr>
          <a:xfrm>
            <a:off x="6558644" y="5725315"/>
            <a:ext cx="472588" cy="683582"/>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69914" y="5565513"/>
            <a:ext cx="338554" cy="276999"/>
          </a:xfrm>
          <a:prstGeom prst="rect">
            <a:avLst/>
          </a:prstGeom>
        </p:spPr>
        <p:txBody>
          <a:bodyPr wrap="none">
            <a:spAutoFit/>
          </a:bodyPr>
          <a:lstStyle/>
          <a:p>
            <a:r>
              <a:rPr lang="en-US" altLang="zh-TW" sz="1200" dirty="0">
                <a:solidFill>
                  <a:srgbClr val="00B050"/>
                </a:solidFill>
                <a:latin typeface="Times New Roman" panose="02020603050405020304" pitchFamily="18" charset="0"/>
                <a:cs typeface="Times New Roman" panose="02020603050405020304" pitchFamily="18" charset="0"/>
              </a:rPr>
              <a:t>1. </a:t>
            </a:r>
            <a:endParaRPr lang="zh-TW" altLang="en-US" sz="1200" dirty="0"/>
          </a:p>
        </p:txBody>
      </p:sp>
      <p:sp>
        <p:nvSpPr>
          <p:cNvPr id="19" name="矩形 18"/>
          <p:cNvSpPr/>
          <p:nvPr/>
        </p:nvSpPr>
        <p:spPr>
          <a:xfrm>
            <a:off x="5426776" y="4811029"/>
            <a:ext cx="454862" cy="692580"/>
          </a:xfrm>
          <a:prstGeom prst="rect">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5322459" y="4584568"/>
            <a:ext cx="338554" cy="276999"/>
          </a:xfrm>
          <a:prstGeom prst="rect">
            <a:avLst/>
          </a:prstGeom>
        </p:spPr>
        <p:txBody>
          <a:bodyPr wrap="none">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3.</a:t>
            </a:r>
            <a:r>
              <a:rPr lang="en-US" altLang="zh-TW" sz="1200" dirty="0">
                <a:solidFill>
                  <a:srgbClr val="00B050"/>
                </a:solidFill>
                <a:latin typeface="Times New Roman" panose="02020603050405020304" pitchFamily="18" charset="0"/>
                <a:cs typeface="Times New Roman" panose="02020603050405020304" pitchFamily="18" charset="0"/>
              </a:rPr>
              <a:t> </a:t>
            </a:r>
            <a:endParaRPr lang="zh-TW" altLang="en-US" sz="1200" dirty="0"/>
          </a:p>
        </p:txBody>
      </p:sp>
      <p:sp>
        <p:nvSpPr>
          <p:cNvPr id="21" name="矩形 20"/>
          <p:cNvSpPr/>
          <p:nvPr/>
        </p:nvSpPr>
        <p:spPr>
          <a:xfrm>
            <a:off x="8030773" y="4584567"/>
            <a:ext cx="338554" cy="276999"/>
          </a:xfrm>
          <a:prstGeom prst="rect">
            <a:avLst/>
          </a:prstGeom>
        </p:spPr>
        <p:txBody>
          <a:bodyPr wrap="none">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2. </a:t>
            </a:r>
            <a:endParaRPr lang="zh-TW" altLang="en-US" sz="1200" dirty="0">
              <a:solidFill>
                <a:srgbClr val="FF0000"/>
              </a:solidFill>
            </a:endParaRPr>
          </a:p>
        </p:txBody>
      </p:sp>
      <p:sp>
        <p:nvSpPr>
          <p:cNvPr id="24" name="矩形 23"/>
          <p:cNvSpPr/>
          <p:nvPr/>
        </p:nvSpPr>
        <p:spPr>
          <a:xfrm>
            <a:off x="7745252" y="5534952"/>
            <a:ext cx="963725" cy="338554"/>
          </a:xfrm>
          <a:prstGeom prst="rect">
            <a:avLst/>
          </a:prstGeom>
        </p:spPr>
        <p:txBody>
          <a:bodyPr wrap="none">
            <a:spAutoFit/>
          </a:bodyPr>
          <a:lstStyle/>
          <a:p>
            <a:r>
              <a:rPr lang="en-US" altLang="zh-TW" sz="800" dirty="0">
                <a:latin typeface="Times New Roman" panose="02020603050405020304" pitchFamily="18" charset="0"/>
                <a:cs typeface="Times New Roman" panose="02020603050405020304" pitchFamily="18" charset="0"/>
              </a:rPr>
              <a:t>Embedding space: </a:t>
            </a:r>
          </a:p>
          <a:p>
            <a:r>
              <a:rPr lang="en-US" altLang="zh-TW" sz="800" dirty="0">
                <a:latin typeface="Times New Roman" panose="02020603050405020304" pitchFamily="18" charset="0"/>
                <a:cs typeface="Times New Roman" panose="02020603050405020304" pitchFamily="18" charset="0"/>
              </a:rPr>
              <a:t>Feature vector </a:t>
            </a:r>
            <a:endParaRPr lang="zh-TW" altLang="en-US" sz="800" dirty="0">
              <a:latin typeface="Times New Roman" panose="02020603050405020304" pitchFamily="18" charset="0"/>
              <a:cs typeface="Times New Roman" panose="02020603050405020304" pitchFamily="18" charset="0"/>
            </a:endParaRPr>
          </a:p>
        </p:txBody>
      </p:sp>
      <p:sp>
        <p:nvSpPr>
          <p:cNvPr id="25" name="文字方塊 24"/>
          <p:cNvSpPr txBox="1"/>
          <p:nvPr/>
        </p:nvSpPr>
        <p:spPr>
          <a:xfrm>
            <a:off x="583289" y="2877072"/>
            <a:ext cx="4871807" cy="1200329"/>
          </a:xfrm>
          <a:prstGeom prst="rect">
            <a:avLst/>
          </a:prstGeom>
          <a:noFill/>
        </p:spPr>
        <p:txBody>
          <a:bodyPr wrap="squar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Example: </a:t>
            </a:r>
            <a:r>
              <a:rPr lang="en-US" altLang="zh-TW" sz="1200" dirty="0">
                <a:latin typeface="Times New Roman" panose="02020603050405020304" pitchFamily="18" charset="0"/>
                <a:cs typeface="Times New Roman" panose="02020603050405020304" pitchFamily="18" charset="0"/>
              </a:rPr>
              <a:t>20,000 words. Each word is encoded by using the </a:t>
            </a:r>
            <a:r>
              <a:rPr lang="en-US" altLang="zh-TW" sz="1200" dirty="0">
                <a:solidFill>
                  <a:srgbClr val="FF0000"/>
                </a:solidFill>
                <a:latin typeface="Times New Roman" panose="02020603050405020304" pitchFamily="18" charset="0"/>
                <a:cs typeface="Times New Roman" panose="02020603050405020304" pitchFamily="18" charset="0"/>
              </a:rPr>
              <a:t>one-hot method</a:t>
            </a:r>
            <a:r>
              <a:rPr lang="en-US" altLang="zh-TW" sz="1200" dirty="0">
                <a:latin typeface="Times New Roman" panose="02020603050405020304" pitchFamily="18" charset="0"/>
                <a:cs typeface="Times New Roman" panose="02020603050405020304" pitchFamily="18" charset="0"/>
              </a:rPr>
              <a:t>. </a:t>
            </a:r>
          </a:p>
          <a:p>
            <a:r>
              <a:rPr lang="en-US" altLang="zh-TW" sz="1200" dirty="0">
                <a:latin typeface="Times New Roman" panose="02020603050405020304" pitchFamily="18" charset="0"/>
                <a:cs typeface="Times New Roman" panose="02020603050405020304" pitchFamily="18" charset="0"/>
              </a:rPr>
              <a:t>A=[1000000000000…0000]</a:t>
            </a:r>
            <a:r>
              <a:rPr lang="en-US" altLang="zh-TW" sz="1200" baseline="-25000" dirty="0">
                <a:latin typeface="Times New Roman" panose="02020603050405020304" pitchFamily="18" charset="0"/>
                <a:cs typeface="Times New Roman" panose="02020603050405020304" pitchFamily="18" charset="0"/>
              </a:rPr>
              <a:t>1x20,000</a:t>
            </a:r>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Ab</a:t>
            </a:r>
            <a:r>
              <a:rPr lang="en-US" altLang="zh-TW" sz="1200" dirty="0">
                <a:latin typeface="Times New Roman" panose="02020603050405020304" pitchFamily="18" charset="0"/>
                <a:cs typeface="Times New Roman" panose="02020603050405020304" pitchFamily="18" charset="0"/>
              </a:rPr>
              <a:t>=[010000000000…0000] </a:t>
            </a:r>
            <a:r>
              <a:rPr lang="en-US" altLang="zh-TW" sz="1200" baseline="-25000" dirty="0">
                <a:latin typeface="Times New Roman" panose="02020603050405020304" pitchFamily="18" charset="0"/>
                <a:cs typeface="Times New Roman" panose="02020603050405020304" pitchFamily="18" charset="0"/>
              </a:rPr>
              <a:t>1x20,000 </a:t>
            </a:r>
          </a:p>
          <a:p>
            <a:r>
              <a:rPr lang="en-US" altLang="zh-TW" sz="1200" dirty="0">
                <a:latin typeface="Times New Roman" panose="02020603050405020304" pitchFamily="18" charset="0"/>
                <a:cs typeface="Times New Roman" panose="02020603050405020304" pitchFamily="18" charset="0"/>
              </a:rPr>
              <a:t>Embedding method will do linear transformation []</a:t>
            </a:r>
            <a:r>
              <a:rPr lang="en-US" altLang="zh-TW" sz="1200" baseline="-25000" dirty="0">
                <a:latin typeface="Times New Roman" panose="02020603050405020304" pitchFamily="18" charset="0"/>
                <a:cs typeface="Times New Roman" panose="02020603050405020304" pitchFamily="18" charset="0"/>
              </a:rPr>
              <a:t>20,000x512 </a:t>
            </a:r>
            <a:r>
              <a:rPr lang="en-US" altLang="zh-TW" sz="1200" dirty="0">
                <a:latin typeface="Times New Roman" panose="02020603050405020304" pitchFamily="18" charset="0"/>
                <a:cs typeface="Times New Roman" panose="02020603050405020304" pitchFamily="18" charset="0"/>
              </a:rPr>
              <a:t>to generate the word vector []</a:t>
            </a:r>
            <a:r>
              <a:rPr lang="en-US" altLang="zh-TW" sz="1200" baseline="-25000" dirty="0">
                <a:latin typeface="Times New Roman" panose="02020603050405020304" pitchFamily="18" charset="0"/>
                <a:cs typeface="Times New Roman" panose="02020603050405020304" pitchFamily="18" charset="0"/>
              </a:rPr>
              <a:t>1x512</a:t>
            </a:r>
            <a:r>
              <a:rPr lang="en-US" altLang="zh-TW" sz="1200" dirty="0">
                <a:latin typeface="Times New Roman" panose="02020603050405020304" pitchFamily="18" charset="0"/>
                <a:cs typeface="Times New Roman" panose="02020603050405020304" pitchFamily="18" charset="0"/>
              </a:rPr>
              <a:t>: similar as the eigenvector</a:t>
            </a:r>
          </a:p>
          <a:p>
            <a:pPr marL="171450" indent="-171450">
              <a:buFont typeface="Wingdings" panose="05000000000000000000" pitchFamily="2" charset="2"/>
              <a:buChar char="Ø"/>
            </a:pPr>
            <a:r>
              <a:rPr lang="en-US" altLang="zh-TW" sz="1200" dirty="0">
                <a:latin typeface="Times New Roman" panose="02020603050405020304" pitchFamily="18" charset="0"/>
                <a:cs typeface="Times New Roman" panose="02020603050405020304" pitchFamily="18" charset="0"/>
              </a:rPr>
              <a:t>Reduce the number of  dimension </a:t>
            </a:r>
          </a:p>
          <a:p>
            <a:pPr marL="171450" indent="-171450">
              <a:buFont typeface="Wingdings" panose="05000000000000000000" pitchFamily="2" charset="2"/>
              <a:buChar char="Ø"/>
            </a:pPr>
            <a:r>
              <a:rPr lang="en-US" altLang="zh-TW" sz="1200" dirty="0">
                <a:latin typeface="Times New Roman" panose="02020603050405020304" pitchFamily="18" charset="0"/>
                <a:cs typeface="Times New Roman" panose="02020603050405020304" pitchFamily="18" charset="0"/>
              </a:rPr>
              <a:t>Visualize the relationship between the words. (clustering)</a:t>
            </a:r>
            <a:endParaRPr lang="zh-TW" altLang="en-US" sz="1200" dirty="0">
              <a:latin typeface="Times New Roman" panose="02020603050405020304" pitchFamily="18" charset="0"/>
              <a:cs typeface="Times New Roman" panose="02020603050405020304" pitchFamily="18" charset="0"/>
            </a:endParaRPr>
          </a:p>
        </p:txBody>
      </p:sp>
      <p:pic>
        <p:nvPicPr>
          <p:cNvPr id="26" name="圖片 25"/>
          <p:cNvPicPr>
            <a:picLocks noChangeAspect="1"/>
          </p:cNvPicPr>
          <p:nvPr/>
        </p:nvPicPr>
        <p:blipFill rotWithShape="1">
          <a:blip r:embed="rId5"/>
          <a:srcRect b="26444"/>
          <a:stretch/>
        </p:blipFill>
        <p:spPr>
          <a:xfrm>
            <a:off x="5386656" y="2683713"/>
            <a:ext cx="1833518" cy="1408456"/>
          </a:xfrm>
          <a:prstGeom prst="rect">
            <a:avLst/>
          </a:prstGeom>
        </p:spPr>
      </p:pic>
      <p:pic>
        <p:nvPicPr>
          <p:cNvPr id="27" name="圖片 26"/>
          <p:cNvPicPr>
            <a:picLocks noChangeAspect="1"/>
          </p:cNvPicPr>
          <p:nvPr/>
        </p:nvPicPr>
        <p:blipFill rotWithShape="1">
          <a:blip r:embed="rId6"/>
          <a:srcRect b="18046"/>
          <a:stretch/>
        </p:blipFill>
        <p:spPr>
          <a:xfrm>
            <a:off x="7058031" y="2585628"/>
            <a:ext cx="2098501" cy="1489502"/>
          </a:xfrm>
          <a:prstGeom prst="rect">
            <a:avLst/>
          </a:prstGeom>
        </p:spPr>
      </p:pic>
      <p:sp>
        <p:nvSpPr>
          <p:cNvPr id="2" name="投影片編號版面配置區 1">
            <a:extLst>
              <a:ext uri="{FF2B5EF4-FFF2-40B4-BE49-F238E27FC236}">
                <a16:creationId xmlns:a16="http://schemas.microsoft.com/office/drawing/2014/main" id="{69988367-D10E-4BD7-80DB-AD54052ABEF8}"/>
              </a:ext>
            </a:extLst>
          </p:cNvPr>
          <p:cNvSpPr>
            <a:spLocks noGrp="1"/>
          </p:cNvSpPr>
          <p:nvPr>
            <p:ph type="sldNum" sz="quarter" idx="12"/>
          </p:nvPr>
        </p:nvSpPr>
        <p:spPr/>
        <p:txBody>
          <a:bodyPr/>
          <a:lstStyle/>
          <a:p>
            <a:fld id="{234B36A1-F704-41D0-BB5A-162B2F270628}" type="slidenum">
              <a:rPr lang="zh-TW" altLang="en-US" smtClean="0"/>
              <a:t>77</a:t>
            </a:fld>
            <a:endParaRPr lang="zh-TW" altLang="en-US"/>
          </a:p>
        </p:txBody>
      </p:sp>
      <p:sp>
        <p:nvSpPr>
          <p:cNvPr id="3" name="文字方塊 2">
            <a:extLst>
              <a:ext uri="{FF2B5EF4-FFF2-40B4-BE49-F238E27FC236}">
                <a16:creationId xmlns:a16="http://schemas.microsoft.com/office/drawing/2014/main" id="{ED6F8CD8-29BB-4F38-9238-C9E8B27D3E64}"/>
              </a:ext>
            </a:extLst>
          </p:cNvPr>
          <p:cNvSpPr txBox="1"/>
          <p:nvPr/>
        </p:nvSpPr>
        <p:spPr>
          <a:xfrm>
            <a:off x="6115467" y="580234"/>
            <a:ext cx="941196" cy="400110"/>
          </a:xfrm>
          <a:prstGeom prst="rect">
            <a:avLst/>
          </a:prstGeom>
          <a:noFill/>
        </p:spPr>
        <p:txBody>
          <a:bodyPr wrap="square" rtlCol="0">
            <a:spAutoFit/>
          </a:bodyPr>
          <a:lstStyle/>
          <a:p>
            <a:r>
              <a:rPr lang="en-US" altLang="zh-TW" sz="1000" dirty="0">
                <a:solidFill>
                  <a:srgbClr val="FF0000"/>
                </a:solidFill>
              </a:rPr>
              <a:t>Spatial Conv. 1x1 ??</a:t>
            </a:r>
            <a:endParaRPr lang="zh-TW" altLang="en-US" sz="1000" dirty="0">
              <a:solidFill>
                <a:srgbClr val="FF0000"/>
              </a:solidFill>
            </a:endParaRPr>
          </a:p>
        </p:txBody>
      </p:sp>
      <p:sp>
        <p:nvSpPr>
          <p:cNvPr id="29" name="矩形 28">
            <a:extLst>
              <a:ext uri="{FF2B5EF4-FFF2-40B4-BE49-F238E27FC236}">
                <a16:creationId xmlns:a16="http://schemas.microsoft.com/office/drawing/2014/main" id="{2B2516D6-1DA4-48CE-83DA-7DF918713CDD}"/>
              </a:ext>
            </a:extLst>
          </p:cNvPr>
          <p:cNvSpPr/>
          <p:nvPr/>
        </p:nvSpPr>
        <p:spPr>
          <a:xfrm>
            <a:off x="3983172" y="5642551"/>
            <a:ext cx="2611491" cy="830997"/>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feed-forward network with a single hidden layer. Cross channel process</a:t>
            </a:r>
          </a:p>
          <a:p>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sz="12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(1x1x#ch)</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x#filters</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ReLU</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a:t>
            </a:r>
          </a:p>
          <a:p>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(1x1x#ch)</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x#filters</a:t>
            </a:r>
            <a:endParaRPr lang="zh-TW" altLang="en-US" sz="1200"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C7900BBF-44AF-40D8-AABD-462E89BEBD26}"/>
              </a:ext>
            </a:extLst>
          </p:cNvPr>
          <p:cNvSpPr txBox="1"/>
          <p:nvPr/>
        </p:nvSpPr>
        <p:spPr>
          <a:xfrm>
            <a:off x="180129" y="1224127"/>
            <a:ext cx="355988"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30" name="矩形 29">
            <a:extLst>
              <a:ext uri="{FF2B5EF4-FFF2-40B4-BE49-F238E27FC236}">
                <a16:creationId xmlns:a16="http://schemas.microsoft.com/office/drawing/2014/main" id="{0372E41F-BBEC-46C9-8F87-8D734185B4FA}"/>
              </a:ext>
            </a:extLst>
          </p:cNvPr>
          <p:cNvSpPr/>
          <p:nvPr/>
        </p:nvSpPr>
        <p:spPr>
          <a:xfrm>
            <a:off x="8369327" y="6127690"/>
            <a:ext cx="923651" cy="215444"/>
          </a:xfrm>
          <a:prstGeom prst="rect">
            <a:avLst/>
          </a:prstGeom>
        </p:spPr>
        <p:txBody>
          <a:bodyPr wrap="none">
            <a:spAutoFit/>
          </a:bodyPr>
          <a:lstStyle/>
          <a:p>
            <a:r>
              <a:rPr lang="en-US" altLang="zh-TW" sz="800" dirty="0">
                <a:latin typeface="Times New Roman" panose="02020603050405020304" pitchFamily="18" charset="0"/>
                <a:cs typeface="Times New Roman" panose="02020603050405020304" pitchFamily="18" charset="0"/>
              </a:rPr>
              <a:t>X= (x</a:t>
            </a:r>
            <a:r>
              <a:rPr lang="en-US" altLang="zh-TW" sz="800" baseline="-25000" dirty="0">
                <a:latin typeface="Times New Roman" panose="02020603050405020304" pitchFamily="18" charset="0"/>
                <a:cs typeface="Times New Roman" panose="02020603050405020304" pitchFamily="18" charset="0"/>
              </a:rPr>
              <a:t>1</a:t>
            </a:r>
            <a:r>
              <a:rPr lang="en-US" altLang="zh-TW" sz="800" dirty="0">
                <a:latin typeface="Times New Roman" panose="02020603050405020304" pitchFamily="18" charset="0"/>
                <a:cs typeface="Times New Roman" panose="02020603050405020304" pitchFamily="18" charset="0"/>
              </a:rPr>
              <a:t>, ..., </a:t>
            </a:r>
            <a:r>
              <a:rPr lang="en-US" altLang="zh-TW" sz="800" dirty="0" err="1">
                <a:latin typeface="Times New Roman" panose="02020603050405020304" pitchFamily="18" charset="0"/>
                <a:cs typeface="Times New Roman" panose="02020603050405020304" pitchFamily="18" charset="0"/>
              </a:rPr>
              <a:t>x</a:t>
            </a:r>
            <a:r>
              <a:rPr lang="en-US" altLang="zh-TW" sz="800" baseline="-25000" dirty="0" err="1">
                <a:latin typeface="Times New Roman" panose="02020603050405020304" pitchFamily="18" charset="0"/>
                <a:cs typeface="Times New Roman" panose="02020603050405020304" pitchFamily="18" charset="0"/>
              </a:rPr>
              <a:t>n</a:t>
            </a:r>
            <a:r>
              <a:rPr lang="en-US" altLang="zh-CN" sz="800" baseline="-25000" dirty="0">
                <a:latin typeface="Times New Roman" panose="02020603050405020304" pitchFamily="18" charset="0"/>
                <a:cs typeface="Times New Roman" panose="02020603050405020304" pitchFamily="18" charset="0"/>
              </a:rPr>
              <a:t>=512</a:t>
            </a:r>
            <a:r>
              <a:rPr lang="en-US" altLang="zh-TW" sz="800" dirty="0">
                <a:latin typeface="Times New Roman" panose="02020603050405020304" pitchFamily="18" charset="0"/>
                <a:cs typeface="Times New Roman" panose="02020603050405020304" pitchFamily="18" charset="0"/>
              </a:rPr>
              <a:t>) </a:t>
            </a:r>
            <a:endParaRPr lang="zh-TW" altLang="en-US" sz="800"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74078E81-7354-42A4-9772-2B7E95A0D9A1}"/>
              </a:ext>
            </a:extLst>
          </p:cNvPr>
          <p:cNvSpPr/>
          <p:nvPr/>
        </p:nvSpPr>
        <p:spPr>
          <a:xfrm rot="16200000">
            <a:off x="5961335" y="5952318"/>
            <a:ext cx="899605" cy="215444"/>
          </a:xfrm>
          <a:prstGeom prst="rect">
            <a:avLst/>
          </a:prstGeom>
        </p:spPr>
        <p:txBody>
          <a:bodyPr wrap="none">
            <a:spAutoFit/>
          </a:bodyPr>
          <a:lstStyle/>
          <a:p>
            <a:r>
              <a:rPr lang="en-US" altLang="zh-TW" sz="800" dirty="0">
                <a:latin typeface="Times New Roman" panose="02020603050405020304" pitchFamily="18" charset="0"/>
                <a:cs typeface="Times New Roman" panose="02020603050405020304" pitchFamily="18" charset="0"/>
              </a:rPr>
              <a:t>Z= (z</a:t>
            </a:r>
            <a:r>
              <a:rPr lang="en-US" altLang="zh-TW" sz="800" baseline="-25000" dirty="0">
                <a:latin typeface="Times New Roman" panose="02020603050405020304" pitchFamily="18" charset="0"/>
                <a:cs typeface="Times New Roman" panose="02020603050405020304" pitchFamily="18" charset="0"/>
              </a:rPr>
              <a:t>1</a:t>
            </a:r>
            <a:r>
              <a:rPr lang="en-US" altLang="zh-TW" sz="800" dirty="0">
                <a:latin typeface="Times New Roman" panose="02020603050405020304" pitchFamily="18" charset="0"/>
                <a:cs typeface="Times New Roman" panose="02020603050405020304" pitchFamily="18" charset="0"/>
              </a:rPr>
              <a:t>, ..., </a:t>
            </a:r>
            <a:r>
              <a:rPr lang="en-US" altLang="zh-TW" sz="800" dirty="0" err="1">
                <a:latin typeface="Times New Roman" panose="02020603050405020304" pitchFamily="18" charset="0"/>
                <a:cs typeface="Times New Roman" panose="02020603050405020304" pitchFamily="18" charset="0"/>
              </a:rPr>
              <a:t>z</a:t>
            </a:r>
            <a:r>
              <a:rPr lang="en-US" altLang="zh-TW" sz="800" baseline="-25000" dirty="0" err="1">
                <a:latin typeface="Times New Roman" panose="02020603050405020304" pitchFamily="18" charset="0"/>
                <a:cs typeface="Times New Roman" panose="02020603050405020304" pitchFamily="18" charset="0"/>
              </a:rPr>
              <a:t>n</a:t>
            </a:r>
            <a:r>
              <a:rPr lang="en-US" altLang="zh-CN" sz="800" baseline="-25000" dirty="0">
                <a:latin typeface="Times New Roman" panose="02020603050405020304" pitchFamily="18" charset="0"/>
                <a:cs typeface="Times New Roman" panose="02020603050405020304" pitchFamily="18" charset="0"/>
              </a:rPr>
              <a:t>=512</a:t>
            </a:r>
            <a:r>
              <a:rPr lang="en-US" altLang="zh-TW" sz="800" dirty="0">
                <a:latin typeface="Times New Roman" panose="02020603050405020304" pitchFamily="18" charset="0"/>
                <a:cs typeface="Times New Roman" panose="02020603050405020304" pitchFamily="18" charset="0"/>
              </a:rPr>
              <a:t>).</a:t>
            </a:r>
            <a:endParaRPr lang="zh-TW" altLang="en-US" sz="800"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DB967783-B6DB-4D1E-9899-BB720620682B}"/>
              </a:ext>
            </a:extLst>
          </p:cNvPr>
          <p:cNvSpPr/>
          <p:nvPr/>
        </p:nvSpPr>
        <p:spPr>
          <a:xfrm>
            <a:off x="4634527" y="5284588"/>
            <a:ext cx="752129" cy="215444"/>
          </a:xfrm>
          <a:prstGeom prst="rect">
            <a:avLst/>
          </a:prstGeom>
        </p:spPr>
        <p:txBody>
          <a:bodyPr wrap="none">
            <a:spAutoFit/>
          </a:bodyPr>
          <a:lstStyle/>
          <a:p>
            <a:r>
              <a:rPr lang="en-US" altLang="zh-TW" sz="800" dirty="0">
                <a:latin typeface="Times New Roman" panose="02020603050405020304" pitchFamily="18" charset="0"/>
                <a:cs typeface="Times New Roman" panose="02020603050405020304" pitchFamily="18" charset="0"/>
              </a:rPr>
              <a:t>Y=(y</a:t>
            </a:r>
            <a:r>
              <a:rPr lang="en-US" altLang="zh-TW" sz="800" baseline="-25000" dirty="0">
                <a:latin typeface="Times New Roman" panose="02020603050405020304" pitchFamily="18" charset="0"/>
                <a:cs typeface="Times New Roman" panose="02020603050405020304" pitchFamily="18" charset="0"/>
              </a:rPr>
              <a:t>1</a:t>
            </a:r>
            <a:r>
              <a:rPr lang="en-US" altLang="zh-TW" sz="800" dirty="0">
                <a:latin typeface="Times New Roman" panose="02020603050405020304" pitchFamily="18" charset="0"/>
                <a:cs typeface="Times New Roman" panose="02020603050405020304" pitchFamily="18" charset="0"/>
              </a:rPr>
              <a:t>, ..., </a:t>
            </a:r>
            <a:r>
              <a:rPr lang="en-US" altLang="zh-TW" sz="800" dirty="0" err="1">
                <a:latin typeface="Times New Roman" panose="02020603050405020304" pitchFamily="18" charset="0"/>
                <a:cs typeface="Times New Roman" panose="02020603050405020304" pitchFamily="18" charset="0"/>
              </a:rPr>
              <a:t>y</a:t>
            </a:r>
            <a:r>
              <a:rPr lang="en-US" altLang="zh-TW" sz="800" baseline="-25000" dirty="0" err="1">
                <a:latin typeface="Times New Roman" panose="02020603050405020304" pitchFamily="18" charset="0"/>
                <a:cs typeface="Times New Roman" panose="02020603050405020304" pitchFamily="18" charset="0"/>
              </a:rPr>
              <a:t>m</a:t>
            </a:r>
            <a:r>
              <a:rPr lang="en-US" altLang="zh-TW" sz="800" dirty="0">
                <a:latin typeface="Times New Roman" panose="02020603050405020304" pitchFamily="18" charset="0"/>
                <a:cs typeface="Times New Roman" panose="02020603050405020304" pitchFamily="18" charset="0"/>
              </a:rPr>
              <a:t>)</a:t>
            </a:r>
            <a:endParaRPr lang="zh-TW" altLang="en-US" sz="800" dirty="0">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77685CE5-E2B1-4BF5-9630-E52F6B8A84AF}"/>
              </a:ext>
            </a:extLst>
          </p:cNvPr>
          <p:cNvSpPr txBox="1"/>
          <p:nvPr/>
        </p:nvSpPr>
        <p:spPr>
          <a:xfrm rot="16200000">
            <a:off x="7668421" y="5213375"/>
            <a:ext cx="787303" cy="215444"/>
          </a:xfrm>
          <a:prstGeom prst="rect">
            <a:avLst/>
          </a:prstGeom>
          <a:noFill/>
        </p:spPr>
        <p:txBody>
          <a:bodyPr wrap="square" rtlCol="0">
            <a:spAutoFit/>
          </a:bodyPr>
          <a:lstStyle/>
          <a:p>
            <a:r>
              <a:rPr lang="en-US" altLang="zh-TW" sz="800" dirty="0"/>
              <a:t>Reduce dim</a:t>
            </a:r>
            <a:endParaRPr lang="zh-TW" altLang="en-US" sz="800" dirty="0"/>
          </a:p>
        </p:txBody>
      </p:sp>
      <p:sp>
        <p:nvSpPr>
          <p:cNvPr id="34" name="文字方塊 33">
            <a:extLst>
              <a:ext uri="{FF2B5EF4-FFF2-40B4-BE49-F238E27FC236}">
                <a16:creationId xmlns:a16="http://schemas.microsoft.com/office/drawing/2014/main" id="{ED34BBAD-A608-4989-9D81-A13DC22EE0B5}"/>
              </a:ext>
            </a:extLst>
          </p:cNvPr>
          <p:cNvSpPr txBox="1"/>
          <p:nvPr/>
        </p:nvSpPr>
        <p:spPr>
          <a:xfrm>
            <a:off x="8403424" y="4484877"/>
            <a:ext cx="980768" cy="553998"/>
          </a:xfrm>
          <a:prstGeom prst="rect">
            <a:avLst/>
          </a:prstGeom>
          <a:noFill/>
        </p:spPr>
        <p:txBody>
          <a:bodyPr wrap="square" rtlCol="0">
            <a:spAutoFit/>
          </a:bodyPr>
          <a:lstStyle/>
          <a:p>
            <a:r>
              <a:rPr lang="en-US" altLang="zh-TW" sz="1000" dirty="0"/>
              <a:t>Previous decoder output layer</a:t>
            </a:r>
            <a:endParaRPr lang="zh-TW" altLang="en-US" sz="1000" dirty="0"/>
          </a:p>
        </p:txBody>
      </p:sp>
      <p:sp>
        <p:nvSpPr>
          <p:cNvPr id="35" name="文字方塊 34">
            <a:extLst>
              <a:ext uri="{FF2B5EF4-FFF2-40B4-BE49-F238E27FC236}">
                <a16:creationId xmlns:a16="http://schemas.microsoft.com/office/drawing/2014/main" id="{5D610BA5-BCA5-4481-851E-87B2852E2A1D}"/>
              </a:ext>
            </a:extLst>
          </p:cNvPr>
          <p:cNvSpPr txBox="1"/>
          <p:nvPr/>
        </p:nvSpPr>
        <p:spPr>
          <a:xfrm rot="16200000">
            <a:off x="8042845" y="5534829"/>
            <a:ext cx="777094" cy="215444"/>
          </a:xfrm>
          <a:prstGeom prst="rect">
            <a:avLst/>
          </a:prstGeom>
          <a:noFill/>
        </p:spPr>
        <p:txBody>
          <a:bodyPr wrap="square" rtlCol="0">
            <a:spAutoFit/>
          </a:bodyPr>
          <a:lstStyle/>
          <a:p>
            <a:r>
              <a:rPr lang="en-US" altLang="zh-TW" sz="800" dirty="0"/>
              <a:t>= same para =</a:t>
            </a:r>
            <a:endParaRPr lang="zh-TW" altLang="en-US" sz="800" dirty="0"/>
          </a:p>
        </p:txBody>
      </p:sp>
      <p:sp>
        <p:nvSpPr>
          <p:cNvPr id="36" name="文字方塊 35">
            <a:extLst>
              <a:ext uri="{FF2B5EF4-FFF2-40B4-BE49-F238E27FC236}">
                <a16:creationId xmlns:a16="http://schemas.microsoft.com/office/drawing/2014/main" id="{1FEFF25C-2219-4472-8B29-92AE7BE52365}"/>
              </a:ext>
            </a:extLst>
          </p:cNvPr>
          <p:cNvSpPr txBox="1"/>
          <p:nvPr/>
        </p:nvSpPr>
        <p:spPr>
          <a:xfrm>
            <a:off x="313198" y="2321044"/>
            <a:ext cx="355988"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37" name="文字方塊 36">
            <a:extLst>
              <a:ext uri="{FF2B5EF4-FFF2-40B4-BE49-F238E27FC236}">
                <a16:creationId xmlns:a16="http://schemas.microsoft.com/office/drawing/2014/main" id="{5D019698-8B8F-42E1-B659-901FD582CB44}"/>
              </a:ext>
            </a:extLst>
          </p:cNvPr>
          <p:cNvSpPr txBox="1"/>
          <p:nvPr/>
        </p:nvSpPr>
        <p:spPr>
          <a:xfrm>
            <a:off x="303174" y="2583056"/>
            <a:ext cx="355988"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38" name="文字方塊 37">
            <a:extLst>
              <a:ext uri="{FF2B5EF4-FFF2-40B4-BE49-F238E27FC236}">
                <a16:creationId xmlns:a16="http://schemas.microsoft.com/office/drawing/2014/main" id="{3B21336E-8DDD-491C-B252-57C874460820}"/>
              </a:ext>
            </a:extLst>
          </p:cNvPr>
          <p:cNvSpPr txBox="1"/>
          <p:nvPr/>
        </p:nvSpPr>
        <p:spPr>
          <a:xfrm>
            <a:off x="303174" y="2856441"/>
            <a:ext cx="355988"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39" name="文字方塊 38">
            <a:extLst>
              <a:ext uri="{FF2B5EF4-FFF2-40B4-BE49-F238E27FC236}">
                <a16:creationId xmlns:a16="http://schemas.microsoft.com/office/drawing/2014/main" id="{AAD4127C-705C-450D-B5C0-DD51EA57E33C}"/>
              </a:ext>
            </a:extLst>
          </p:cNvPr>
          <p:cNvSpPr txBox="1"/>
          <p:nvPr/>
        </p:nvSpPr>
        <p:spPr>
          <a:xfrm>
            <a:off x="5759062" y="1551251"/>
            <a:ext cx="355988"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41965210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827B1CF-417C-D00D-D639-B07D90CF72C8}"/>
              </a:ext>
            </a:extLst>
          </p:cNvPr>
          <p:cNvSpPr>
            <a:spLocks noGrp="1"/>
          </p:cNvSpPr>
          <p:nvPr>
            <p:ph type="sldNum" sz="quarter" idx="12"/>
          </p:nvPr>
        </p:nvSpPr>
        <p:spPr/>
        <p:txBody>
          <a:bodyPr/>
          <a:lstStyle/>
          <a:p>
            <a:fld id="{234B36A1-F704-41D0-BB5A-162B2F270628}" type="slidenum">
              <a:rPr lang="zh-TW" altLang="en-US" smtClean="0"/>
              <a:t>78</a:t>
            </a:fld>
            <a:endParaRPr lang="zh-TW" altLang="en-US"/>
          </a:p>
        </p:txBody>
      </p:sp>
      <p:sp>
        <p:nvSpPr>
          <p:cNvPr id="5" name="標題 1">
            <a:extLst>
              <a:ext uri="{FF2B5EF4-FFF2-40B4-BE49-F238E27FC236}">
                <a16:creationId xmlns:a16="http://schemas.microsoft.com/office/drawing/2014/main" id="{29E4AF94-7B04-5594-222A-33E32965EC42}"/>
              </a:ext>
            </a:extLst>
          </p:cNvPr>
          <p:cNvSpPr txBox="1">
            <a:spLocks/>
          </p:cNvSpPr>
          <p:nvPr/>
        </p:nvSpPr>
        <p:spPr>
          <a:xfrm>
            <a:off x="6422" y="-5557"/>
            <a:ext cx="6675116" cy="623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400" b="1" dirty="0">
                <a:latin typeface="Times New Roman" panose="02020603050405020304" pitchFamily="18" charset="0"/>
                <a:cs typeface="Times New Roman" panose="02020603050405020304" pitchFamily="18" charset="0"/>
              </a:rPr>
              <a:t>3.3 Positional Encoding </a:t>
            </a:r>
          </a:p>
        </p:txBody>
      </p:sp>
      <p:pic>
        <p:nvPicPr>
          <p:cNvPr id="7" name="圖片 6">
            <a:extLst>
              <a:ext uri="{FF2B5EF4-FFF2-40B4-BE49-F238E27FC236}">
                <a16:creationId xmlns:a16="http://schemas.microsoft.com/office/drawing/2014/main" id="{87D5EDC9-B39F-3AEE-15B9-35C8A7F18CB9}"/>
              </a:ext>
            </a:extLst>
          </p:cNvPr>
          <p:cNvPicPr>
            <a:picLocks noChangeAspect="1"/>
          </p:cNvPicPr>
          <p:nvPr/>
        </p:nvPicPr>
        <p:blipFill>
          <a:blip r:embed="rId2"/>
          <a:stretch>
            <a:fillRect/>
          </a:stretch>
        </p:blipFill>
        <p:spPr>
          <a:xfrm>
            <a:off x="5241891" y="1087134"/>
            <a:ext cx="3766414" cy="5460478"/>
          </a:xfrm>
          <a:prstGeom prst="rect">
            <a:avLst/>
          </a:prstGeom>
        </p:spPr>
      </p:pic>
      <p:sp>
        <p:nvSpPr>
          <p:cNvPr id="2" name="文字方塊 1">
            <a:extLst>
              <a:ext uri="{FF2B5EF4-FFF2-40B4-BE49-F238E27FC236}">
                <a16:creationId xmlns:a16="http://schemas.microsoft.com/office/drawing/2014/main" id="{F549B91B-8563-89D5-5BCD-A3D6FE22C43D}"/>
              </a:ext>
            </a:extLst>
          </p:cNvPr>
          <p:cNvSpPr txBox="1"/>
          <p:nvPr/>
        </p:nvSpPr>
        <p:spPr>
          <a:xfrm>
            <a:off x="8653112" y="46166"/>
            <a:ext cx="415498" cy="369332"/>
          </a:xfrm>
          <a:prstGeom prst="rect">
            <a:avLst/>
          </a:prstGeom>
          <a:noFill/>
        </p:spPr>
        <p:txBody>
          <a:bodyPr wrap="none" rtlCol="0">
            <a:spAutoFit/>
          </a:bodyPr>
          <a:lstStyle/>
          <a:p>
            <a:r>
              <a:rPr lang="zh-TW" altLang="en-US" dirty="0"/>
              <a:t>胡</a:t>
            </a:r>
          </a:p>
        </p:txBody>
      </p:sp>
      <p:sp>
        <p:nvSpPr>
          <p:cNvPr id="10" name="文字方塊 9">
            <a:extLst>
              <a:ext uri="{FF2B5EF4-FFF2-40B4-BE49-F238E27FC236}">
                <a16:creationId xmlns:a16="http://schemas.microsoft.com/office/drawing/2014/main" id="{E8D0A146-3C02-8506-3BF0-574C7C1E25DF}"/>
              </a:ext>
            </a:extLst>
          </p:cNvPr>
          <p:cNvSpPr txBox="1"/>
          <p:nvPr/>
        </p:nvSpPr>
        <p:spPr>
          <a:xfrm>
            <a:off x="6218800" y="4569060"/>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K</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252CAF70-F86D-0FCA-A467-11460466E8FB}"/>
              </a:ext>
            </a:extLst>
          </p:cNvPr>
          <p:cNvSpPr txBox="1"/>
          <p:nvPr/>
        </p:nvSpPr>
        <p:spPr>
          <a:xfrm>
            <a:off x="6522205" y="4576717"/>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V</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66B9438F-6F5A-2E5E-EFAF-79B8FBC4A286}"/>
              </a:ext>
            </a:extLst>
          </p:cNvPr>
          <p:cNvSpPr txBox="1"/>
          <p:nvPr/>
        </p:nvSpPr>
        <p:spPr>
          <a:xfrm>
            <a:off x="5932819" y="4558193"/>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Q</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A254D74-6112-DEB8-08BD-60C1DF2AAE5E}"/>
                  </a:ext>
                </a:extLst>
              </p:cNvPr>
              <p:cNvSpPr txBox="1"/>
              <p:nvPr/>
            </p:nvSpPr>
            <p:spPr>
              <a:xfrm>
                <a:off x="501206" y="2498090"/>
                <a:ext cx="3529215" cy="338554"/>
              </a:xfrm>
              <a:prstGeom prst="rect">
                <a:avLst/>
              </a:prstGeom>
              <a:noFill/>
            </p:spPr>
            <p:txBody>
              <a:bodyPr wrap="square">
                <a:spAutoFit/>
              </a:bodyPr>
              <a:lstStyle/>
              <a:p>
                <a14:m>
                  <m:oMath xmlns:m="http://schemas.openxmlformats.org/officeDocument/2006/math">
                    <m:sSub>
                      <m:sSubPr>
                        <m:ctrlPr>
                          <a:rPr lang="en-US" altLang="zh-TW" sz="1600" i="1" smtClean="0">
                            <a:solidFill>
                              <a:schemeClr val="tx1"/>
                            </a:solidFill>
                            <a:latin typeface="Cambria Math" panose="02040503050406030204" pitchFamily="18" charset="0"/>
                            <a:cs typeface="Times New Roman" panose="02020603050405020304" pitchFamily="18" charset="0"/>
                          </a:rPr>
                        </m:ctrlPr>
                      </m:sSubPr>
                      <m:e>
                        <m:r>
                          <m:rPr>
                            <m:sty m:val="p"/>
                          </m:rPr>
                          <a:rPr lang="en-US" altLang="zh-TW" sz="1600" b="0" i="0" smtClean="0">
                            <a:solidFill>
                              <a:schemeClr val="tx1"/>
                            </a:solidFill>
                            <a:latin typeface="Cambria Math" panose="02040503050406030204" pitchFamily="18" charset="0"/>
                            <a:cs typeface="Times New Roman" panose="02020603050405020304" pitchFamily="18" charset="0"/>
                          </a:rPr>
                          <m:t>X</m:t>
                        </m:r>
                      </m:e>
                      <m:sub>
                        <m:r>
                          <a:rPr lang="en-US" altLang="zh-TW" sz="1600" b="0" i="0" smtClean="0">
                            <a:solidFill>
                              <a:schemeClr val="tx1"/>
                            </a:solidFill>
                            <a:latin typeface="Cambria Math" panose="02040503050406030204" pitchFamily="18" charset="0"/>
                            <a:cs typeface="Times New Roman" panose="02020603050405020304" pitchFamily="18" charset="0"/>
                          </a:rPr>
                          <m:t>5∗512</m:t>
                        </m:r>
                      </m:sub>
                    </m:sSub>
                  </m:oMath>
                </a14:m>
                <a:r>
                  <a:rPr lang="zh-TW" altLang="en-US" sz="1600" dirty="0">
                    <a:solidFill>
                      <a:schemeClr val="tx1"/>
                    </a:solidFill>
                  </a:rPr>
                  <a:t> </a:t>
                </a:r>
                <a:r>
                  <a:rPr lang="en-US" altLang="zh-TW" sz="1600" dirty="0">
                    <a:solidFill>
                      <a:schemeClr val="tx1"/>
                    </a:solidFill>
                  </a:rPr>
                  <a:t>= </a:t>
                </a:r>
                <a14:m>
                  <m:oMath xmlns:m="http://schemas.openxmlformats.org/officeDocument/2006/math">
                    <m:sSub>
                      <m:sSubPr>
                        <m:ctrlPr>
                          <a:rPr lang="en-US" altLang="zh-TW" sz="16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sSubPr>
                      <m:e>
                        <m:r>
                          <m:rPr>
                            <m:sty m:val="p"/>
                          </m:rPr>
                          <a:rPr lang="en-US" altLang="zh-TW" sz="1600" i="0">
                            <a:solidFill>
                              <a:schemeClr val="tx1"/>
                            </a:solidFill>
                            <a:latin typeface="Cambria Math" panose="02040503050406030204" pitchFamily="18" charset="0"/>
                            <a:cs typeface="Times New Roman" panose="02020603050405020304" pitchFamily="18" charset="0"/>
                            <a:sym typeface="Wingdings" panose="05000000000000000000" pitchFamily="2" charset="2"/>
                          </a:rPr>
                          <m:t>E</m:t>
                        </m:r>
                      </m:e>
                      <m:sub>
                        <m:r>
                          <a:rPr lang="en-US" altLang="zh-TW" sz="1600" i="0">
                            <a:solidFill>
                              <a:schemeClr val="tx1"/>
                            </a:solidFill>
                            <a:latin typeface="Cambria Math" panose="02040503050406030204" pitchFamily="18" charset="0"/>
                            <a:cs typeface="Times New Roman" panose="02020603050405020304" pitchFamily="18" charset="0"/>
                            <a:sym typeface="Wingdings" panose="05000000000000000000" pitchFamily="2" charset="2"/>
                          </a:rPr>
                          <m:t>5∗512</m:t>
                        </m:r>
                      </m:sub>
                    </m:sSub>
                    <m:r>
                      <a:rPr lang="en-US" altLang="zh-TW" sz="16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sSub>
                      <m:sSubPr>
                        <m:ctrlPr>
                          <a:rPr lang="en-US" altLang="zh-TW" sz="1600" i="1" dirty="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sSubPr>
                      <m:e>
                        <m:r>
                          <m:rPr>
                            <m:sty m:val="p"/>
                          </m:rPr>
                          <a:rPr lang="en-US" altLang="zh-TW" sz="1600" i="1" dirty="0">
                            <a:solidFill>
                              <a:schemeClr val="tx1"/>
                            </a:solidFill>
                            <a:latin typeface="Cambria Math" panose="02040503050406030204" pitchFamily="18" charset="0"/>
                            <a:cs typeface="Times New Roman" panose="02020603050405020304" pitchFamily="18" charset="0"/>
                            <a:sym typeface="Wingdings" panose="05000000000000000000" pitchFamily="2" charset="2"/>
                          </a:rPr>
                          <m:t>P</m:t>
                        </m:r>
                      </m:e>
                      <m:sub>
                        <m:r>
                          <a:rPr lang="en-US" altLang="zh-TW" sz="1600" i="1" dirty="0">
                            <a:solidFill>
                              <a:schemeClr val="tx1"/>
                            </a:solidFill>
                            <a:latin typeface="Cambria Math" panose="02040503050406030204" pitchFamily="18" charset="0"/>
                            <a:cs typeface="Times New Roman" panose="02020603050405020304" pitchFamily="18" charset="0"/>
                            <a:sym typeface="Wingdings" panose="05000000000000000000" pitchFamily="2" charset="2"/>
                          </a:rPr>
                          <m:t>5</m:t>
                        </m:r>
                        <m:r>
                          <a:rPr lang="en-US" altLang="zh-TW" sz="16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×512</m:t>
                        </m:r>
                      </m:sub>
                    </m:sSub>
                  </m:oMath>
                </a14:m>
                <a:endParaRPr lang="zh-TW" altLang="en-US" sz="1200" dirty="0"/>
              </a:p>
            </p:txBody>
          </p:sp>
        </mc:Choice>
        <mc:Fallback xmlns="">
          <p:sp>
            <p:nvSpPr>
              <p:cNvPr id="28" name="文字方塊 27">
                <a:extLst>
                  <a:ext uri="{FF2B5EF4-FFF2-40B4-BE49-F238E27FC236}">
                    <a16:creationId xmlns:a16="http://schemas.microsoft.com/office/drawing/2014/main" id="{AA254D74-6112-DEB8-08BD-60C1DF2AAE5E}"/>
                  </a:ext>
                </a:extLst>
              </p:cNvPr>
              <p:cNvSpPr txBox="1">
                <a:spLocks noRot="1" noChangeAspect="1" noMove="1" noResize="1" noEditPoints="1" noAdjustHandles="1" noChangeArrowheads="1" noChangeShapeType="1" noTextEdit="1"/>
              </p:cNvSpPr>
              <p:nvPr/>
            </p:nvSpPr>
            <p:spPr>
              <a:xfrm>
                <a:off x="501206" y="2498090"/>
                <a:ext cx="3529215" cy="338554"/>
              </a:xfrm>
              <a:prstGeom prst="rect">
                <a:avLst/>
              </a:prstGeom>
              <a:blipFill>
                <a:blip r:embed="rId3"/>
                <a:stretch>
                  <a:fillRect t="-5455" b="-23636"/>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CA9CFE93-3A88-DAA7-AF73-116B594E86DC}"/>
              </a:ext>
            </a:extLst>
          </p:cNvPr>
          <p:cNvSpPr txBox="1"/>
          <p:nvPr/>
        </p:nvSpPr>
        <p:spPr>
          <a:xfrm>
            <a:off x="5276006" y="6474747"/>
            <a:ext cx="3766414" cy="307777"/>
          </a:xfrm>
          <a:prstGeom prst="rect">
            <a:avLst/>
          </a:prstGeom>
          <a:noFill/>
        </p:spPr>
        <p:txBody>
          <a:bodyPr wrap="square">
            <a:spAutoFit/>
          </a:bodyPr>
          <a:lstStyle/>
          <a:p>
            <a:r>
              <a:rPr lang="en-US" altLang="zh-TW" sz="1400" dirty="0"/>
              <a:t>Figure 1: The Transformer - model architecture.</a:t>
            </a:r>
            <a:endParaRPr lang="zh-TW" altLang="en-US" sz="1400" dirty="0"/>
          </a:p>
        </p:txBody>
      </p:sp>
      <p:sp>
        <p:nvSpPr>
          <p:cNvPr id="8" name="文字方塊 7">
            <a:extLst>
              <a:ext uri="{FF2B5EF4-FFF2-40B4-BE49-F238E27FC236}">
                <a16:creationId xmlns:a16="http://schemas.microsoft.com/office/drawing/2014/main" id="{22EAA51C-28DF-949F-3555-49033A083DCF}"/>
              </a:ext>
            </a:extLst>
          </p:cNvPr>
          <p:cNvSpPr txBox="1"/>
          <p:nvPr/>
        </p:nvSpPr>
        <p:spPr>
          <a:xfrm>
            <a:off x="7805216" y="3571469"/>
            <a:ext cx="295274"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Q</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62A4B5AC-D70A-3B4B-3EA9-8008FC0E8F65}"/>
              </a:ext>
            </a:extLst>
          </p:cNvPr>
          <p:cNvSpPr txBox="1"/>
          <p:nvPr/>
        </p:nvSpPr>
        <p:spPr>
          <a:xfrm>
            <a:off x="7495607" y="3582878"/>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K</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9E67AA76-DB23-33BF-66CF-6A5C371E1B26}"/>
              </a:ext>
            </a:extLst>
          </p:cNvPr>
          <p:cNvSpPr txBox="1"/>
          <p:nvPr/>
        </p:nvSpPr>
        <p:spPr>
          <a:xfrm>
            <a:off x="7189742" y="3571469"/>
            <a:ext cx="295274" cy="276999"/>
          </a:xfrm>
          <a:prstGeom prst="rect">
            <a:avLst/>
          </a:prstGeom>
          <a:noFill/>
        </p:spPr>
        <p:txBody>
          <a:bodyPr wrap="none" rtlCol="0">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V</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99E71C2A-068D-6E71-1A6B-F3D9B5C3F381}"/>
                  </a:ext>
                </a:extLst>
              </p:cNvPr>
              <p:cNvSpPr txBox="1"/>
              <p:nvPr/>
            </p:nvSpPr>
            <p:spPr>
              <a:xfrm>
                <a:off x="7296937" y="3731075"/>
                <a:ext cx="504535"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solidFill>
                                <a:srgbClr val="00B050"/>
                              </a:solidFill>
                              <a:latin typeface="Cambria Math" panose="02040503050406030204" pitchFamily="18" charset="0"/>
                              <a:cs typeface="Times New Roman" panose="02020603050405020304" pitchFamily="18" charset="0"/>
                            </a:rPr>
                          </m:ctrlPr>
                        </m:sSubPr>
                        <m:e>
                          <m:r>
                            <m:rPr>
                              <m:sty m:val="p"/>
                            </m:rPr>
                            <a:rPr lang="en-US" altLang="zh-TW" sz="1050" b="0" i="0" smtClean="0">
                              <a:solidFill>
                                <a:srgbClr val="00B050"/>
                              </a:solidFill>
                              <a:latin typeface="Cambria Math" panose="02040503050406030204" pitchFamily="18" charset="0"/>
                              <a:cs typeface="Times New Roman" panose="02020603050405020304" pitchFamily="18" charset="0"/>
                            </a:rPr>
                            <m:t>I</m:t>
                          </m:r>
                        </m:e>
                        <m:sub>
                          <m:r>
                            <a:rPr lang="en-US" altLang="zh-TW" sz="1050" b="0" i="0" smtClean="0">
                              <a:solidFill>
                                <a:srgbClr val="00B050"/>
                              </a:solidFill>
                              <a:latin typeface="Cambria Math" panose="02040503050406030204" pitchFamily="18" charset="0"/>
                              <a:cs typeface="Times New Roman" panose="02020603050405020304" pitchFamily="18" charset="0"/>
                            </a:rPr>
                            <m:t>1∗512</m:t>
                          </m:r>
                        </m:sub>
                      </m:sSub>
                      <m:r>
                        <a:rPr lang="en-US" altLang="zh-TW" sz="1050" b="0" i="1" smtClean="0">
                          <a:solidFill>
                            <a:schemeClr val="tx1"/>
                          </a:solidFill>
                          <a:latin typeface="Cambria Math" panose="02040503050406030204" pitchFamily="18" charset="0"/>
                          <a:cs typeface="Times New Roman" panose="02020603050405020304" pitchFamily="18" charset="0"/>
                        </a:rPr>
                        <m:t> </m:t>
                      </m:r>
                    </m:oMath>
                  </m:oMathPara>
                </a14:m>
                <a:endParaRPr lang="en-US" altLang="zh-TW" sz="105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3" name="文字方塊 32">
                <a:extLst>
                  <a:ext uri="{FF2B5EF4-FFF2-40B4-BE49-F238E27FC236}">
                    <a16:creationId xmlns:a16="http://schemas.microsoft.com/office/drawing/2014/main" id="{99E71C2A-068D-6E71-1A6B-F3D9B5C3F381}"/>
                  </a:ext>
                </a:extLst>
              </p:cNvPr>
              <p:cNvSpPr txBox="1">
                <a:spLocks noRot="1" noChangeAspect="1" noMove="1" noResize="1" noEditPoints="1" noAdjustHandles="1" noChangeArrowheads="1" noChangeShapeType="1" noTextEdit="1"/>
              </p:cNvSpPr>
              <p:nvPr/>
            </p:nvSpPr>
            <p:spPr>
              <a:xfrm>
                <a:off x="7296937" y="3731075"/>
                <a:ext cx="504535" cy="26161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F79C644F-CEA1-450E-8ADF-11C092CEAA2C}"/>
                  </a:ext>
                </a:extLst>
              </p:cNvPr>
              <p:cNvSpPr txBox="1"/>
              <p:nvPr/>
            </p:nvSpPr>
            <p:spPr>
              <a:xfrm>
                <a:off x="6475408" y="2762302"/>
                <a:ext cx="504535" cy="2789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accent2"/>
                              </a:solidFill>
                              <a:latin typeface="Cambria Math" panose="02040503050406030204" pitchFamily="18" charset="0"/>
                              <a:cs typeface="Times New Roman" panose="02020603050405020304" pitchFamily="18" charset="0"/>
                            </a:rPr>
                          </m:ctrlPr>
                        </m:sSubPr>
                        <m:e>
                          <m:r>
                            <m:rPr>
                              <m:sty m:val="p"/>
                            </m:rPr>
                            <a:rPr lang="en-US" altLang="zh-TW" sz="1200" b="0" i="0" smtClean="0">
                              <a:solidFill>
                                <a:schemeClr val="accent2"/>
                              </a:solidFill>
                              <a:latin typeface="Cambria Math" panose="02040503050406030204" pitchFamily="18" charset="0"/>
                              <a:cs typeface="Times New Roman" panose="02020603050405020304" pitchFamily="18" charset="0"/>
                            </a:rPr>
                            <m:t>Z</m:t>
                          </m:r>
                        </m:e>
                        <m:sub>
                          <m:r>
                            <a:rPr lang="en-US" altLang="zh-TW" sz="1200">
                              <a:solidFill>
                                <a:schemeClr val="accent2"/>
                              </a:solidFill>
                              <a:latin typeface="Cambria Math" panose="02040503050406030204" pitchFamily="18" charset="0"/>
                              <a:cs typeface="Times New Roman" panose="02020603050405020304" pitchFamily="18" charset="0"/>
                            </a:rPr>
                            <m:t>5∗512</m:t>
                          </m:r>
                        </m:sub>
                      </m:sSub>
                    </m:oMath>
                  </m:oMathPara>
                </a14:m>
                <a:endParaRPr lang="en-US" altLang="zh-TW"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5" name="文字方塊 34">
                <a:extLst>
                  <a:ext uri="{FF2B5EF4-FFF2-40B4-BE49-F238E27FC236}">
                    <a16:creationId xmlns:a16="http://schemas.microsoft.com/office/drawing/2014/main" id="{F79C644F-CEA1-450E-8ADF-11C092CEAA2C}"/>
                  </a:ext>
                </a:extLst>
              </p:cNvPr>
              <p:cNvSpPr txBox="1">
                <a:spLocks noRot="1" noChangeAspect="1" noMove="1" noResize="1" noEditPoints="1" noAdjustHandles="1" noChangeArrowheads="1" noChangeShapeType="1" noTextEdit="1"/>
              </p:cNvSpPr>
              <p:nvPr/>
            </p:nvSpPr>
            <p:spPr>
              <a:xfrm>
                <a:off x="6475408" y="2762302"/>
                <a:ext cx="504535" cy="278900"/>
              </a:xfrm>
              <a:prstGeom prst="rect">
                <a:avLst/>
              </a:prstGeom>
              <a:blipFill>
                <a:blip r:embed="rId5"/>
                <a:stretch>
                  <a:fillRect r="-3614"/>
                </a:stretch>
              </a:blipFill>
            </p:spPr>
            <p:txBody>
              <a:bodyPr/>
              <a:lstStyle/>
              <a:p>
                <a:r>
                  <a:rPr lang="zh-TW" altLang="en-US">
                    <a:noFill/>
                  </a:rPr>
                  <a:t> </a:t>
                </a:r>
              </a:p>
            </p:txBody>
          </p:sp>
        </mc:Fallback>
      </mc:AlternateContent>
      <p:sp>
        <p:nvSpPr>
          <p:cNvPr id="42" name="文字方塊 41">
            <a:extLst>
              <a:ext uri="{FF2B5EF4-FFF2-40B4-BE49-F238E27FC236}">
                <a16:creationId xmlns:a16="http://schemas.microsoft.com/office/drawing/2014/main" id="{4457017E-A8D7-8081-BAD8-77243D262BCA}"/>
              </a:ext>
            </a:extLst>
          </p:cNvPr>
          <p:cNvSpPr txBox="1"/>
          <p:nvPr/>
        </p:nvSpPr>
        <p:spPr>
          <a:xfrm>
            <a:off x="7172970" y="2853764"/>
            <a:ext cx="643145" cy="276999"/>
          </a:xfrm>
          <a:prstGeom prst="rect">
            <a:avLst/>
          </a:prstGeom>
          <a:noFill/>
        </p:spPr>
        <p:txBody>
          <a:bodyPr wrap="square">
            <a:spAutoFit/>
          </a:bodyPr>
          <a:lstStyle/>
          <a:p>
            <a:r>
              <a:rPr lang="en-US" altLang="zh-TW" sz="1200" dirty="0">
                <a:solidFill>
                  <a:srgbClr val="00B050"/>
                </a:solidFill>
                <a:latin typeface="Times New Roman" panose="02020603050405020304" pitchFamily="18" charset="0"/>
                <a:cs typeface="Times New Roman" panose="02020603050405020304" pitchFamily="18" charset="0"/>
              </a:rPr>
              <a:t>1*512</a:t>
            </a:r>
          </a:p>
        </p:txBody>
      </p:sp>
      <p:sp>
        <p:nvSpPr>
          <p:cNvPr id="3" name="矩形 2">
            <a:extLst>
              <a:ext uri="{FF2B5EF4-FFF2-40B4-BE49-F238E27FC236}">
                <a16:creationId xmlns:a16="http://schemas.microsoft.com/office/drawing/2014/main" id="{BADD0E7D-2AC7-FE6A-82C8-6DA65C3A3151}"/>
              </a:ext>
            </a:extLst>
          </p:cNvPr>
          <p:cNvSpPr/>
          <p:nvPr/>
        </p:nvSpPr>
        <p:spPr>
          <a:xfrm rot="5400000">
            <a:off x="6896539" y="3322924"/>
            <a:ext cx="436407" cy="3787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03B9D8DA-9827-1E37-2215-E661921DFE49}"/>
                  </a:ext>
                </a:extLst>
              </p:cNvPr>
              <p:cNvSpPr txBox="1"/>
              <p:nvPr/>
            </p:nvSpPr>
            <p:spPr>
              <a:xfrm>
                <a:off x="135695" y="765821"/>
                <a:ext cx="4390057" cy="6619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r>
                            <a:rPr lang="en-US" altLang="zh-TW" sz="1600" i="1">
                              <a:latin typeface="Cambria Math" panose="02040503050406030204" pitchFamily="18" charset="0"/>
                            </a:rPr>
                            <m:t>𝑃</m:t>
                          </m:r>
                          <m:r>
                            <a:rPr lang="en-US" altLang="zh-TW" sz="1600" i="1" smtClean="0">
                              <a:latin typeface="Cambria Math" panose="02040503050406030204" pitchFamily="18" charset="0"/>
                            </a:rPr>
                            <m:t>𝐸</m:t>
                          </m:r>
                        </m:e>
                        <m:sub>
                          <m:r>
                            <a:rPr lang="en-US" altLang="zh-TW" sz="1600" i="1">
                              <a:latin typeface="Cambria Math" panose="02040503050406030204" pitchFamily="18" charset="0"/>
                            </a:rPr>
                            <m:t>(</m:t>
                          </m:r>
                          <m:r>
                            <a:rPr lang="en-US" altLang="zh-TW" sz="1600" b="0" i="1" smtClean="0">
                              <a:latin typeface="Cambria Math" panose="02040503050406030204" pitchFamily="18" charset="0"/>
                            </a:rPr>
                            <m:t>𝑝𝑜𝑠</m:t>
                          </m:r>
                          <m:r>
                            <a:rPr lang="en-US" altLang="zh-TW" sz="1600" b="0" i="1" smtClean="0">
                              <a:latin typeface="Cambria Math" panose="02040503050406030204" pitchFamily="18" charset="0"/>
                            </a:rPr>
                            <m:t>,2</m:t>
                          </m:r>
                          <m:r>
                            <a:rPr lang="en-US" altLang="zh-TW" sz="1600" b="0" i="1" smtClean="0">
                              <a:latin typeface="Cambria Math" panose="02040503050406030204" pitchFamily="18" charset="0"/>
                            </a:rPr>
                            <m:t>𝑖</m:t>
                          </m:r>
                          <m:r>
                            <a:rPr lang="en-US" altLang="zh-TW" sz="1600" i="1" smtClean="0">
                              <a:latin typeface="Cambria Math" panose="02040503050406030204" pitchFamily="18" charset="0"/>
                            </a:rPr>
                            <m:t>)</m:t>
                          </m:r>
                        </m:sub>
                      </m:sSub>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𝑠𝑖𝑛</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𝑝𝑜𝑠</m:t>
                      </m:r>
                      <m:r>
                        <a:rPr lang="en-US" altLang="zh-TW" sz="1600" b="0" i="1" smtClean="0">
                          <a:latin typeface="Cambria Math" panose="02040503050406030204" pitchFamily="18" charset="0"/>
                        </a:rPr>
                        <m:t>/</m:t>
                      </m:r>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10000</m:t>
                          </m:r>
                        </m:e>
                        <m:sup>
                          <m:r>
                            <a:rPr lang="en-US" altLang="zh-TW" sz="1600" b="0" i="1" smtClean="0">
                              <a:latin typeface="Cambria Math" panose="02040503050406030204" pitchFamily="18" charset="0"/>
                            </a:rPr>
                            <m:t>2</m:t>
                          </m:r>
                          <m: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𝑑</m:t>
                              </m:r>
                            </m:e>
                            <m:sub>
                              <m:r>
                                <a:rPr lang="en-US" altLang="zh-TW" sz="1600" b="0" i="1" smtClean="0">
                                  <a:latin typeface="Cambria Math" panose="02040503050406030204" pitchFamily="18" charset="0"/>
                                </a:rPr>
                                <m:t>𝑚𝑜𝑑𝑒𝑙</m:t>
                              </m:r>
                            </m:sub>
                          </m:sSub>
                        </m:sup>
                      </m:sSup>
                      <m:r>
                        <a:rPr lang="en-US" altLang="zh-TW" sz="1600" b="0" i="1" smtClean="0">
                          <a:latin typeface="Cambria Math" panose="02040503050406030204" pitchFamily="18" charset="0"/>
                        </a:rPr>
                        <m:t>)</m:t>
                      </m:r>
                    </m:oMath>
                  </m:oMathPara>
                </a14:m>
                <a:endParaRPr lang="en-US" altLang="zh-TW" sz="1600" i="1" dirty="0"/>
              </a:p>
              <a:p>
                <a:pPr/>
                <a14:m>
                  <m:oMathPara xmlns:m="http://schemas.openxmlformats.org/officeDocument/2006/math">
                    <m:oMathParaPr>
                      <m:jc m:val="centerGroup"/>
                    </m:oMathParaPr>
                    <m:oMath xmlns:m="http://schemas.openxmlformats.org/officeDocument/2006/math">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𝑃𝐸</m:t>
                          </m:r>
                        </m:e>
                        <m:sub>
                          <m:r>
                            <a:rPr lang="en-US" altLang="zh-TW" sz="1600" i="1">
                              <a:latin typeface="Cambria Math" panose="02040503050406030204" pitchFamily="18" charset="0"/>
                            </a:rPr>
                            <m:t>(</m:t>
                          </m:r>
                          <m:r>
                            <a:rPr lang="en-US" altLang="zh-TW" sz="1600" i="1">
                              <a:latin typeface="Cambria Math" panose="02040503050406030204" pitchFamily="18" charset="0"/>
                            </a:rPr>
                            <m:t>𝑝𝑜𝑠</m:t>
                          </m:r>
                          <m:r>
                            <a:rPr lang="en-US" altLang="zh-TW" sz="1600" i="1">
                              <a:latin typeface="Cambria Math" panose="02040503050406030204" pitchFamily="18" charset="0"/>
                            </a:rPr>
                            <m:t>,2</m:t>
                          </m:r>
                          <m:r>
                            <a:rPr lang="en-US" altLang="zh-TW" sz="1600" i="1">
                              <a:latin typeface="Cambria Math" panose="02040503050406030204" pitchFamily="18" charset="0"/>
                            </a:rPr>
                            <m:t>𝑖</m:t>
                          </m:r>
                          <m:r>
                            <a:rPr lang="en-US" altLang="zh-TW" sz="1600" b="0" i="1" smtClean="0">
                              <a:latin typeface="Cambria Math" panose="02040503050406030204" pitchFamily="18" charset="0"/>
                            </a:rPr>
                            <m:t>+1</m:t>
                          </m:r>
                          <m:r>
                            <a:rPr lang="en-US" altLang="zh-TW" sz="1600" i="1">
                              <a:latin typeface="Cambria Math" panose="02040503050406030204" pitchFamily="18" charset="0"/>
                            </a:rPr>
                            <m:t>)</m:t>
                          </m:r>
                        </m:sub>
                      </m:sSub>
                      <m:r>
                        <a:rPr lang="en-US" altLang="zh-TW" sz="1600" i="1">
                          <a:latin typeface="Cambria Math" panose="02040503050406030204" pitchFamily="18" charset="0"/>
                        </a:rPr>
                        <m:t>=</m:t>
                      </m:r>
                      <m:r>
                        <a:rPr lang="en-US" altLang="zh-TW" sz="1600" b="0" i="1" smtClean="0">
                          <a:latin typeface="Cambria Math" panose="02040503050406030204" pitchFamily="18" charset="0"/>
                        </a:rPr>
                        <m:t>𝑐𝑜𝑠</m:t>
                      </m:r>
                      <m:r>
                        <a:rPr lang="en-US" altLang="zh-TW" sz="1600" i="1">
                          <a:latin typeface="Cambria Math" panose="02040503050406030204" pitchFamily="18" charset="0"/>
                        </a:rPr>
                        <m:t>(</m:t>
                      </m:r>
                      <m:r>
                        <a:rPr lang="en-US" altLang="zh-TW" sz="1600" i="1">
                          <a:latin typeface="Cambria Math" panose="02040503050406030204" pitchFamily="18" charset="0"/>
                        </a:rPr>
                        <m:t>𝑝𝑜𝑠</m:t>
                      </m:r>
                      <m:r>
                        <a:rPr lang="en-US" altLang="zh-TW" sz="1600" i="1">
                          <a:latin typeface="Cambria Math" panose="02040503050406030204" pitchFamily="18" charset="0"/>
                        </a:rPr>
                        <m:t>/</m:t>
                      </m:r>
                      <m:sSup>
                        <m:sSupPr>
                          <m:ctrlPr>
                            <a:rPr lang="en-US" altLang="zh-TW" sz="1600" i="1">
                              <a:latin typeface="Cambria Math" panose="02040503050406030204" pitchFamily="18" charset="0"/>
                            </a:rPr>
                          </m:ctrlPr>
                        </m:sSupPr>
                        <m:e>
                          <m:r>
                            <a:rPr lang="en-US" altLang="zh-TW" sz="1600" b="0" i="1" smtClean="0">
                              <a:latin typeface="Cambria Math" panose="02040503050406030204" pitchFamily="18" charset="0"/>
                            </a:rPr>
                            <m:t>10000</m:t>
                          </m:r>
                        </m:e>
                        <m:sup>
                          <m:r>
                            <a:rPr lang="en-US" altLang="zh-TW" sz="1600" i="1">
                              <a:latin typeface="Cambria Math" panose="02040503050406030204" pitchFamily="18" charset="0"/>
                            </a:rPr>
                            <m:t>2</m:t>
                          </m:r>
                          <m:r>
                            <a:rPr lang="en-US" altLang="zh-TW" sz="1600" i="1">
                              <a:latin typeface="Cambria Math" panose="02040503050406030204" pitchFamily="18" charset="0"/>
                            </a:rPr>
                            <m:t>𝑖</m:t>
                          </m:r>
                          <m:r>
                            <a:rPr lang="en-US" altLang="zh-TW" sz="1600" i="1">
                              <a:latin typeface="Cambria Math" panose="02040503050406030204" pitchFamily="18" charset="0"/>
                            </a:rPr>
                            <m:t>/</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𝑑</m:t>
                              </m:r>
                            </m:e>
                            <m:sub>
                              <m:r>
                                <a:rPr lang="en-US" altLang="zh-TW" sz="1600" i="1">
                                  <a:latin typeface="Cambria Math" panose="02040503050406030204" pitchFamily="18" charset="0"/>
                                </a:rPr>
                                <m:t>𝑚𝑜𝑑𝑒𝑙</m:t>
                              </m:r>
                            </m:sub>
                          </m:sSub>
                        </m:sup>
                      </m:sSup>
                      <m:r>
                        <a:rPr lang="en-US" altLang="zh-TW" sz="1600" i="1">
                          <a:latin typeface="Cambria Math" panose="02040503050406030204" pitchFamily="18" charset="0"/>
                        </a:rPr>
                        <m:t>)</m:t>
                      </m:r>
                    </m:oMath>
                  </m:oMathPara>
                </a14:m>
                <a:endParaRPr lang="zh-TW" altLang="en-US" sz="1600" i="1" dirty="0"/>
              </a:p>
            </p:txBody>
          </p:sp>
        </mc:Choice>
        <mc:Fallback xmlns="">
          <p:sp>
            <p:nvSpPr>
              <p:cNvPr id="11" name="文字方塊 10">
                <a:extLst>
                  <a:ext uri="{FF2B5EF4-FFF2-40B4-BE49-F238E27FC236}">
                    <a16:creationId xmlns:a16="http://schemas.microsoft.com/office/drawing/2014/main" id="{03B9D8DA-9827-1E37-2215-E661921DFE49}"/>
                  </a:ext>
                </a:extLst>
              </p:cNvPr>
              <p:cNvSpPr txBox="1">
                <a:spLocks noRot="1" noChangeAspect="1" noMove="1" noResize="1" noEditPoints="1" noAdjustHandles="1" noChangeArrowheads="1" noChangeShapeType="1" noTextEdit="1"/>
              </p:cNvSpPr>
              <p:nvPr/>
            </p:nvSpPr>
            <p:spPr>
              <a:xfrm>
                <a:off x="135695" y="765821"/>
                <a:ext cx="4390057" cy="661976"/>
              </a:xfrm>
              <a:prstGeom prst="rect">
                <a:avLst/>
              </a:prstGeom>
              <a:blipFill>
                <a:blip r:embed="rId6"/>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F2D8790D-80CF-C56D-103E-2491CCA9B328}"/>
                  </a:ext>
                </a:extLst>
              </p:cNvPr>
              <p:cNvSpPr txBox="1"/>
              <p:nvPr/>
            </p:nvSpPr>
            <p:spPr>
              <a:xfrm>
                <a:off x="807627" y="2844985"/>
                <a:ext cx="4658156" cy="777072"/>
              </a:xfrm>
              <a:prstGeom prst="rect">
                <a:avLst/>
              </a:prstGeom>
              <a:noFill/>
            </p:spPr>
            <p:txBody>
              <a:bodyPr wrap="square">
                <a:spAutoFit/>
              </a:bodyPr>
              <a:lstStyle/>
              <a:p>
                <a14:m>
                  <m:oMath xmlns:m="http://schemas.openxmlformats.org/officeDocument/2006/math">
                    <m:sSub>
                      <m:sSubPr>
                        <m:ctrlPr>
                          <a:rPr lang="en-US" altLang="zh-TW" sz="1400" i="1" dirty="0" smtClean="0">
                            <a:latin typeface="Cambria Math" panose="02040503050406030204" pitchFamily="18" charset="0"/>
                            <a:cs typeface="Times New Roman" panose="02020603050405020304" pitchFamily="18" charset="0"/>
                            <a:sym typeface="Wingdings" panose="05000000000000000000" pitchFamily="2" charset="2"/>
                          </a:rPr>
                        </m:ctrlPr>
                      </m:sSubPr>
                      <m:e>
                        <m:r>
                          <m:rPr>
                            <m:sty m:val="p"/>
                          </m:rPr>
                          <a:rPr lang="en-US" altLang="zh-TW" sz="1400" i="1" dirty="0">
                            <a:latin typeface="Cambria Math" panose="02040503050406030204" pitchFamily="18" charset="0"/>
                            <a:cs typeface="Times New Roman" panose="02020603050405020304" pitchFamily="18" charset="0"/>
                            <a:sym typeface="Wingdings" panose="05000000000000000000" pitchFamily="2" charset="2"/>
                          </a:rPr>
                          <m:t>P</m:t>
                        </m:r>
                      </m:e>
                      <m:sub>
                        <m:r>
                          <a:rPr lang="en-US" altLang="zh-TW" sz="1400" b="0" i="1" dirty="0" smtClean="0">
                            <a:latin typeface="Cambria Math" panose="02040503050406030204" pitchFamily="18" charset="0"/>
                            <a:cs typeface="Times New Roman" panose="02020603050405020304" pitchFamily="18" charset="0"/>
                            <a:sym typeface="Wingdings" panose="05000000000000000000" pitchFamily="2" charset="2"/>
                          </a:rPr>
                          <m:t>5</m:t>
                        </m:r>
                        <m:r>
                          <a:rPr lang="en-US" altLang="zh-TW" sz="1400" b="0" i="1" dirty="0"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×512</m:t>
                        </m:r>
                      </m:sub>
                    </m:sSub>
                    <m:r>
                      <a:rPr lang="en-US" altLang="zh-TW" sz="1400" i="1">
                        <a:latin typeface="Cambria Math" panose="02040503050406030204" pitchFamily="18" charset="0"/>
                        <a:cs typeface="Times New Roman" panose="02020603050405020304" pitchFamily="18" charset="0"/>
                        <a:sym typeface="Wingdings" panose="05000000000000000000" pitchFamily="2" charset="2"/>
                      </a:rPr>
                      <m:t>=</m:t>
                    </m:r>
                    <m:d>
                      <m:dPr>
                        <m:begChr m:val="["/>
                        <m:endChr m:val="]"/>
                        <m:ctrlPr>
                          <a:rPr lang="en-US" altLang="zh-TW" sz="14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dPr>
                      <m:e>
                        <m:m>
                          <m:mPr>
                            <m:mcs>
                              <m:mc>
                                <m:mcPr>
                                  <m:count m:val="3"/>
                                  <m:mcJc m:val="center"/>
                                </m:mcPr>
                              </m:mc>
                            </m:mcs>
                            <m:ctrlPr>
                              <a:rPr lang="en-US" altLang="zh-TW" sz="14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mPr>
                          <m:mr>
                            <m:e>
                              <m:sSub>
                                <m:sSubPr>
                                  <m:ctrlPr>
                                    <a:rPr lang="en-US" altLang="zh-TW" sz="14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𝑃𝐸</m:t>
                                  </m:r>
                                </m:e>
                                <m:sub>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𝑝𝑜𝑠</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=0,2</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𝑖</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=0)</m:t>
                                  </m:r>
                                </m:sub>
                              </m:sSub>
                            </m:e>
                            <m:e>
                              <m:r>
                                <a:rPr lang="en-US" altLang="zh-TW" sz="14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𝑃</m:t>
                              </m:r>
                              <m:sSub>
                                <m:sSubPr>
                                  <m:ctrlPr>
                                    <a:rPr lang="en-US" altLang="zh-TW" sz="1400" i="1">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400" i="1">
                                      <a:solidFill>
                                        <a:schemeClr val="tx1"/>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𝑝𝑜𝑠</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=0,2</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𝑖</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+1=511)</m:t>
                                  </m:r>
                                </m:sub>
                              </m:sSub>
                            </m:e>
                          </m:mr>
                          <m:mr>
                            <m:e>
                              <m:r>
                                <a:rPr lang="en-US" altLang="zh-TW" sz="14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4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4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e>
                          </m:mr>
                          <m:mr>
                            <m:e>
                              <m:sSub>
                                <m:sSubPr>
                                  <m:ctrlPr>
                                    <a:rPr lang="en-US" altLang="zh-TW" sz="1400" i="1">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𝑃</m:t>
                                  </m:r>
                                  <m:r>
                                    <a:rPr lang="en-US" altLang="zh-TW" sz="1400" i="1">
                                      <a:solidFill>
                                        <a:schemeClr val="tx1"/>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𝑝𝑜𝑠</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=4,2</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𝑖</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=0)</m:t>
                                  </m:r>
                                </m:sub>
                              </m:sSub>
                            </m:e>
                            <m:e>
                              <m:r>
                                <a:rPr lang="en-US" altLang="zh-TW" sz="14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e>
                            <m:e>
                              <m:sSub>
                                <m:sSubPr>
                                  <m:ctrlPr>
                                    <a:rPr lang="en-US" altLang="zh-TW" sz="1400" i="1">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𝑃</m:t>
                                  </m:r>
                                  <m:r>
                                    <a:rPr lang="en-US" altLang="zh-TW" sz="1400" i="1">
                                      <a:solidFill>
                                        <a:schemeClr val="tx1"/>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𝑝𝑜𝑠</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=4,2</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𝑖</m:t>
                                  </m:r>
                                  <m:r>
                                    <a:rPr lang="en-US" altLang="zh-TW" sz="1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+1=511)</m:t>
                                  </m:r>
                                </m:sub>
                              </m:sSub>
                            </m:e>
                          </m:mr>
                        </m:m>
                      </m:e>
                    </m:d>
                  </m:oMath>
                </a14:m>
                <a:r>
                  <a:rPr lang="en-US" altLang="zh-TW"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endParaRPr lang="zh-TW" altLang="en-US" sz="1400" dirty="0"/>
              </a:p>
            </p:txBody>
          </p:sp>
        </mc:Choice>
        <mc:Fallback xmlns="">
          <p:sp>
            <p:nvSpPr>
              <p:cNvPr id="13" name="文字方塊 12">
                <a:extLst>
                  <a:ext uri="{FF2B5EF4-FFF2-40B4-BE49-F238E27FC236}">
                    <a16:creationId xmlns:a16="http://schemas.microsoft.com/office/drawing/2014/main" id="{F2D8790D-80CF-C56D-103E-2491CCA9B328}"/>
                  </a:ext>
                </a:extLst>
              </p:cNvPr>
              <p:cNvSpPr txBox="1">
                <a:spLocks noRot="1" noChangeAspect="1" noMove="1" noResize="1" noEditPoints="1" noAdjustHandles="1" noChangeArrowheads="1" noChangeShapeType="1" noTextEdit="1"/>
              </p:cNvSpPr>
              <p:nvPr/>
            </p:nvSpPr>
            <p:spPr>
              <a:xfrm>
                <a:off x="807627" y="2844985"/>
                <a:ext cx="4658156" cy="77707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3E50C2E-4166-7FE1-F98E-9A2E5958F5AF}"/>
                  </a:ext>
                </a:extLst>
              </p:cNvPr>
              <p:cNvSpPr txBox="1"/>
              <p:nvPr/>
            </p:nvSpPr>
            <p:spPr>
              <a:xfrm>
                <a:off x="4079818" y="766483"/>
                <a:ext cx="4296549" cy="307777"/>
              </a:xfrm>
              <a:prstGeom prst="rect">
                <a:avLst/>
              </a:prstGeom>
              <a:noFill/>
            </p:spPr>
            <p:txBody>
              <a:bodyPr wrap="square">
                <a:spAutoFit/>
              </a:bodyPr>
              <a:lstStyle/>
              <a:p>
                <a14:m>
                  <m:oMath xmlns:m="http://schemas.openxmlformats.org/officeDocument/2006/math">
                    <m:r>
                      <a:rPr lang="en-US" altLang="zh-TW" sz="1400" b="0" i="1" smtClean="0">
                        <a:latin typeface="Cambria Math" panose="02040503050406030204" pitchFamily="18" charset="0"/>
                      </a:rPr>
                      <m:t>𝑖</m:t>
                    </m:r>
                  </m:oMath>
                </a14:m>
                <a:r>
                  <a:rPr lang="en-US" altLang="zh-TW" sz="1400" dirty="0"/>
                  <a:t>: the dimension (0 </a:t>
                </a:r>
                <a:r>
                  <a:rPr lang="en-US" altLang="zh-TW" sz="1400"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sz="1400" i="1">
                        <a:latin typeface="Cambria Math" panose="02040503050406030204" pitchFamily="18" charset="0"/>
                      </a:rPr>
                      <m:t>𝑖</m:t>
                    </m:r>
                    <m:r>
                      <a:rPr lang="en-US" altLang="zh-TW" sz="1400" i="1">
                        <a:latin typeface="Cambria Math" panose="02040503050406030204" pitchFamily="18" charset="0"/>
                      </a:rPr>
                      <m:t> </m:t>
                    </m:r>
                  </m:oMath>
                </a14:m>
                <a:r>
                  <a:rPr lang="en-US" altLang="zh-TW" sz="1400" dirty="0">
                    <a:latin typeface="微軟正黑體" panose="020B0604030504040204" pitchFamily="34" charset="-120"/>
                    <a:ea typeface="微軟正黑體" panose="020B0604030504040204" pitchFamily="34" charset="-120"/>
                  </a:rPr>
                  <a:t>&lt; </a:t>
                </a:r>
                <a14:m>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𝑑</m:t>
                        </m:r>
                      </m:e>
                      <m:sub>
                        <m:r>
                          <a:rPr lang="en-US" altLang="zh-TW" sz="1400" i="1">
                            <a:latin typeface="Cambria Math" panose="02040503050406030204" pitchFamily="18" charset="0"/>
                          </a:rPr>
                          <m:t>𝑚𝑜𝑑𝑒𝑙</m:t>
                        </m:r>
                      </m:sub>
                    </m:sSub>
                    <m:r>
                      <a:rPr lang="en-US" altLang="zh-TW" sz="1400" i="1">
                        <a:latin typeface="Cambria Math" panose="02040503050406030204" pitchFamily="18" charset="0"/>
                      </a:rPr>
                      <m:t>/2</m:t>
                    </m:r>
                  </m:oMath>
                </a14:m>
                <a:r>
                  <a:rPr lang="en-US" altLang="zh-TW" sz="1400" dirty="0"/>
                  <a:t>); </a:t>
                </a:r>
                <a14:m>
                  <m:oMath xmlns:m="http://schemas.openxmlformats.org/officeDocument/2006/math">
                    <m:sSub>
                      <m:sSubPr>
                        <m:ctrlPr>
                          <a:rPr lang="en-US" altLang="zh-TW" sz="1400" i="1" smtClean="0">
                            <a:solidFill>
                              <a:schemeClr val="tx1"/>
                            </a:solidFill>
                            <a:latin typeface="Cambria Math" panose="02040503050406030204" pitchFamily="18" charset="0"/>
                            <a:cs typeface="Times New Roman" panose="02020603050405020304" pitchFamily="18" charset="0"/>
                          </a:rPr>
                        </m:ctrlPr>
                      </m:sSubPr>
                      <m:e>
                        <m:r>
                          <a:rPr lang="en-US" altLang="zh-TW" sz="1400" i="1">
                            <a:solidFill>
                              <a:schemeClr val="tx1"/>
                            </a:solidFill>
                            <a:latin typeface="Cambria Math" panose="02040503050406030204" pitchFamily="18" charset="0"/>
                            <a:cs typeface="Times New Roman" panose="02020603050405020304" pitchFamily="18" charset="0"/>
                          </a:rPr>
                          <m:t>𝑑</m:t>
                        </m:r>
                      </m:e>
                      <m:sub>
                        <m:r>
                          <a:rPr lang="en-US" altLang="zh-TW" sz="1400" i="1">
                            <a:solidFill>
                              <a:schemeClr val="tx1"/>
                            </a:solidFill>
                            <a:latin typeface="Cambria Math" panose="02040503050406030204" pitchFamily="18" charset="0"/>
                            <a:cs typeface="Times New Roman" panose="02020603050405020304" pitchFamily="18" charset="0"/>
                          </a:rPr>
                          <m:t>𝑚𝑜𝑑𝑒𝑙</m:t>
                        </m:r>
                      </m:sub>
                    </m:sSub>
                  </m:oMath>
                </a14:m>
                <a:r>
                  <a:rPr lang="zh-TW" altLang="en-US" sz="1400" dirty="0">
                    <a:solidFill>
                      <a:schemeClr val="tx1"/>
                    </a:solidFill>
                    <a:latin typeface="Times New Roman" panose="02020603050405020304" pitchFamily="18" charset="0"/>
                    <a:cs typeface="Times New Roman" panose="02020603050405020304" pitchFamily="18" charset="0"/>
                  </a:rPr>
                  <a:t> </a:t>
                </a:r>
                <a:r>
                  <a:rPr lang="en-US" altLang="zh-TW" sz="1400" dirty="0">
                    <a:solidFill>
                      <a:schemeClr val="tx1"/>
                    </a:solidFill>
                    <a:latin typeface="Times New Roman" panose="02020603050405020304" pitchFamily="18" charset="0"/>
                    <a:cs typeface="Times New Roman" panose="02020603050405020304" pitchFamily="18" charset="0"/>
                  </a:rPr>
                  <a:t>= 512</a:t>
                </a:r>
                <a:r>
                  <a:rPr lang="en-US" altLang="zh-TW" sz="1400" dirty="0">
                    <a:solidFill>
                      <a:schemeClr val="tx1"/>
                    </a:solidFill>
                  </a:rPr>
                  <a:t> </a:t>
                </a:r>
                <a:endParaRPr lang="zh-TW" altLang="en-US" sz="1400" dirty="0"/>
              </a:p>
            </p:txBody>
          </p:sp>
        </mc:Choice>
        <mc:Fallback xmlns="">
          <p:sp>
            <p:nvSpPr>
              <p:cNvPr id="15" name="文字方塊 14">
                <a:extLst>
                  <a:ext uri="{FF2B5EF4-FFF2-40B4-BE49-F238E27FC236}">
                    <a16:creationId xmlns:a16="http://schemas.microsoft.com/office/drawing/2014/main" id="{B3E50C2E-4166-7FE1-F98E-9A2E5958F5AF}"/>
                  </a:ext>
                </a:extLst>
              </p:cNvPr>
              <p:cNvSpPr txBox="1">
                <a:spLocks noRot="1" noChangeAspect="1" noMove="1" noResize="1" noEditPoints="1" noAdjustHandles="1" noChangeArrowheads="1" noChangeShapeType="1" noTextEdit="1"/>
              </p:cNvSpPr>
              <p:nvPr/>
            </p:nvSpPr>
            <p:spPr>
              <a:xfrm>
                <a:off x="4079818" y="766483"/>
                <a:ext cx="4296549" cy="307777"/>
              </a:xfrm>
              <a:prstGeom prst="rect">
                <a:avLst/>
              </a:prstGeom>
              <a:blipFill>
                <a:blip r:embed="rId8"/>
                <a:stretch>
                  <a:fillRect t="-6000" b="-22000"/>
                </a:stretch>
              </a:blipFill>
            </p:spPr>
            <p:txBody>
              <a:bodyPr/>
              <a:lstStyle/>
              <a:p>
                <a:r>
                  <a:rPr lang="zh-TW" altLang="en-US">
                    <a:noFill/>
                  </a:rPr>
                  <a:t> </a:t>
                </a:r>
              </a:p>
            </p:txBody>
          </p:sp>
        </mc:Fallback>
      </mc:AlternateContent>
      <p:pic>
        <p:nvPicPr>
          <p:cNvPr id="16" name="圖片 15">
            <a:extLst>
              <a:ext uri="{FF2B5EF4-FFF2-40B4-BE49-F238E27FC236}">
                <a16:creationId xmlns:a16="http://schemas.microsoft.com/office/drawing/2014/main" id="{5B91B7A1-5CB4-EB7E-2BDB-7086F52201EF}"/>
              </a:ext>
            </a:extLst>
          </p:cNvPr>
          <p:cNvPicPr>
            <a:picLocks noChangeAspect="1"/>
          </p:cNvPicPr>
          <p:nvPr/>
        </p:nvPicPr>
        <p:blipFill>
          <a:blip r:embed="rId9"/>
          <a:stretch>
            <a:fillRect/>
          </a:stretch>
        </p:blipFill>
        <p:spPr>
          <a:xfrm>
            <a:off x="207372" y="4853716"/>
            <a:ext cx="4234586" cy="1942773"/>
          </a:xfrm>
          <a:prstGeom prst="rect">
            <a:avLst/>
          </a:prstGeom>
        </p:spPr>
      </p:pic>
      <p:pic>
        <p:nvPicPr>
          <p:cNvPr id="17" name="圖片 16">
            <a:extLst>
              <a:ext uri="{FF2B5EF4-FFF2-40B4-BE49-F238E27FC236}">
                <a16:creationId xmlns:a16="http://schemas.microsoft.com/office/drawing/2014/main" id="{C3EE6404-B2BB-B825-28EA-4DD21D93AE48}"/>
              </a:ext>
            </a:extLst>
          </p:cNvPr>
          <p:cNvPicPr>
            <a:picLocks noChangeAspect="1"/>
          </p:cNvPicPr>
          <p:nvPr/>
        </p:nvPicPr>
        <p:blipFill>
          <a:blip r:embed="rId10"/>
          <a:stretch>
            <a:fillRect/>
          </a:stretch>
        </p:blipFill>
        <p:spPr>
          <a:xfrm>
            <a:off x="413925" y="1508821"/>
            <a:ext cx="6514502" cy="950874"/>
          </a:xfrm>
          <a:prstGeom prst="rect">
            <a:avLst/>
          </a:prstGeom>
        </p:spPr>
      </p:pic>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49619C56-7B3A-BCD6-947D-2E81C692A654}"/>
                  </a:ext>
                </a:extLst>
              </p:cNvPr>
              <p:cNvSpPr txBox="1"/>
              <p:nvPr/>
            </p:nvSpPr>
            <p:spPr>
              <a:xfrm>
                <a:off x="767748" y="3800115"/>
                <a:ext cx="4658155" cy="679289"/>
              </a:xfrm>
              <a:prstGeom prst="rect">
                <a:avLst/>
              </a:prstGeom>
              <a:noFill/>
            </p:spPr>
            <p:txBody>
              <a:bodyPr wrap="square">
                <a:spAutoFit/>
              </a:bodyPr>
              <a:lstStyle/>
              <a:p>
                <a14:m>
                  <m:oMath xmlns:m="http://schemas.openxmlformats.org/officeDocument/2006/math">
                    <m:sSub>
                      <m:sSubPr>
                        <m:ctrlPr>
                          <a:rPr lang="en-US" altLang="zh-TW" sz="1200" i="1">
                            <a:latin typeface="Cambria Math" panose="02040503050406030204" pitchFamily="18" charset="0"/>
                            <a:cs typeface="Times New Roman" panose="02020603050405020304" pitchFamily="18" charset="0"/>
                            <a:sym typeface="Wingdings" panose="05000000000000000000" pitchFamily="2" charset="2"/>
                          </a:rPr>
                        </m:ctrlPr>
                      </m:sSubPr>
                      <m:e>
                        <m:r>
                          <m:rPr>
                            <m:sty m:val="p"/>
                          </m:rPr>
                          <a:rPr lang="en-US" altLang="zh-TW" sz="1200">
                            <a:latin typeface="Cambria Math" panose="02040503050406030204" pitchFamily="18" charset="0"/>
                            <a:cs typeface="Times New Roman" panose="02020603050405020304" pitchFamily="18" charset="0"/>
                            <a:sym typeface="Wingdings" panose="05000000000000000000" pitchFamily="2" charset="2"/>
                          </a:rPr>
                          <m:t>E</m:t>
                        </m:r>
                      </m:e>
                      <m:sub>
                        <m:r>
                          <a:rPr lang="en-US" altLang="zh-TW" sz="1200">
                            <a:latin typeface="Cambria Math" panose="02040503050406030204" pitchFamily="18" charset="0"/>
                            <a:cs typeface="Times New Roman" panose="02020603050405020304" pitchFamily="18" charset="0"/>
                            <a:sym typeface="Wingdings" panose="05000000000000000000" pitchFamily="2" charset="2"/>
                          </a:rPr>
                          <m:t>5∗512</m:t>
                        </m:r>
                      </m:sub>
                    </m:sSub>
                    <m:r>
                      <a:rPr lang="en-US" altLang="zh-TW" sz="1200" b="0" i="1" smtClean="0">
                        <a:latin typeface="Cambria Math" panose="02040503050406030204" pitchFamily="18" charset="0"/>
                        <a:cs typeface="Times New Roman" panose="02020603050405020304" pitchFamily="18" charset="0"/>
                        <a:sym typeface="Wingdings" panose="05000000000000000000" pitchFamily="2" charset="2"/>
                      </a:rPr>
                      <m:t>=</m:t>
                    </m:r>
                    <m:d>
                      <m:dPr>
                        <m:begChr m:val="["/>
                        <m:endChr m:val="]"/>
                        <m:ctrlPr>
                          <a:rPr lang="en-US" altLang="zh-TW" sz="12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ctrlPr>
                      </m:dPr>
                      <m:e>
                        <m:m>
                          <m:mPr>
                            <m:mcs>
                              <m:mc>
                                <m:mcPr>
                                  <m:count m:val="3"/>
                                  <m:mcJc m:val="center"/>
                                </m:mcPr>
                              </m:mc>
                            </m:mcs>
                            <m:ctrlPr>
                              <a:rPr lang="en-US" altLang="zh-TW" sz="12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ctrlPr>
                          </m:mPr>
                          <m:mr>
                            <m:e>
                              <m:r>
                                <m:rPr>
                                  <m:brk m:alnAt="7"/>
                                </m:rPr>
                                <a:rPr lang="en-US" altLang="zh-TW" sz="1200" b="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1</m:t>
                              </m:r>
                            </m:e>
                            <m:e>
                              <m:r>
                                <a:rPr lang="en-US" altLang="zh-TW" sz="12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200" b="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0</m:t>
                              </m:r>
                            </m:e>
                          </m:mr>
                          <m:mr>
                            <m:e>
                              <m:r>
                                <a:rPr lang="en-US" altLang="zh-TW" sz="12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2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2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m:t>
                              </m:r>
                            </m:e>
                          </m:mr>
                          <m:mr>
                            <m:e>
                              <m:r>
                                <a:rPr lang="en-US" altLang="zh-TW" sz="1200" b="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0</m:t>
                              </m:r>
                            </m:e>
                            <m:e>
                              <m:r>
                                <a:rPr lang="en-US" altLang="zh-TW" sz="120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200" b="0" i="1" smtClean="0">
                                  <a:solidFill>
                                    <a:schemeClr val="accent2"/>
                                  </a:solidFill>
                                  <a:latin typeface="Cambria Math" panose="02040503050406030204" pitchFamily="18" charset="0"/>
                                  <a:cs typeface="Times New Roman" panose="02020603050405020304" pitchFamily="18" charset="0"/>
                                  <a:sym typeface="Wingdings" panose="05000000000000000000" pitchFamily="2" charset="2"/>
                                </a:rPr>
                                <m:t>0</m:t>
                              </m:r>
                            </m:e>
                          </m:mr>
                        </m:m>
                      </m:e>
                    </m:d>
                  </m:oMath>
                </a14:m>
                <a:r>
                  <a:rPr lang="en-US" altLang="zh-TW" sz="1200" dirty="0">
                    <a:solidFill>
                      <a:schemeClr val="accent2"/>
                    </a:solidFill>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d>
                      <m:dPr>
                        <m:begChr m:val="["/>
                        <m:endChr m:val="]"/>
                        <m:ctrlPr>
                          <a:rPr lang="en-US" altLang="zh-TW" sz="12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dPr>
                      <m:e>
                        <m:m>
                          <m:mPr>
                            <m:mcs>
                              <m:mc>
                                <m:mcPr>
                                  <m:count m:val="3"/>
                                  <m:mcJc m:val="center"/>
                                </m:mcPr>
                              </m:mc>
                            </m:mcs>
                            <m:ctrlPr>
                              <a:rPr lang="en-US" altLang="zh-TW" sz="12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mPr>
                          <m:mr>
                            <m:e>
                              <m:sSub>
                                <m:sSubPr>
                                  <m:ctrlPr>
                                    <a:rPr lang="en-US" altLang="zh-TW" sz="12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2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𝑤</m:t>
                                  </m:r>
                                </m:e>
                                <m:sub>
                                  <m:r>
                                    <a:rPr lang="en-US" altLang="zh-TW" sz="12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0,0</m:t>
                                  </m:r>
                                </m:sub>
                              </m:sSub>
                            </m:e>
                            <m:e>
                              <m:r>
                                <a:rPr lang="en-US" altLang="zh-TW" sz="12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e>
                            <m:e>
                              <m:sSub>
                                <m:sSubPr>
                                  <m:ctrlPr>
                                    <a:rPr lang="en-US" altLang="zh-TW" sz="12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200" i="1">
                                      <a:solidFill>
                                        <a:srgbClr val="00B050"/>
                                      </a:solidFill>
                                      <a:latin typeface="Cambria Math" panose="02040503050406030204" pitchFamily="18" charset="0"/>
                                      <a:cs typeface="Times New Roman" panose="02020603050405020304" pitchFamily="18" charset="0"/>
                                      <a:sym typeface="Wingdings" panose="05000000000000000000" pitchFamily="2" charset="2"/>
                                    </a:rPr>
                                    <m:t>𝑤</m:t>
                                  </m:r>
                                </m:e>
                                <m:sub>
                                  <m:r>
                                    <a:rPr lang="en-US" altLang="zh-TW" sz="1200" i="1">
                                      <a:solidFill>
                                        <a:srgbClr val="00B050"/>
                                      </a:solidFill>
                                      <a:latin typeface="Cambria Math" panose="02040503050406030204" pitchFamily="18" charset="0"/>
                                      <a:cs typeface="Times New Roman" panose="02020603050405020304" pitchFamily="18" charset="0"/>
                                      <a:sym typeface="Wingdings" panose="05000000000000000000" pitchFamily="2" charset="2"/>
                                    </a:rPr>
                                    <m:t>0,</m:t>
                                  </m:r>
                                  <m:r>
                                    <a:rPr lang="en-US" altLang="zh-TW" sz="12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511</m:t>
                                  </m:r>
                                </m:sub>
                              </m:sSub>
                            </m:e>
                          </m:mr>
                          <m:mr>
                            <m:e>
                              <m:r>
                                <a:rPr lang="en-US" altLang="zh-TW" sz="12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2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2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e>
                          </m:mr>
                          <m:mr>
                            <m:e>
                              <m:sSub>
                                <m:sSubPr>
                                  <m:ctrlPr>
                                    <a:rPr lang="en-US" altLang="zh-TW" sz="12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2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𝑤</m:t>
                                  </m:r>
                                </m:e>
                                <m:sub>
                                  <m:r>
                                    <a:rPr lang="en-US" altLang="zh-TW" sz="12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999,0</m:t>
                                  </m:r>
                                </m:sub>
                              </m:sSub>
                            </m:e>
                            <m:e>
                              <m:r>
                                <a:rPr lang="en-US" altLang="zh-TW" sz="120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e>
                            <m:e>
                              <m:sSub>
                                <m:sSubPr>
                                  <m:ctrlPr>
                                    <a:rPr lang="en-US" altLang="zh-TW" sz="1200" i="1">
                                      <a:solidFill>
                                        <a:srgbClr val="00B05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200" i="1">
                                      <a:solidFill>
                                        <a:srgbClr val="00B050"/>
                                      </a:solidFill>
                                      <a:latin typeface="Cambria Math" panose="02040503050406030204" pitchFamily="18" charset="0"/>
                                      <a:cs typeface="Times New Roman" panose="02020603050405020304" pitchFamily="18" charset="0"/>
                                      <a:sym typeface="Wingdings" panose="05000000000000000000" pitchFamily="2" charset="2"/>
                                    </a:rPr>
                                    <m:t>𝑤</m:t>
                                  </m:r>
                                </m:e>
                                <m:sub>
                                  <m:r>
                                    <a:rPr lang="en-US" altLang="zh-TW" sz="12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999</m:t>
                                  </m:r>
                                  <m:r>
                                    <a:rPr lang="en-US" altLang="zh-TW" sz="1200" i="1">
                                      <a:solidFill>
                                        <a:srgbClr val="00B050"/>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200" b="0" i="1" smtClean="0">
                                      <a:solidFill>
                                        <a:srgbClr val="00B050"/>
                                      </a:solidFill>
                                      <a:latin typeface="Cambria Math" panose="02040503050406030204" pitchFamily="18" charset="0"/>
                                      <a:cs typeface="Times New Roman" panose="02020603050405020304" pitchFamily="18" charset="0"/>
                                      <a:sym typeface="Wingdings" panose="05000000000000000000" pitchFamily="2" charset="2"/>
                                    </a:rPr>
                                    <m:t>511</m:t>
                                  </m:r>
                                </m:sub>
                              </m:sSub>
                            </m:e>
                          </m:mr>
                        </m:m>
                      </m:e>
                    </m:d>
                  </m:oMath>
                </a14:m>
                <a:r>
                  <a:rPr lang="zh-TW" altLang="en-US" sz="1200" dirty="0">
                    <a:solidFill>
                      <a:srgbClr val="00B050"/>
                    </a:solidFill>
                    <a:latin typeface="Times New Roman" panose="02020603050405020304" pitchFamily="18" charset="0"/>
                    <a:cs typeface="Times New Roman" panose="02020603050405020304" pitchFamily="18" charset="0"/>
                  </a:rPr>
                  <a:t> </a:t>
                </a:r>
                <a:r>
                  <a:rPr lang="en-US" altLang="zh-TW" sz="12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d>
                      <m:dPr>
                        <m:begChr m:val="["/>
                        <m:endChr m:val="]"/>
                        <m:ctrlPr>
                          <a:rPr lang="en-US" altLang="zh-TW" sz="12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dPr>
                      <m:e>
                        <m:m>
                          <m:mPr>
                            <m:mcs>
                              <m:mc>
                                <m:mcPr>
                                  <m:count m:val="3"/>
                                  <m:mcJc m:val="center"/>
                                </m:mcPr>
                              </m:mc>
                            </m:mcs>
                            <m:ctrlPr>
                              <a:rPr lang="en-US" altLang="zh-TW" sz="12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mPr>
                          <m:mr>
                            <m:e>
                              <m:sSub>
                                <m:sSubPr>
                                  <m:ctrlPr>
                                    <a:rPr lang="en-US" altLang="zh-TW" sz="12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2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2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0,0</m:t>
                                  </m:r>
                                </m:sub>
                              </m:sSub>
                            </m:e>
                            <m:e>
                              <m:r>
                                <a:rPr lang="en-US" altLang="zh-TW" sz="12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sSub>
                                <m:sSubPr>
                                  <m:ctrlPr>
                                    <a:rPr lang="en-US" altLang="zh-TW" sz="12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2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2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0,</m:t>
                                  </m:r>
                                  <m:r>
                                    <a:rPr lang="en-US" altLang="zh-TW" sz="12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511</m:t>
                                  </m:r>
                                </m:sub>
                              </m:sSub>
                            </m:e>
                          </m:mr>
                          <m:mr>
                            <m:e>
                              <m:r>
                                <a:rPr lang="en-US" altLang="zh-TW" sz="12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2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r>
                                <a:rPr lang="en-US" altLang="zh-TW" sz="12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mr>
                          <m:mr>
                            <m:e>
                              <m:sSub>
                                <m:sSubPr>
                                  <m:ctrlPr>
                                    <a:rPr lang="en-US" altLang="zh-TW" sz="12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2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2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4,</m:t>
                                  </m:r>
                                  <m:r>
                                    <a:rPr lang="en-US" altLang="zh-TW" sz="12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0</m:t>
                                  </m:r>
                                </m:sub>
                              </m:sSub>
                            </m:e>
                            <m:e>
                              <m:r>
                                <a:rPr lang="en-US" altLang="zh-TW" sz="120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e>
                            <m:e>
                              <m:sSub>
                                <m:sSubPr>
                                  <m:ctrlPr>
                                    <a:rPr lang="en-US" altLang="zh-TW" sz="12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ctrlPr>
                                </m:sSubPr>
                                <m:e>
                                  <m:r>
                                    <a:rPr lang="en-US" altLang="zh-TW" sz="12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𝐸</m:t>
                                  </m:r>
                                </m:e>
                                <m:sub>
                                  <m:r>
                                    <a:rPr lang="en-US" altLang="zh-TW" sz="12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4</m:t>
                                  </m:r>
                                  <m:r>
                                    <a:rPr lang="en-US" altLang="zh-TW" sz="1200" i="1">
                                      <a:solidFill>
                                        <a:srgbClr val="00B0F0"/>
                                      </a:solidFill>
                                      <a:latin typeface="Cambria Math" panose="02040503050406030204" pitchFamily="18" charset="0"/>
                                      <a:cs typeface="Times New Roman" panose="02020603050405020304" pitchFamily="18" charset="0"/>
                                      <a:sym typeface="Wingdings" panose="05000000000000000000" pitchFamily="2" charset="2"/>
                                    </a:rPr>
                                    <m:t>,</m:t>
                                  </m:r>
                                  <m:r>
                                    <a:rPr lang="en-US" altLang="zh-TW" sz="1200" b="0" i="1" smtClean="0">
                                      <a:solidFill>
                                        <a:srgbClr val="00B0F0"/>
                                      </a:solidFill>
                                      <a:latin typeface="Cambria Math" panose="02040503050406030204" pitchFamily="18" charset="0"/>
                                      <a:cs typeface="Times New Roman" panose="02020603050405020304" pitchFamily="18" charset="0"/>
                                      <a:sym typeface="Wingdings" panose="05000000000000000000" pitchFamily="2" charset="2"/>
                                    </a:rPr>
                                    <m:t>511</m:t>
                                  </m:r>
                                </m:sub>
                              </m:sSub>
                            </m:e>
                          </m:mr>
                        </m:m>
                      </m:e>
                    </m:d>
                  </m:oMath>
                </a14:m>
                <a:endParaRPr lang="zh-TW" altLang="en-US" sz="1200" dirty="0">
                  <a:solidFill>
                    <a:srgbClr val="00B0F0"/>
                  </a:solidFill>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49619C56-7B3A-BCD6-947D-2E81C692A654}"/>
                  </a:ext>
                </a:extLst>
              </p:cNvPr>
              <p:cNvSpPr txBox="1">
                <a:spLocks noRot="1" noChangeAspect="1" noMove="1" noResize="1" noEditPoints="1" noAdjustHandles="1" noChangeArrowheads="1" noChangeShapeType="1" noTextEdit="1"/>
              </p:cNvSpPr>
              <p:nvPr/>
            </p:nvSpPr>
            <p:spPr>
              <a:xfrm>
                <a:off x="767748" y="3800115"/>
                <a:ext cx="4658155" cy="679289"/>
              </a:xfrm>
              <a:prstGeom prst="rect">
                <a:avLst/>
              </a:prstGeom>
              <a:blipFill>
                <a:blip r:embed="rId11"/>
                <a:stretch>
                  <a:fillRect/>
                </a:stretch>
              </a:blipFill>
            </p:spPr>
            <p:txBody>
              <a:bodyPr/>
              <a:lstStyle/>
              <a:p>
                <a:r>
                  <a:rPr lang="zh-TW" altLang="en-US">
                    <a:noFill/>
                  </a:rPr>
                  <a:t> </a:t>
                </a:r>
              </a:p>
            </p:txBody>
          </p:sp>
        </mc:Fallback>
      </mc:AlternateContent>
      <p:sp>
        <p:nvSpPr>
          <p:cNvPr id="20" name="矩形 19">
            <a:extLst>
              <a:ext uri="{FF2B5EF4-FFF2-40B4-BE49-F238E27FC236}">
                <a16:creationId xmlns:a16="http://schemas.microsoft.com/office/drawing/2014/main" id="{60375612-CD0E-31AD-BB21-BD86D5A808C1}"/>
              </a:ext>
            </a:extLst>
          </p:cNvPr>
          <p:cNvSpPr/>
          <p:nvPr/>
        </p:nvSpPr>
        <p:spPr>
          <a:xfrm>
            <a:off x="2045809" y="4404950"/>
            <a:ext cx="1851789" cy="261610"/>
          </a:xfrm>
          <a:prstGeom prst="rect">
            <a:avLst/>
          </a:prstGeom>
        </p:spPr>
        <p:txBody>
          <a:bodyPr wrap="none">
            <a:spAutoFit/>
          </a:bodyPr>
          <a:lstStyle/>
          <a:p>
            <a:r>
              <a:rPr lang="en-US" altLang="zh-TW" sz="1100" dirty="0">
                <a:solidFill>
                  <a:srgbClr val="00B050"/>
                </a:solidFill>
                <a:latin typeface="微軟正黑體" panose="020B0604030504040204" pitchFamily="34" charset="-120"/>
                <a:ea typeface="微軟正黑體" panose="020B0604030504040204" pitchFamily="34" charset="-120"/>
              </a:rPr>
              <a:t>weight matrix (1000*512)</a:t>
            </a:r>
            <a:endParaRPr lang="zh-TW" altLang="en-US" sz="1100" dirty="0">
              <a:solidFill>
                <a:srgbClr val="00B050"/>
              </a:solidFill>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A73601CC-E02E-335C-C108-A6C32FC8730B}"/>
              </a:ext>
            </a:extLst>
          </p:cNvPr>
          <p:cNvSpPr/>
          <p:nvPr/>
        </p:nvSpPr>
        <p:spPr>
          <a:xfrm>
            <a:off x="753799" y="3614737"/>
            <a:ext cx="1846980" cy="276999"/>
          </a:xfrm>
          <a:prstGeom prst="rect">
            <a:avLst/>
          </a:prstGeom>
        </p:spPr>
        <p:txBody>
          <a:bodyPr wrap="none">
            <a:spAutoFit/>
          </a:bodyPr>
          <a:lstStyle/>
          <a:p>
            <a:r>
              <a:rPr lang="en-US" altLang="zh-TW" sz="1100" dirty="0">
                <a:solidFill>
                  <a:schemeClr val="accent2"/>
                </a:solidFill>
                <a:latin typeface="微軟正黑體" panose="020B0604030504040204" pitchFamily="34" charset="-120"/>
                <a:ea typeface="微軟正黑體" panose="020B0604030504040204" pitchFamily="34" charset="-120"/>
              </a:rPr>
              <a:t>one-hot vectors (5*1000</a:t>
            </a:r>
            <a:r>
              <a:rPr lang="en-US" altLang="zh-TW" sz="1200" dirty="0">
                <a:solidFill>
                  <a:schemeClr val="accent2"/>
                </a:solidFill>
                <a:latin typeface="微軟正黑體" panose="020B0604030504040204" pitchFamily="34" charset="-120"/>
                <a:ea typeface="微軟正黑體" panose="020B0604030504040204" pitchFamily="34" charset="-120"/>
              </a:rPr>
              <a:t>)</a:t>
            </a:r>
            <a:endParaRPr lang="zh-TW" altLang="en-US" sz="1200" dirty="0">
              <a:solidFill>
                <a:srgbClr val="FF0000"/>
              </a:solidFill>
              <a:latin typeface="微軟正黑體" panose="020B0604030504040204" pitchFamily="34" charset="-120"/>
              <a:ea typeface="微軟正黑體" panose="020B0604030504040204" pitchFamily="34" charset="-120"/>
            </a:endParaRPr>
          </a:p>
        </p:txBody>
      </p:sp>
      <p:sp>
        <p:nvSpPr>
          <p:cNvPr id="23" name="矩形 22">
            <a:extLst>
              <a:ext uri="{FF2B5EF4-FFF2-40B4-BE49-F238E27FC236}">
                <a16:creationId xmlns:a16="http://schemas.microsoft.com/office/drawing/2014/main" id="{19D5EE0E-163A-6F43-2852-2DF404DE5CE9}"/>
              </a:ext>
            </a:extLst>
          </p:cNvPr>
          <p:cNvSpPr/>
          <p:nvPr/>
        </p:nvSpPr>
        <p:spPr>
          <a:xfrm>
            <a:off x="3615418" y="3586858"/>
            <a:ext cx="1556836" cy="261610"/>
          </a:xfrm>
          <a:prstGeom prst="rect">
            <a:avLst/>
          </a:prstGeom>
        </p:spPr>
        <p:txBody>
          <a:bodyPr wrap="none">
            <a:spAutoFit/>
          </a:bodyPr>
          <a:lstStyle/>
          <a:p>
            <a:r>
              <a:rPr lang="en-US" altLang="zh-TW" sz="1100" dirty="0">
                <a:solidFill>
                  <a:srgbClr val="00B0F0"/>
                </a:solidFill>
                <a:latin typeface="微軟正黑體" panose="020B0604030504040204" pitchFamily="34" charset="-120"/>
                <a:ea typeface="微軟正黑體" panose="020B0604030504040204" pitchFamily="34" charset="-120"/>
              </a:rPr>
              <a:t>word vectors (5*512)</a:t>
            </a:r>
            <a:endParaRPr lang="zh-TW" altLang="en-US" sz="1100" dirty="0">
              <a:solidFill>
                <a:srgbClr val="00B0F0"/>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B394661B-9FB5-DE1D-6076-A5EEC82856B6}"/>
                  </a:ext>
                </a:extLst>
              </p:cNvPr>
              <p:cNvSpPr txBox="1"/>
              <p:nvPr/>
            </p:nvSpPr>
            <p:spPr>
              <a:xfrm>
                <a:off x="6237563" y="4742955"/>
                <a:ext cx="98022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cs typeface="Times New Roman" panose="02020603050405020304" pitchFamily="18" charset="0"/>
                            </a:rPr>
                          </m:ctrlPr>
                        </m:sSubPr>
                        <m:e>
                          <m:r>
                            <m:rPr>
                              <m:sty m:val="p"/>
                            </m:rPr>
                            <a:rPr lang="en-US" altLang="zh-TW" sz="1200" b="0" i="0" smtClean="0">
                              <a:latin typeface="Cambria Math" panose="02040503050406030204" pitchFamily="18" charset="0"/>
                              <a:cs typeface="Times New Roman" panose="02020603050405020304" pitchFamily="18" charset="0"/>
                            </a:rPr>
                            <m:t>X</m:t>
                          </m:r>
                        </m:e>
                        <m:sub>
                          <m:r>
                            <a:rPr lang="en-US" altLang="zh-TW" sz="1200" b="0" i="0" smtClean="0">
                              <a:latin typeface="Cambria Math" panose="02040503050406030204" pitchFamily="18" charset="0"/>
                              <a:cs typeface="Times New Roman" panose="02020603050405020304" pitchFamily="18" charset="0"/>
                            </a:rPr>
                            <m:t>5∗512</m:t>
                          </m:r>
                        </m:sub>
                      </m:sSub>
                    </m:oMath>
                  </m:oMathPara>
                </a14:m>
                <a:endParaRPr lang="zh-TW" altLang="en-US" sz="1200" dirty="0"/>
              </a:p>
            </p:txBody>
          </p:sp>
        </mc:Choice>
        <mc:Fallback xmlns="">
          <p:sp>
            <p:nvSpPr>
              <p:cNvPr id="24" name="文字方塊 23">
                <a:extLst>
                  <a:ext uri="{FF2B5EF4-FFF2-40B4-BE49-F238E27FC236}">
                    <a16:creationId xmlns:a16="http://schemas.microsoft.com/office/drawing/2014/main" id="{B394661B-9FB5-DE1D-6076-A5EEC82856B6}"/>
                  </a:ext>
                </a:extLst>
              </p:cNvPr>
              <p:cNvSpPr txBox="1">
                <a:spLocks noRot="1" noChangeAspect="1" noMove="1" noResize="1" noEditPoints="1" noAdjustHandles="1" noChangeArrowheads="1" noChangeShapeType="1" noTextEdit="1"/>
              </p:cNvSpPr>
              <p:nvPr/>
            </p:nvSpPr>
            <p:spPr>
              <a:xfrm>
                <a:off x="6237563" y="4742955"/>
                <a:ext cx="980224" cy="276999"/>
              </a:xfrm>
              <a:prstGeom prst="rect">
                <a:avLst/>
              </a:prstGeom>
              <a:blipFill>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09745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3916457"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3.4 Positional Encoding [9] </a:t>
            </a:r>
            <a:r>
              <a:rPr lang="en-US" altLang="zh-TW" sz="2400" dirty="0">
                <a:solidFill>
                  <a:srgbClr val="FF0000"/>
                </a:solidFill>
                <a:latin typeface="Times New Roman" panose="02020603050405020304" pitchFamily="18" charset="0"/>
                <a:cs typeface="Times New Roman" panose="02020603050405020304" pitchFamily="18" charset="0"/>
              </a:rPr>
              <a:t>??</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08892" y="572889"/>
            <a:ext cx="8760680" cy="954107"/>
          </a:xfrm>
          <a:prstGeom prst="rect">
            <a:avLst/>
          </a:prstGeom>
        </p:spPr>
        <p:txBody>
          <a:bodyPr wrap="square">
            <a:spAutoFit/>
          </a:bodyPr>
          <a:lstStyle/>
          <a:p>
            <a:pPr marL="285750" indent="-285750">
              <a:buFont typeface="Wingdings" panose="05000000000000000000" pitchFamily="2" charset="2"/>
              <a:buChar char="p"/>
            </a:pPr>
            <a:r>
              <a:rPr lang="en-US" altLang="zh-TW" sz="1400" dirty="0">
                <a:solidFill>
                  <a:srgbClr val="00B0F0"/>
                </a:solidFill>
                <a:latin typeface="Times New Roman" panose="02020603050405020304" pitchFamily="18" charset="0"/>
                <a:cs typeface="Times New Roman" panose="02020603050405020304" pitchFamily="18" charset="0"/>
              </a:rPr>
              <a:t>Positional Encoding</a:t>
            </a:r>
            <a:r>
              <a:rPr lang="en-US" altLang="zh-TW" sz="1400" dirty="0">
                <a:latin typeface="Times New Roman" panose="02020603050405020304" pitchFamily="18" charset="0"/>
                <a:cs typeface="Times New Roman" panose="02020603050405020304" pitchFamily="18" charset="0"/>
              </a:rPr>
              <a:t>: In order for the model to make use of the order of the sequence</a:t>
            </a:r>
            <a:r>
              <a:rPr lang="zh-TW" altLang="en-US" sz="1400"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without RNN and CNN, inject some </a:t>
            </a:r>
            <a:r>
              <a:rPr lang="en-US" altLang="zh-TW" sz="1400" dirty="0">
                <a:solidFill>
                  <a:srgbClr val="FF0000"/>
                </a:solidFill>
                <a:latin typeface="Times New Roman" panose="02020603050405020304" pitchFamily="18" charset="0"/>
                <a:cs typeface="Times New Roman" panose="02020603050405020304" pitchFamily="18" charset="0"/>
              </a:rPr>
              <a:t>information about the relative or absolute position </a:t>
            </a:r>
            <a:r>
              <a:rPr lang="en-US" altLang="zh-TW" sz="1400" dirty="0">
                <a:latin typeface="Times New Roman" panose="02020603050405020304" pitchFamily="18" charset="0"/>
                <a:cs typeface="Times New Roman" panose="02020603050405020304" pitchFamily="18" charset="0"/>
              </a:rPr>
              <a:t>of the tokens in the sequence. </a:t>
            </a:r>
          </a:p>
          <a:p>
            <a:pPr marL="542925" indent="-277813">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a:t>
            </a:r>
            <a:r>
              <a:rPr lang="en-US" altLang="zh-TW" sz="1400" dirty="0">
                <a:solidFill>
                  <a:srgbClr val="00B0F0"/>
                </a:solidFill>
                <a:latin typeface="Times New Roman" panose="02020603050405020304" pitchFamily="18" charset="0"/>
                <a:cs typeface="Times New Roman" panose="02020603050405020304" pitchFamily="18" charset="0"/>
              </a:rPr>
              <a:t>positional encodings</a:t>
            </a:r>
            <a:r>
              <a:rPr lang="en-US" altLang="zh-TW" sz="1400" dirty="0">
                <a:latin typeface="Times New Roman" panose="02020603050405020304" pitchFamily="18" charset="0"/>
                <a:cs typeface="Times New Roman" panose="02020603050405020304" pitchFamily="18" charset="0"/>
              </a:rPr>
              <a:t>" to the input </a:t>
            </a:r>
            <a:r>
              <a:rPr lang="en-US" altLang="zh-TW" sz="1400" dirty="0" err="1">
                <a:latin typeface="Times New Roman" panose="02020603050405020304" pitchFamily="18" charset="0"/>
                <a:cs typeface="Times New Roman" panose="02020603050405020304" pitchFamily="18" charset="0"/>
              </a:rPr>
              <a:t>embeddings</a:t>
            </a:r>
            <a:r>
              <a:rPr lang="en-US" altLang="zh-TW" sz="1400" dirty="0">
                <a:latin typeface="Times New Roman" panose="02020603050405020304" pitchFamily="18" charset="0"/>
                <a:cs typeface="Times New Roman" panose="02020603050405020304" pitchFamily="18" charset="0"/>
              </a:rPr>
              <a:t> at the bottoms of the encoder and decoder stacks. </a:t>
            </a:r>
          </a:p>
          <a:p>
            <a:pPr marL="542925" indent="-277813">
              <a:buFont typeface="Wingdings" panose="05000000000000000000" pitchFamily="2" charset="2"/>
              <a:buChar char="Ø"/>
            </a:pPr>
            <a:r>
              <a:rPr lang="en-US" altLang="zh-TW" sz="1400" dirty="0">
                <a:latin typeface="Times New Roman" panose="02020603050405020304" pitchFamily="18" charset="0"/>
                <a:cs typeface="Times New Roman" panose="02020603050405020304" pitchFamily="18" charset="0"/>
              </a:rPr>
              <a:t>Positional encodings have the </a:t>
            </a:r>
            <a:r>
              <a:rPr lang="en-US" altLang="zh-TW" sz="1400" dirty="0">
                <a:solidFill>
                  <a:srgbClr val="FF0000"/>
                </a:solidFill>
                <a:latin typeface="Times New Roman" panose="02020603050405020304" pitchFamily="18" charset="0"/>
                <a:cs typeface="Times New Roman" panose="02020603050405020304" pitchFamily="18" charset="0"/>
              </a:rPr>
              <a:t>same dimension </a:t>
            </a:r>
            <a:r>
              <a:rPr lang="en-US" altLang="zh-TW" sz="1400" i="1" dirty="0" err="1">
                <a:solidFill>
                  <a:srgbClr val="FF0000"/>
                </a:solidFill>
                <a:latin typeface="Times New Roman" panose="02020603050405020304" pitchFamily="18" charset="0"/>
                <a:cs typeface="Times New Roman" panose="02020603050405020304" pitchFamily="18" charset="0"/>
              </a:rPr>
              <a:t>d</a:t>
            </a:r>
            <a:r>
              <a:rPr lang="en-US" altLang="zh-TW" sz="1400" i="1" baseline="-25000" dirty="0" err="1">
                <a:solidFill>
                  <a:srgbClr val="FF0000"/>
                </a:solidFill>
                <a:latin typeface="Times New Roman" panose="02020603050405020304" pitchFamily="18" charset="0"/>
                <a:cs typeface="Times New Roman" panose="02020603050405020304" pitchFamily="18" charset="0"/>
              </a:rPr>
              <a:t>model</a:t>
            </a:r>
            <a:r>
              <a:rPr lang="en-US" altLang="zh-TW" sz="1400" dirty="0">
                <a:solidFill>
                  <a:srgbClr val="FF0000"/>
                </a:solidFill>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as the </a:t>
            </a:r>
            <a:r>
              <a:rPr lang="en-US" altLang="zh-TW" sz="1400" dirty="0" err="1">
                <a:latin typeface="Times New Roman" panose="02020603050405020304" pitchFamily="18" charset="0"/>
                <a:cs typeface="Times New Roman" panose="02020603050405020304" pitchFamily="18" charset="0"/>
              </a:rPr>
              <a:t>embeddings</a:t>
            </a:r>
            <a:r>
              <a:rPr lang="en-US" altLang="zh-TW" sz="1400" dirty="0">
                <a:latin typeface="Times New Roman" panose="02020603050405020304" pitchFamily="18" charset="0"/>
                <a:cs typeface="Times New Roman" panose="02020603050405020304" pitchFamily="18" charset="0"/>
              </a:rPr>
              <a:t>, so that the two can be summed. </a:t>
            </a:r>
          </a:p>
        </p:txBody>
      </p:sp>
      <p:pic>
        <p:nvPicPr>
          <p:cNvPr id="10" name="圖片 9"/>
          <p:cNvPicPr>
            <a:picLocks noChangeAspect="1"/>
          </p:cNvPicPr>
          <p:nvPr/>
        </p:nvPicPr>
        <p:blipFill>
          <a:blip r:embed="rId2"/>
          <a:stretch>
            <a:fillRect/>
          </a:stretch>
        </p:blipFill>
        <p:spPr>
          <a:xfrm>
            <a:off x="1079620" y="3168305"/>
            <a:ext cx="2628900" cy="552450"/>
          </a:xfrm>
          <a:prstGeom prst="rect">
            <a:avLst/>
          </a:prstGeom>
        </p:spPr>
      </p:pic>
      <p:sp>
        <p:nvSpPr>
          <p:cNvPr id="12" name="矩形 11"/>
          <p:cNvSpPr/>
          <p:nvPr/>
        </p:nvSpPr>
        <p:spPr>
          <a:xfrm>
            <a:off x="852529" y="1510130"/>
            <a:ext cx="5992153" cy="1200329"/>
          </a:xfrm>
          <a:prstGeom prst="rect">
            <a:avLst/>
          </a:prstGeom>
        </p:spPr>
        <p:txBody>
          <a:bodyPr wrap="square">
            <a:spAutoFit/>
          </a:bodyPr>
          <a:lstStyle/>
          <a:p>
            <a:pPr marL="171450" indent="-171450">
              <a:buFont typeface="Wingdings" panose="05000000000000000000" pitchFamily="2" charset="2"/>
              <a:buChar char="ü"/>
            </a:pPr>
            <a:r>
              <a:rPr lang="en-US" altLang="zh-TW" sz="1200" dirty="0">
                <a:latin typeface="Times New Roman" panose="02020603050405020304" pitchFamily="18" charset="0"/>
                <a:cs typeface="Times New Roman" panose="02020603050405020304" pitchFamily="18" charset="0"/>
              </a:rPr>
              <a:t>The method of </a:t>
            </a:r>
            <a:r>
              <a:rPr lang="en-US" altLang="zh-TW" sz="1200" dirty="0">
                <a:solidFill>
                  <a:srgbClr val="00B0F0"/>
                </a:solidFill>
                <a:latin typeface="Times New Roman" panose="02020603050405020304" pitchFamily="18" charset="0"/>
                <a:cs typeface="Times New Roman" panose="02020603050405020304" pitchFamily="18" charset="0"/>
              </a:rPr>
              <a:t>Positional Encoding </a:t>
            </a:r>
            <a:r>
              <a:rPr lang="en-US" altLang="zh-TW" sz="1200" dirty="0">
                <a:solidFill>
                  <a:srgbClr val="FF0000"/>
                </a:solidFill>
                <a:latin typeface="Times New Roman" panose="02020603050405020304" pitchFamily="18" charset="0"/>
                <a:cs typeface="Times New Roman" panose="02020603050405020304" pitchFamily="18" charset="0"/>
              </a:rPr>
              <a:t>[9]:</a:t>
            </a:r>
          </a:p>
          <a:p>
            <a:pPr marL="228600" indent="-228600">
              <a:buAutoNum type="arabicPeriod"/>
            </a:pPr>
            <a:r>
              <a:rPr lang="en-US" altLang="zh-TW" sz="1200" dirty="0">
                <a:latin typeface="Times New Roman" panose="02020603050405020304" pitchFamily="18" charset="0"/>
                <a:cs typeface="Times New Roman" panose="02020603050405020304" pitchFamily="18" charset="0"/>
              </a:rPr>
              <a:t>Input elements x = (</a:t>
            </a:r>
            <a:r>
              <a:rPr lang="en-US" altLang="zh-TW" sz="1200" i="1" dirty="0">
                <a:latin typeface="Times New Roman" panose="02020603050405020304" pitchFamily="18" charset="0"/>
                <a:cs typeface="Times New Roman" panose="02020603050405020304" pitchFamily="18" charset="0"/>
              </a:rPr>
              <a:t>x</a:t>
            </a:r>
            <a:r>
              <a:rPr lang="en-US" altLang="zh-TW" sz="1200" i="1" baseline="-25000" dirty="0">
                <a:latin typeface="Times New Roman" panose="02020603050405020304" pitchFamily="18" charset="0"/>
                <a:cs typeface="Times New Roman" panose="02020603050405020304" pitchFamily="18" charset="0"/>
              </a:rPr>
              <a:t>1</a:t>
            </a:r>
            <a:r>
              <a:rPr lang="en-US" altLang="zh-TW" sz="1200" i="1"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x</a:t>
            </a:r>
            <a:r>
              <a:rPr lang="en-US" altLang="zh-TW" sz="1200" i="1" baseline="-25000" dirty="0" err="1">
                <a:latin typeface="Times New Roman" panose="02020603050405020304" pitchFamily="18" charset="0"/>
                <a:cs typeface="Times New Roman" panose="02020603050405020304" pitchFamily="18" charset="0"/>
              </a:rPr>
              <a:t>m</a:t>
            </a:r>
            <a:r>
              <a:rPr lang="en-US" altLang="zh-TW" sz="1200" dirty="0">
                <a:latin typeface="Times New Roman" panose="02020603050405020304" pitchFamily="18" charset="0"/>
                <a:cs typeface="Times New Roman" panose="02020603050405020304" pitchFamily="18" charset="0"/>
              </a:rPr>
              <a:t>) in distributional space as w = (</a:t>
            </a:r>
            <a:r>
              <a:rPr lang="en-US" altLang="zh-TW" sz="1200" i="1" dirty="0">
                <a:latin typeface="Times New Roman" panose="02020603050405020304" pitchFamily="18" charset="0"/>
                <a:cs typeface="Times New Roman" panose="02020603050405020304" pitchFamily="18" charset="0"/>
              </a:rPr>
              <a:t>w</a:t>
            </a:r>
            <a:r>
              <a:rPr lang="en-US" altLang="zh-TW" sz="1200" i="1" baseline="-25000" dirty="0">
                <a:latin typeface="Times New Roman" panose="02020603050405020304" pitchFamily="18" charset="0"/>
                <a:cs typeface="Times New Roman" panose="02020603050405020304" pitchFamily="18" charset="0"/>
              </a:rPr>
              <a:t>1</a:t>
            </a:r>
            <a:r>
              <a:rPr lang="en-US" altLang="zh-TW" sz="1200" i="1"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w</a:t>
            </a:r>
            <a:r>
              <a:rPr lang="en-US" altLang="zh-TW" sz="1200" i="1" baseline="-25000" dirty="0" err="1">
                <a:latin typeface="Times New Roman" panose="02020603050405020304" pitchFamily="18" charset="0"/>
                <a:cs typeface="Times New Roman" panose="02020603050405020304" pitchFamily="18" charset="0"/>
              </a:rPr>
              <a:t>m</a:t>
            </a:r>
            <a:r>
              <a:rPr lang="en-US" altLang="zh-TW" sz="1200" dirty="0">
                <a:latin typeface="Times New Roman" panose="02020603050405020304" pitchFamily="18" charset="0"/>
                <a:cs typeface="Times New Roman" panose="02020603050405020304" pitchFamily="18" charset="0"/>
              </a:rPr>
              <a:t>). </a:t>
            </a:r>
            <a:br>
              <a:rPr lang="en-US" altLang="zh-TW" sz="1200" dirty="0">
                <a:latin typeface="Times New Roman" panose="02020603050405020304" pitchFamily="18" charset="0"/>
                <a:cs typeface="Times New Roman" panose="02020603050405020304" pitchFamily="18" charset="0"/>
              </a:rPr>
            </a:br>
            <a:r>
              <a:rPr lang="en-US" altLang="zh-TW" sz="1200" dirty="0">
                <a:latin typeface="Times New Roman" panose="02020603050405020304" pitchFamily="18" charset="0"/>
                <a:cs typeface="Times New Roman" panose="02020603050405020304" pitchFamily="18" charset="0"/>
              </a:rPr>
              <a:t>- F: by using 1x1 convolution.</a:t>
            </a:r>
          </a:p>
          <a:p>
            <a:pPr marL="228600" indent="-228600">
              <a:buAutoNum type="arabicPeriod"/>
            </a:pPr>
            <a:r>
              <a:rPr lang="en-US" altLang="zh-TW" sz="1200" dirty="0">
                <a:latin typeface="Times New Roman" panose="02020603050405020304" pitchFamily="18" charset="0"/>
                <a:cs typeface="Times New Roman" panose="02020603050405020304" pitchFamily="18" charset="0"/>
              </a:rPr>
              <a:t>Equip our model with a sense of order by embedding the absolute position of input elements </a:t>
            </a:r>
            <a:r>
              <a:rPr lang="en-US" altLang="zh-TW" sz="1200" i="1" dirty="0">
                <a:latin typeface="Times New Roman" panose="02020603050405020304" pitchFamily="18" charset="0"/>
                <a:cs typeface="Times New Roman" panose="02020603050405020304" pitchFamily="18" charset="0"/>
              </a:rPr>
              <a:t>p = (p1, . . . , p</a:t>
            </a:r>
            <a:r>
              <a:rPr lang="en-US" altLang="zh-TW" sz="1200" i="1" baseline="-25000" dirty="0">
                <a:latin typeface="Times New Roman" panose="02020603050405020304" pitchFamily="18" charset="0"/>
                <a:cs typeface="Times New Roman" panose="02020603050405020304" pitchFamily="18" charset="0"/>
              </a:rPr>
              <a:t>m</a:t>
            </a:r>
            <a:r>
              <a:rPr lang="en-US" altLang="zh-TW" sz="1200" i="1" dirty="0">
                <a:latin typeface="Times New Roman" panose="02020603050405020304" pitchFamily="18" charset="0"/>
                <a:cs typeface="Times New Roman" panose="02020603050405020304" pitchFamily="18" charset="0"/>
              </a:rPr>
              <a:t>).</a:t>
            </a:r>
          </a:p>
          <a:p>
            <a:pPr marL="228600" indent="-228600">
              <a:buFontTx/>
              <a:buAutoNum type="arabicPeriod"/>
            </a:pPr>
            <a:r>
              <a:rPr lang="en-US" altLang="zh-TW" sz="1200" dirty="0">
                <a:latin typeface="Times New Roman" panose="02020603050405020304" pitchFamily="18" charset="0"/>
                <a:cs typeface="Times New Roman" panose="02020603050405020304" pitchFamily="18" charset="0"/>
              </a:rPr>
              <a:t>Both are combined to obtain input element representations </a:t>
            </a:r>
            <a:r>
              <a:rPr lang="en-US" altLang="zh-TW" sz="1200" i="1" dirty="0">
                <a:latin typeface="Times New Roman" panose="02020603050405020304" pitchFamily="18" charset="0"/>
                <a:cs typeface="Times New Roman" panose="02020603050405020304" pitchFamily="18" charset="0"/>
              </a:rPr>
              <a:t>e = (w</a:t>
            </a:r>
            <a:r>
              <a:rPr lang="en-US" altLang="zh-TW" sz="1200" i="1" baseline="-25000" dirty="0">
                <a:latin typeface="Times New Roman" panose="02020603050405020304" pitchFamily="18" charset="0"/>
                <a:cs typeface="Times New Roman" panose="02020603050405020304" pitchFamily="18" charset="0"/>
              </a:rPr>
              <a:t>1</a:t>
            </a:r>
            <a:r>
              <a:rPr lang="en-US" altLang="zh-TW" sz="1200" i="1" dirty="0">
                <a:latin typeface="Times New Roman" panose="02020603050405020304" pitchFamily="18" charset="0"/>
                <a:cs typeface="Times New Roman" panose="02020603050405020304" pitchFamily="18" charset="0"/>
              </a:rPr>
              <a:t> + p</a:t>
            </a:r>
            <a:r>
              <a:rPr lang="en-US" altLang="zh-TW" sz="1200" i="1" baseline="-25000" dirty="0">
                <a:latin typeface="Times New Roman" panose="02020603050405020304" pitchFamily="18" charset="0"/>
                <a:cs typeface="Times New Roman" panose="02020603050405020304" pitchFamily="18" charset="0"/>
              </a:rPr>
              <a:t>1</a:t>
            </a:r>
            <a:r>
              <a:rPr lang="en-US" altLang="zh-TW" sz="1200" i="1" dirty="0">
                <a:latin typeface="Times New Roman" panose="02020603050405020304" pitchFamily="18" charset="0"/>
                <a:cs typeface="Times New Roman" panose="02020603050405020304" pitchFamily="18" charset="0"/>
              </a:rPr>
              <a:t>,… , </a:t>
            </a:r>
            <a:r>
              <a:rPr lang="en-US" altLang="zh-TW" sz="1200" i="1" dirty="0" err="1">
                <a:latin typeface="Times New Roman" panose="02020603050405020304" pitchFamily="18" charset="0"/>
                <a:cs typeface="Times New Roman" panose="02020603050405020304" pitchFamily="18" charset="0"/>
              </a:rPr>
              <a:t>w</a:t>
            </a:r>
            <a:r>
              <a:rPr lang="en-US" altLang="zh-TW" sz="1200" i="1" baseline="-25000" dirty="0" err="1">
                <a:latin typeface="Times New Roman" panose="02020603050405020304" pitchFamily="18" charset="0"/>
                <a:cs typeface="Times New Roman" panose="02020603050405020304" pitchFamily="18" charset="0"/>
              </a:rPr>
              <a:t>m</a:t>
            </a:r>
            <a:r>
              <a:rPr lang="en-US" altLang="zh-TW" sz="1200" i="1" dirty="0">
                <a:latin typeface="Times New Roman" panose="02020603050405020304" pitchFamily="18" charset="0"/>
                <a:cs typeface="Times New Roman" panose="02020603050405020304" pitchFamily="18" charset="0"/>
              </a:rPr>
              <a:t> + p</a:t>
            </a:r>
            <a:r>
              <a:rPr lang="en-US" altLang="zh-TW" sz="1200" i="1" baseline="-25000" dirty="0">
                <a:latin typeface="Times New Roman" panose="02020603050405020304" pitchFamily="18" charset="0"/>
                <a:cs typeface="Times New Roman" panose="02020603050405020304" pitchFamily="18" charset="0"/>
              </a:rPr>
              <a:t>m</a:t>
            </a:r>
            <a:r>
              <a:rPr lang="en-US" altLang="zh-TW" sz="1200" i="1" dirty="0">
                <a:latin typeface="Times New Roman" panose="02020603050405020304" pitchFamily="18" charset="0"/>
                <a:cs typeface="Times New Roman" panose="02020603050405020304" pitchFamily="18" charset="0"/>
              </a:rPr>
              <a:t>)</a:t>
            </a:r>
            <a:r>
              <a:rPr lang="en-US" altLang="zh-TW" sz="1200" dirty="0">
                <a:latin typeface="Times New Roman" panose="02020603050405020304" pitchFamily="18" charset="0"/>
                <a:cs typeface="Times New Roman" panose="02020603050405020304" pitchFamily="18" charset="0"/>
              </a:rPr>
              <a:t>. </a:t>
            </a:r>
            <a:endParaRPr lang="zh-TW" altLang="en-US" sz="1200" dirty="0">
              <a:latin typeface="Times New Roman" panose="02020603050405020304" pitchFamily="18" charset="0"/>
              <a:cs typeface="Times New Roman" panose="02020603050405020304" pitchFamily="18" charset="0"/>
            </a:endParaRPr>
          </a:p>
        </p:txBody>
      </p:sp>
      <p:sp>
        <p:nvSpPr>
          <p:cNvPr id="13" name="文字方塊 12"/>
          <p:cNvSpPr txBox="1"/>
          <p:nvPr/>
        </p:nvSpPr>
        <p:spPr>
          <a:xfrm>
            <a:off x="6905887" y="0"/>
            <a:ext cx="2238113"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Adding position information</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16" name="矩形 15"/>
          <p:cNvSpPr/>
          <p:nvPr/>
        </p:nvSpPr>
        <p:spPr>
          <a:xfrm>
            <a:off x="388791" y="2907829"/>
            <a:ext cx="5665780" cy="954107"/>
          </a:xfrm>
          <a:prstGeom prst="rect">
            <a:avLst/>
          </a:prstGeom>
        </p:spPr>
        <p:txBody>
          <a:bodyPr wrap="square">
            <a:spAutoFit/>
          </a:bodyPr>
          <a:lstStyle/>
          <a:p>
            <a:pPr marL="285750" indent="-285750">
              <a:buFont typeface="Wingdings" panose="05000000000000000000" pitchFamily="2" charset="2"/>
              <a:buChar char="p"/>
            </a:pPr>
            <a:r>
              <a:rPr lang="en-US" altLang="zh-TW" sz="1400" dirty="0">
                <a:latin typeface="Times New Roman" panose="02020603050405020304" pitchFamily="18" charset="0"/>
                <a:cs typeface="Times New Roman" panose="02020603050405020304" pitchFamily="18" charset="0"/>
              </a:rPr>
              <a:t>Use </a:t>
            </a:r>
            <a:r>
              <a:rPr lang="en-US" altLang="zh-TW" sz="1400" dirty="0">
                <a:solidFill>
                  <a:srgbClr val="FF0000"/>
                </a:solidFill>
                <a:latin typeface="Times New Roman" panose="02020603050405020304" pitchFamily="18" charset="0"/>
                <a:cs typeface="Times New Roman" panose="02020603050405020304" pitchFamily="18" charset="0"/>
              </a:rPr>
              <a:t>sine</a:t>
            </a:r>
            <a:r>
              <a:rPr lang="en-US" altLang="zh-TW" sz="1400" dirty="0">
                <a:latin typeface="Times New Roman" panose="02020603050405020304" pitchFamily="18" charset="0"/>
                <a:cs typeface="Times New Roman" panose="02020603050405020304" pitchFamily="18" charset="0"/>
              </a:rPr>
              <a:t> and cosine functions of different frequencies (in this work):</a:t>
            </a:r>
          </a:p>
          <a:p>
            <a:pPr marL="285750" indent="-285750">
              <a:buFont typeface="Wingdings" panose="05000000000000000000" pitchFamily="2" charset="2"/>
              <a:buChar char="p"/>
            </a:pPr>
            <a:endParaRPr lang="en-US" altLang="zh-TW"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en-US" altLang="zh-TW" sz="1400" dirty="0">
              <a:latin typeface="Times New Roman" panose="02020603050405020304" pitchFamily="18" charset="0"/>
              <a:cs typeface="Times New Roman" panose="02020603050405020304" pitchFamily="18" charset="0"/>
            </a:endParaRPr>
          </a:p>
          <a:p>
            <a:endParaRPr lang="en-US" altLang="zh-TW" sz="1400" dirty="0">
              <a:latin typeface="Times New Roman" panose="02020603050405020304" pitchFamily="18" charset="0"/>
              <a:cs typeface="Times New Roman" panose="02020603050405020304" pitchFamily="18" charset="0"/>
            </a:endParaRPr>
          </a:p>
        </p:txBody>
      </p:sp>
      <p:sp>
        <p:nvSpPr>
          <p:cNvPr id="17" name="矩形 16"/>
          <p:cNvSpPr/>
          <p:nvPr/>
        </p:nvSpPr>
        <p:spPr>
          <a:xfrm>
            <a:off x="952794" y="3750587"/>
            <a:ext cx="3971594" cy="2462213"/>
          </a:xfrm>
          <a:prstGeom prst="rect">
            <a:avLst/>
          </a:prstGeom>
        </p:spPr>
        <p:txBody>
          <a:bodyPr wrap="square">
            <a:spAutoFit/>
          </a:bodyPr>
          <a:lstStyle/>
          <a:p>
            <a:pPr marL="180975" indent="-180975"/>
            <a:r>
              <a:rPr lang="en-US" altLang="zh-TW" sz="1400" dirty="0">
                <a:latin typeface="Times New Roman" panose="02020603050405020304" pitchFamily="18" charset="0"/>
                <a:cs typeface="Times New Roman" panose="02020603050405020304" pitchFamily="18" charset="0"/>
              </a:rPr>
              <a:t>1. Each dimension of the positional </a:t>
            </a:r>
            <a:r>
              <a:rPr lang="en-US" altLang="zh-TW" sz="1400" dirty="0">
                <a:solidFill>
                  <a:srgbClr val="FF0000"/>
                </a:solidFill>
                <a:latin typeface="Times New Roman" panose="02020603050405020304" pitchFamily="18" charset="0"/>
                <a:cs typeface="Times New Roman" panose="02020603050405020304" pitchFamily="18" charset="0"/>
              </a:rPr>
              <a:t>encoding corresponds to a sinusoid</a:t>
            </a:r>
            <a:r>
              <a:rPr lang="en-US" altLang="zh-TW" sz="1400" dirty="0">
                <a:latin typeface="Times New Roman" panose="02020603050405020304" pitchFamily="18" charset="0"/>
                <a:cs typeface="Times New Roman" panose="02020603050405020304" pitchFamily="18" charset="0"/>
              </a:rPr>
              <a:t>. </a:t>
            </a:r>
          </a:p>
          <a:p>
            <a:pPr marL="180975" indent="-180975"/>
            <a:r>
              <a:rPr lang="en-US" altLang="zh-TW" sz="1400" dirty="0">
                <a:latin typeface="Times New Roman" panose="02020603050405020304" pitchFamily="18" charset="0"/>
                <a:cs typeface="Times New Roman" panose="02020603050405020304" pitchFamily="18" charset="0"/>
              </a:rPr>
              <a:t>2. The </a:t>
            </a:r>
            <a:r>
              <a:rPr lang="en-US" altLang="zh-TW" sz="1400" dirty="0">
                <a:solidFill>
                  <a:srgbClr val="FF0000"/>
                </a:solidFill>
                <a:latin typeface="Times New Roman" panose="02020603050405020304" pitchFamily="18" charset="0"/>
                <a:cs typeface="Times New Roman" panose="02020603050405020304" pitchFamily="18" charset="0"/>
              </a:rPr>
              <a:t>wavelengths</a:t>
            </a:r>
            <a:r>
              <a:rPr lang="en-US" altLang="zh-TW" sz="1400" dirty="0">
                <a:latin typeface="Times New Roman" panose="02020603050405020304" pitchFamily="18" charset="0"/>
                <a:cs typeface="Times New Roman" panose="02020603050405020304" pitchFamily="18" charset="0"/>
              </a:rPr>
              <a:t> form a geometric progression from </a:t>
            </a:r>
            <a:r>
              <a:rPr lang="en-US" altLang="zh-TW" sz="1400" dirty="0">
                <a:solidFill>
                  <a:srgbClr val="FF0000"/>
                </a:solidFill>
                <a:latin typeface="Times New Roman" panose="02020603050405020304" pitchFamily="18" charset="0"/>
                <a:cs typeface="Times New Roman" panose="02020603050405020304" pitchFamily="18" charset="0"/>
              </a:rPr>
              <a:t>2π to 10000 · 2π</a:t>
            </a:r>
            <a:r>
              <a:rPr lang="en-US" altLang="zh-TW" sz="1400" dirty="0">
                <a:latin typeface="Times New Roman" panose="02020603050405020304" pitchFamily="18" charset="0"/>
                <a:cs typeface="Times New Roman" panose="02020603050405020304" pitchFamily="18" charset="0"/>
              </a:rPr>
              <a:t>: the hypothesized allow the model to easily learn to attend by relative positions.</a:t>
            </a:r>
          </a:p>
          <a:p>
            <a:pPr marL="180975" indent="-180975"/>
            <a:r>
              <a:rPr lang="en-US" altLang="zh-TW" sz="1400" dirty="0">
                <a:latin typeface="Times New Roman" panose="02020603050405020304" pitchFamily="18" charset="0"/>
                <a:cs typeface="Times New Roman" panose="02020603050405020304" pitchFamily="18" charset="0"/>
              </a:rPr>
              <a:t>3. Since for any fixed offset </a:t>
            </a:r>
            <a:r>
              <a:rPr lang="en-US" altLang="zh-TW" sz="1400" i="1" dirty="0">
                <a:latin typeface="Times New Roman" panose="02020603050405020304" pitchFamily="18" charset="0"/>
                <a:cs typeface="Times New Roman" panose="02020603050405020304" pitchFamily="18" charset="0"/>
              </a:rPr>
              <a:t>k</a:t>
            </a:r>
            <a:r>
              <a:rPr lang="en-US" altLang="zh-TW" sz="1400" dirty="0">
                <a:latin typeface="Times New Roman" panose="02020603050405020304" pitchFamily="18" charset="0"/>
                <a:cs typeface="Times New Roman" panose="02020603050405020304" pitchFamily="18" charset="0"/>
              </a:rPr>
              <a:t>, </a:t>
            </a:r>
            <a:r>
              <a:rPr lang="en-US" altLang="zh-TW" sz="1400" i="1" dirty="0" err="1">
                <a:latin typeface="Times New Roman" panose="02020603050405020304" pitchFamily="18" charset="0"/>
                <a:cs typeface="Times New Roman" panose="02020603050405020304" pitchFamily="18" charset="0"/>
              </a:rPr>
              <a:t>PE</a:t>
            </a:r>
            <a:r>
              <a:rPr lang="en-US" altLang="zh-TW" sz="1400" i="1" baseline="-25000" dirty="0" err="1">
                <a:latin typeface="Times New Roman" panose="02020603050405020304" pitchFamily="18" charset="0"/>
                <a:cs typeface="Times New Roman" panose="02020603050405020304" pitchFamily="18" charset="0"/>
              </a:rPr>
              <a:t>pos+k</a:t>
            </a:r>
            <a:r>
              <a:rPr lang="en-US" altLang="zh-TW" sz="1400" i="1"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can be represented as a linear function of </a:t>
            </a:r>
            <a:r>
              <a:rPr lang="en-US" altLang="zh-TW" sz="1400" i="1" dirty="0" err="1">
                <a:latin typeface="Times New Roman" panose="02020603050405020304" pitchFamily="18" charset="0"/>
                <a:cs typeface="Times New Roman" panose="02020603050405020304" pitchFamily="18" charset="0"/>
              </a:rPr>
              <a:t>PE</a:t>
            </a:r>
            <a:r>
              <a:rPr lang="en-US" altLang="zh-TW" sz="1400" i="1" baseline="-25000" dirty="0" err="1">
                <a:latin typeface="Times New Roman" panose="02020603050405020304" pitchFamily="18" charset="0"/>
                <a:cs typeface="Times New Roman" panose="02020603050405020304" pitchFamily="18" charset="0"/>
              </a:rPr>
              <a:t>pos</a:t>
            </a:r>
            <a:r>
              <a:rPr lang="en-US" altLang="zh-TW" sz="1400" dirty="0">
                <a:latin typeface="Times New Roman" panose="02020603050405020304" pitchFamily="18" charset="0"/>
                <a:cs typeface="Times New Roman" panose="02020603050405020304" pitchFamily="18" charset="0"/>
              </a:rPr>
              <a:t>. </a:t>
            </a:r>
          </a:p>
          <a:p>
            <a:pPr marL="180975" indent="-180975"/>
            <a:r>
              <a:rPr lang="en-US" altLang="zh-TW" sz="1400" dirty="0">
                <a:latin typeface="Times New Roman" panose="02020603050405020304" pitchFamily="18" charset="0"/>
                <a:cs typeface="Times New Roman" panose="02020603050405020304" pitchFamily="18" charset="0"/>
              </a:rPr>
              <a:t>4. Chose the </a:t>
            </a:r>
            <a:r>
              <a:rPr lang="en-US" altLang="zh-TW" sz="1400" dirty="0">
                <a:solidFill>
                  <a:srgbClr val="FF0000"/>
                </a:solidFill>
                <a:latin typeface="Times New Roman" panose="02020603050405020304" pitchFamily="18" charset="0"/>
                <a:cs typeface="Times New Roman" panose="02020603050405020304" pitchFamily="18" charset="0"/>
              </a:rPr>
              <a:t>sinusoidal version</a:t>
            </a:r>
            <a:r>
              <a:rPr lang="en-US" altLang="zh-TW" sz="1400" dirty="0">
                <a:latin typeface="Times New Roman" panose="02020603050405020304" pitchFamily="18" charset="0"/>
                <a:cs typeface="Times New Roman" panose="02020603050405020304" pitchFamily="18" charset="0"/>
              </a:rPr>
              <a:t>: allow the model to extrapolate to sequence lengths longer than the ones encountered during training. </a:t>
            </a:r>
            <a:endParaRPr lang="zh-TW" altLang="en-US" sz="1400" dirty="0">
              <a:latin typeface="Times New Roman" panose="02020603050405020304" pitchFamily="18" charset="0"/>
              <a:cs typeface="Times New Roman" panose="02020603050405020304" pitchFamily="18" charset="0"/>
            </a:endParaRPr>
          </a:p>
        </p:txBody>
      </p:sp>
      <p:sp>
        <p:nvSpPr>
          <p:cNvPr id="18" name="矩形 17"/>
          <p:cNvSpPr/>
          <p:nvPr/>
        </p:nvSpPr>
        <p:spPr>
          <a:xfrm>
            <a:off x="4004170" y="3102266"/>
            <a:ext cx="1313574" cy="461665"/>
          </a:xfrm>
          <a:prstGeom prst="rect">
            <a:avLst/>
          </a:prstGeom>
        </p:spPr>
        <p:txBody>
          <a:bodyPr wrap="square">
            <a:spAutoFit/>
          </a:bodyPr>
          <a:lstStyle/>
          <a:p>
            <a:r>
              <a:rPr lang="en-US" altLang="zh-TW" sz="1200" i="1" dirty="0" err="1">
                <a:latin typeface="Times New Roman" panose="02020603050405020304" pitchFamily="18" charset="0"/>
                <a:cs typeface="Times New Roman" panose="02020603050405020304" pitchFamily="18" charset="0"/>
              </a:rPr>
              <a:t>pos</a:t>
            </a:r>
            <a:r>
              <a:rPr lang="en-US" altLang="zh-TW" sz="1200" dirty="0">
                <a:latin typeface="Times New Roman" panose="02020603050405020304" pitchFamily="18" charset="0"/>
                <a:cs typeface="Times New Roman" panose="02020603050405020304" pitchFamily="18" charset="0"/>
              </a:rPr>
              <a:t>: the position </a:t>
            </a:r>
          </a:p>
          <a:p>
            <a:r>
              <a:rPr lang="en-US" altLang="zh-TW" sz="1200" i="1" dirty="0">
                <a:latin typeface="Times New Roman" panose="02020603050405020304" pitchFamily="18" charset="0"/>
                <a:cs typeface="Times New Roman" panose="02020603050405020304" pitchFamily="18" charset="0"/>
              </a:rPr>
              <a:t>i</a:t>
            </a:r>
            <a:r>
              <a:rPr lang="en-US" altLang="zh-TW" sz="1200" dirty="0">
                <a:latin typeface="Times New Roman" panose="02020603050405020304" pitchFamily="18" charset="0"/>
                <a:cs typeface="Times New Roman" panose="02020603050405020304" pitchFamily="18" charset="0"/>
              </a:rPr>
              <a:t>: the dimension</a:t>
            </a:r>
            <a:endParaRPr lang="zh-TW" altLang="en-US" sz="1200" dirty="0">
              <a:latin typeface="Times New Roman" panose="02020603050405020304" pitchFamily="18" charset="0"/>
              <a:cs typeface="Times New Roman" panose="02020603050405020304" pitchFamily="18" charset="0"/>
            </a:endParaRPr>
          </a:p>
        </p:txBody>
      </p:sp>
      <p:sp>
        <p:nvSpPr>
          <p:cNvPr id="19" name="矩形 18"/>
          <p:cNvSpPr/>
          <p:nvPr/>
        </p:nvSpPr>
        <p:spPr>
          <a:xfrm>
            <a:off x="4944516" y="2575607"/>
            <a:ext cx="1128835" cy="276999"/>
          </a:xfrm>
          <a:prstGeom prst="rect">
            <a:avLst/>
          </a:prstGeom>
        </p:spPr>
        <p:txBody>
          <a:bodyPr wrap="none">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linear function </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0" name="矩形 19"/>
          <p:cNvSpPr/>
          <p:nvPr/>
        </p:nvSpPr>
        <p:spPr>
          <a:xfrm>
            <a:off x="1079620" y="3186035"/>
            <a:ext cx="2768985" cy="25849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958A5BCC-8E03-4F83-9EA4-58087D502829}"/>
              </a:ext>
            </a:extLst>
          </p:cNvPr>
          <p:cNvSpPr>
            <a:spLocks noGrp="1"/>
          </p:cNvSpPr>
          <p:nvPr>
            <p:ph type="sldNum" sz="quarter" idx="12"/>
          </p:nvPr>
        </p:nvSpPr>
        <p:spPr/>
        <p:txBody>
          <a:bodyPr/>
          <a:lstStyle/>
          <a:p>
            <a:fld id="{234B36A1-F704-41D0-BB5A-162B2F270628}" type="slidenum">
              <a:rPr lang="zh-TW" altLang="en-US" smtClean="0"/>
              <a:t>79</a:t>
            </a:fld>
            <a:endParaRPr lang="zh-TW" altLang="en-US"/>
          </a:p>
        </p:txBody>
      </p:sp>
      <p:pic>
        <p:nvPicPr>
          <p:cNvPr id="21" name="圖片 20">
            <a:extLst>
              <a:ext uri="{FF2B5EF4-FFF2-40B4-BE49-F238E27FC236}">
                <a16:creationId xmlns:a16="http://schemas.microsoft.com/office/drawing/2014/main" id="{81668520-FCE4-480D-8D2C-9ADB7C4465E8}"/>
              </a:ext>
            </a:extLst>
          </p:cNvPr>
          <p:cNvPicPr>
            <a:picLocks noChangeAspect="1"/>
          </p:cNvPicPr>
          <p:nvPr/>
        </p:nvPicPr>
        <p:blipFill>
          <a:blip r:embed="rId3"/>
          <a:stretch>
            <a:fillRect/>
          </a:stretch>
        </p:blipFill>
        <p:spPr>
          <a:xfrm rot="16200000">
            <a:off x="5713093" y="3744988"/>
            <a:ext cx="2532282" cy="3710404"/>
          </a:xfrm>
          <a:prstGeom prst="rect">
            <a:avLst/>
          </a:prstGeom>
        </p:spPr>
      </p:pic>
      <p:sp>
        <p:nvSpPr>
          <p:cNvPr id="30" name="矩形 29">
            <a:extLst>
              <a:ext uri="{FF2B5EF4-FFF2-40B4-BE49-F238E27FC236}">
                <a16:creationId xmlns:a16="http://schemas.microsoft.com/office/drawing/2014/main" id="{9112561A-E7B4-4271-BE62-E46C0239929C}"/>
              </a:ext>
            </a:extLst>
          </p:cNvPr>
          <p:cNvSpPr/>
          <p:nvPr/>
        </p:nvSpPr>
        <p:spPr>
          <a:xfrm>
            <a:off x="7745252" y="5534952"/>
            <a:ext cx="963725" cy="338554"/>
          </a:xfrm>
          <a:prstGeom prst="rect">
            <a:avLst/>
          </a:prstGeom>
        </p:spPr>
        <p:txBody>
          <a:bodyPr wrap="none">
            <a:spAutoFit/>
          </a:bodyPr>
          <a:lstStyle/>
          <a:p>
            <a:r>
              <a:rPr lang="en-US" altLang="zh-TW" sz="800" dirty="0">
                <a:latin typeface="Times New Roman" panose="02020603050405020304" pitchFamily="18" charset="0"/>
                <a:cs typeface="Times New Roman" panose="02020603050405020304" pitchFamily="18" charset="0"/>
              </a:rPr>
              <a:t>Embedding space: </a:t>
            </a:r>
          </a:p>
          <a:p>
            <a:r>
              <a:rPr lang="en-US" altLang="zh-TW" sz="800" dirty="0">
                <a:latin typeface="Times New Roman" panose="02020603050405020304" pitchFamily="18" charset="0"/>
                <a:cs typeface="Times New Roman" panose="02020603050405020304" pitchFamily="18" charset="0"/>
              </a:rPr>
              <a:t>Feature vector </a:t>
            </a:r>
            <a:endParaRPr lang="zh-TW" altLang="en-US" sz="800"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03E6D1FD-4892-40C4-8B58-966D74A27298}"/>
              </a:ext>
            </a:extLst>
          </p:cNvPr>
          <p:cNvSpPr/>
          <p:nvPr/>
        </p:nvSpPr>
        <p:spPr>
          <a:xfrm>
            <a:off x="3989048" y="5882507"/>
            <a:ext cx="2611491" cy="830997"/>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feed-forward network with a single hidden layer. Cross channel process</a:t>
            </a:r>
          </a:p>
          <a:p>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sz="12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(1x1x#ch)</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x#filters</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ReLU</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a:t>
            </a:r>
          </a:p>
          <a:p>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(1x1x#ch)</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x#filters</a:t>
            </a:r>
            <a:endParaRPr lang="zh-TW" altLang="en-US" sz="1200"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96C83C2B-20CC-41AA-B6E4-C5689D9B43C4}"/>
              </a:ext>
            </a:extLst>
          </p:cNvPr>
          <p:cNvSpPr/>
          <p:nvPr/>
        </p:nvSpPr>
        <p:spPr>
          <a:xfrm>
            <a:off x="8369327" y="6127690"/>
            <a:ext cx="923651" cy="215444"/>
          </a:xfrm>
          <a:prstGeom prst="rect">
            <a:avLst/>
          </a:prstGeom>
        </p:spPr>
        <p:txBody>
          <a:bodyPr wrap="none">
            <a:spAutoFit/>
          </a:bodyPr>
          <a:lstStyle/>
          <a:p>
            <a:r>
              <a:rPr lang="en-US" altLang="zh-TW" sz="800" dirty="0">
                <a:latin typeface="Times New Roman" panose="02020603050405020304" pitchFamily="18" charset="0"/>
                <a:cs typeface="Times New Roman" panose="02020603050405020304" pitchFamily="18" charset="0"/>
              </a:rPr>
              <a:t>X= (x</a:t>
            </a:r>
            <a:r>
              <a:rPr lang="en-US" altLang="zh-TW" sz="800" baseline="-25000" dirty="0">
                <a:latin typeface="Times New Roman" panose="02020603050405020304" pitchFamily="18" charset="0"/>
                <a:cs typeface="Times New Roman" panose="02020603050405020304" pitchFamily="18" charset="0"/>
              </a:rPr>
              <a:t>1</a:t>
            </a:r>
            <a:r>
              <a:rPr lang="en-US" altLang="zh-TW" sz="800" dirty="0">
                <a:latin typeface="Times New Roman" panose="02020603050405020304" pitchFamily="18" charset="0"/>
                <a:cs typeface="Times New Roman" panose="02020603050405020304" pitchFamily="18" charset="0"/>
              </a:rPr>
              <a:t>, ..., </a:t>
            </a:r>
            <a:r>
              <a:rPr lang="en-US" altLang="zh-TW" sz="800" dirty="0" err="1">
                <a:latin typeface="Times New Roman" panose="02020603050405020304" pitchFamily="18" charset="0"/>
                <a:cs typeface="Times New Roman" panose="02020603050405020304" pitchFamily="18" charset="0"/>
              </a:rPr>
              <a:t>x</a:t>
            </a:r>
            <a:r>
              <a:rPr lang="en-US" altLang="zh-TW" sz="800" baseline="-25000" dirty="0" err="1">
                <a:latin typeface="Times New Roman" panose="02020603050405020304" pitchFamily="18" charset="0"/>
                <a:cs typeface="Times New Roman" panose="02020603050405020304" pitchFamily="18" charset="0"/>
              </a:rPr>
              <a:t>n</a:t>
            </a:r>
            <a:r>
              <a:rPr lang="en-US" altLang="zh-CN" sz="800" baseline="-25000" dirty="0">
                <a:latin typeface="Times New Roman" panose="02020603050405020304" pitchFamily="18" charset="0"/>
                <a:cs typeface="Times New Roman" panose="02020603050405020304" pitchFamily="18" charset="0"/>
              </a:rPr>
              <a:t>=512</a:t>
            </a:r>
            <a:r>
              <a:rPr lang="en-US" altLang="zh-TW" sz="800" dirty="0">
                <a:latin typeface="Times New Roman" panose="02020603050405020304" pitchFamily="18" charset="0"/>
                <a:cs typeface="Times New Roman" panose="02020603050405020304" pitchFamily="18" charset="0"/>
              </a:rPr>
              <a:t>) </a:t>
            </a:r>
            <a:endParaRPr lang="zh-TW" altLang="en-US" sz="800"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7987D25F-4C50-4C02-AAD8-EB81839D6C3D}"/>
              </a:ext>
            </a:extLst>
          </p:cNvPr>
          <p:cNvSpPr/>
          <p:nvPr/>
        </p:nvSpPr>
        <p:spPr>
          <a:xfrm rot="16200000">
            <a:off x="5961335" y="5952318"/>
            <a:ext cx="899605" cy="215444"/>
          </a:xfrm>
          <a:prstGeom prst="rect">
            <a:avLst/>
          </a:prstGeom>
        </p:spPr>
        <p:txBody>
          <a:bodyPr wrap="none">
            <a:spAutoFit/>
          </a:bodyPr>
          <a:lstStyle/>
          <a:p>
            <a:r>
              <a:rPr lang="en-US" altLang="zh-TW" sz="800" dirty="0">
                <a:latin typeface="Times New Roman" panose="02020603050405020304" pitchFamily="18" charset="0"/>
                <a:cs typeface="Times New Roman" panose="02020603050405020304" pitchFamily="18" charset="0"/>
              </a:rPr>
              <a:t>Z= (z</a:t>
            </a:r>
            <a:r>
              <a:rPr lang="en-US" altLang="zh-TW" sz="800" baseline="-25000" dirty="0">
                <a:latin typeface="Times New Roman" panose="02020603050405020304" pitchFamily="18" charset="0"/>
                <a:cs typeface="Times New Roman" panose="02020603050405020304" pitchFamily="18" charset="0"/>
              </a:rPr>
              <a:t>1</a:t>
            </a:r>
            <a:r>
              <a:rPr lang="en-US" altLang="zh-TW" sz="800" dirty="0">
                <a:latin typeface="Times New Roman" panose="02020603050405020304" pitchFamily="18" charset="0"/>
                <a:cs typeface="Times New Roman" panose="02020603050405020304" pitchFamily="18" charset="0"/>
              </a:rPr>
              <a:t>, ..., </a:t>
            </a:r>
            <a:r>
              <a:rPr lang="en-US" altLang="zh-TW" sz="800" dirty="0" err="1">
                <a:latin typeface="Times New Roman" panose="02020603050405020304" pitchFamily="18" charset="0"/>
                <a:cs typeface="Times New Roman" panose="02020603050405020304" pitchFamily="18" charset="0"/>
              </a:rPr>
              <a:t>z</a:t>
            </a:r>
            <a:r>
              <a:rPr lang="en-US" altLang="zh-TW" sz="800" baseline="-25000" dirty="0" err="1">
                <a:latin typeface="Times New Roman" panose="02020603050405020304" pitchFamily="18" charset="0"/>
                <a:cs typeface="Times New Roman" panose="02020603050405020304" pitchFamily="18" charset="0"/>
              </a:rPr>
              <a:t>n</a:t>
            </a:r>
            <a:r>
              <a:rPr lang="en-US" altLang="zh-CN" sz="800" baseline="-25000" dirty="0">
                <a:latin typeface="Times New Roman" panose="02020603050405020304" pitchFamily="18" charset="0"/>
                <a:cs typeface="Times New Roman" panose="02020603050405020304" pitchFamily="18" charset="0"/>
              </a:rPr>
              <a:t>=512</a:t>
            </a:r>
            <a:r>
              <a:rPr lang="en-US" altLang="zh-TW" sz="800" dirty="0">
                <a:latin typeface="Times New Roman" panose="02020603050405020304" pitchFamily="18" charset="0"/>
                <a:cs typeface="Times New Roman" panose="02020603050405020304" pitchFamily="18" charset="0"/>
              </a:rPr>
              <a:t>).</a:t>
            </a:r>
            <a:endParaRPr lang="zh-TW" altLang="en-US" sz="800"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0D0B739A-D828-45F8-85C6-9CEC6996F6AF}"/>
              </a:ext>
            </a:extLst>
          </p:cNvPr>
          <p:cNvSpPr/>
          <p:nvPr/>
        </p:nvSpPr>
        <p:spPr>
          <a:xfrm>
            <a:off x="4634527" y="5284588"/>
            <a:ext cx="752129" cy="215444"/>
          </a:xfrm>
          <a:prstGeom prst="rect">
            <a:avLst/>
          </a:prstGeom>
        </p:spPr>
        <p:txBody>
          <a:bodyPr wrap="none">
            <a:spAutoFit/>
          </a:bodyPr>
          <a:lstStyle/>
          <a:p>
            <a:r>
              <a:rPr lang="en-US" altLang="zh-TW" sz="800" dirty="0">
                <a:latin typeface="Times New Roman" panose="02020603050405020304" pitchFamily="18" charset="0"/>
                <a:cs typeface="Times New Roman" panose="02020603050405020304" pitchFamily="18" charset="0"/>
              </a:rPr>
              <a:t>Y=(y</a:t>
            </a:r>
            <a:r>
              <a:rPr lang="en-US" altLang="zh-TW" sz="800" baseline="-25000" dirty="0">
                <a:latin typeface="Times New Roman" panose="02020603050405020304" pitchFamily="18" charset="0"/>
                <a:cs typeface="Times New Roman" panose="02020603050405020304" pitchFamily="18" charset="0"/>
              </a:rPr>
              <a:t>1</a:t>
            </a:r>
            <a:r>
              <a:rPr lang="en-US" altLang="zh-TW" sz="800" dirty="0">
                <a:latin typeface="Times New Roman" panose="02020603050405020304" pitchFamily="18" charset="0"/>
                <a:cs typeface="Times New Roman" panose="02020603050405020304" pitchFamily="18" charset="0"/>
              </a:rPr>
              <a:t>, ..., </a:t>
            </a:r>
            <a:r>
              <a:rPr lang="en-US" altLang="zh-TW" sz="800" dirty="0" err="1">
                <a:latin typeface="Times New Roman" panose="02020603050405020304" pitchFamily="18" charset="0"/>
                <a:cs typeface="Times New Roman" panose="02020603050405020304" pitchFamily="18" charset="0"/>
              </a:rPr>
              <a:t>y</a:t>
            </a:r>
            <a:r>
              <a:rPr lang="en-US" altLang="zh-TW" sz="800" baseline="-25000" dirty="0" err="1">
                <a:latin typeface="Times New Roman" panose="02020603050405020304" pitchFamily="18" charset="0"/>
                <a:cs typeface="Times New Roman" panose="02020603050405020304" pitchFamily="18" charset="0"/>
              </a:rPr>
              <a:t>m</a:t>
            </a:r>
            <a:r>
              <a:rPr lang="en-US" altLang="zh-TW" sz="800" dirty="0">
                <a:latin typeface="Times New Roman" panose="02020603050405020304" pitchFamily="18" charset="0"/>
                <a:cs typeface="Times New Roman" panose="02020603050405020304" pitchFamily="18" charset="0"/>
              </a:rPr>
              <a:t>)</a:t>
            </a:r>
            <a:endParaRPr lang="zh-TW" altLang="en-US" sz="800" dirty="0">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id="{03B5B8F5-1E5F-459E-9C42-CB03F88D4776}"/>
              </a:ext>
            </a:extLst>
          </p:cNvPr>
          <p:cNvSpPr txBox="1"/>
          <p:nvPr/>
        </p:nvSpPr>
        <p:spPr>
          <a:xfrm rot="16200000">
            <a:off x="7668421" y="5213375"/>
            <a:ext cx="787303" cy="215444"/>
          </a:xfrm>
          <a:prstGeom prst="rect">
            <a:avLst/>
          </a:prstGeom>
          <a:noFill/>
        </p:spPr>
        <p:txBody>
          <a:bodyPr wrap="square" rtlCol="0">
            <a:spAutoFit/>
          </a:bodyPr>
          <a:lstStyle/>
          <a:p>
            <a:r>
              <a:rPr lang="en-US" altLang="zh-TW" sz="800" dirty="0"/>
              <a:t>Reduce dim</a:t>
            </a:r>
            <a:endParaRPr lang="zh-TW" altLang="en-US" sz="800" dirty="0"/>
          </a:p>
        </p:txBody>
      </p:sp>
      <p:sp>
        <p:nvSpPr>
          <p:cNvPr id="36" name="文字方塊 35">
            <a:extLst>
              <a:ext uri="{FF2B5EF4-FFF2-40B4-BE49-F238E27FC236}">
                <a16:creationId xmlns:a16="http://schemas.microsoft.com/office/drawing/2014/main" id="{669D1766-1776-4663-948D-E06F79F8A4E7}"/>
              </a:ext>
            </a:extLst>
          </p:cNvPr>
          <p:cNvSpPr txBox="1"/>
          <p:nvPr/>
        </p:nvSpPr>
        <p:spPr>
          <a:xfrm>
            <a:off x="8403424" y="4484877"/>
            <a:ext cx="980768" cy="553998"/>
          </a:xfrm>
          <a:prstGeom prst="rect">
            <a:avLst/>
          </a:prstGeom>
          <a:noFill/>
        </p:spPr>
        <p:txBody>
          <a:bodyPr wrap="square" rtlCol="0">
            <a:spAutoFit/>
          </a:bodyPr>
          <a:lstStyle/>
          <a:p>
            <a:r>
              <a:rPr lang="en-US" altLang="zh-TW" sz="1000" dirty="0"/>
              <a:t>Previous decoder output layer</a:t>
            </a:r>
            <a:endParaRPr lang="zh-TW" altLang="en-US" sz="1000" dirty="0"/>
          </a:p>
        </p:txBody>
      </p:sp>
      <p:sp>
        <p:nvSpPr>
          <p:cNvPr id="7" name="矩形 6"/>
          <p:cNvSpPr/>
          <p:nvPr/>
        </p:nvSpPr>
        <p:spPr>
          <a:xfrm>
            <a:off x="7882087" y="4801235"/>
            <a:ext cx="229271" cy="87025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849778" y="5930753"/>
            <a:ext cx="229271" cy="92099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EA2EDAF3-60A6-4784-BF98-6B4EB5DFBCB6}"/>
              </a:ext>
            </a:extLst>
          </p:cNvPr>
          <p:cNvSpPr txBox="1"/>
          <p:nvPr/>
        </p:nvSpPr>
        <p:spPr>
          <a:xfrm rot="16200000">
            <a:off x="8014877" y="5523452"/>
            <a:ext cx="777094" cy="215444"/>
          </a:xfrm>
          <a:prstGeom prst="rect">
            <a:avLst/>
          </a:prstGeom>
          <a:noFill/>
        </p:spPr>
        <p:txBody>
          <a:bodyPr wrap="square" rtlCol="0">
            <a:spAutoFit/>
          </a:bodyPr>
          <a:lstStyle/>
          <a:p>
            <a:r>
              <a:rPr lang="en-US" altLang="zh-TW" sz="800" dirty="0"/>
              <a:t>= same para =</a:t>
            </a:r>
            <a:endParaRPr lang="zh-TW" altLang="en-US" sz="800" dirty="0"/>
          </a:p>
        </p:txBody>
      </p:sp>
      <p:sp>
        <p:nvSpPr>
          <p:cNvPr id="3" name="文字方塊 2">
            <a:extLst>
              <a:ext uri="{FF2B5EF4-FFF2-40B4-BE49-F238E27FC236}">
                <a16:creationId xmlns:a16="http://schemas.microsoft.com/office/drawing/2014/main" id="{284A6D3C-6211-49BE-8A37-CF4D3AB8851B}"/>
              </a:ext>
            </a:extLst>
          </p:cNvPr>
          <p:cNvSpPr txBox="1"/>
          <p:nvPr/>
        </p:nvSpPr>
        <p:spPr>
          <a:xfrm>
            <a:off x="5294793" y="1038"/>
            <a:ext cx="1779336" cy="553998"/>
          </a:xfrm>
          <a:prstGeom prst="rect">
            <a:avLst/>
          </a:prstGeom>
          <a:noFill/>
        </p:spPr>
        <p:txBody>
          <a:bodyPr wrap="square" rtlCol="0">
            <a:spAutoFit/>
          </a:bodyPr>
          <a:lstStyle/>
          <a:p>
            <a:r>
              <a:rPr lang="en-US" altLang="zh-TW" sz="1000" dirty="0">
                <a:solidFill>
                  <a:srgbClr val="FF0000"/>
                </a:solidFill>
              </a:rPr>
              <a:t>??</a:t>
            </a:r>
            <a:r>
              <a:rPr lang="en-US" altLang="zh-TW" sz="1000" dirty="0"/>
              <a:t> Position means: Like 512 words </a:t>
            </a:r>
            <a:r>
              <a:rPr lang="zh-CN" altLang="en-US" sz="1000" dirty="0"/>
              <a:t>的第幾個字嗎， </a:t>
            </a:r>
            <a:r>
              <a:rPr lang="en-US" altLang="zh-CN" sz="1000" dirty="0"/>
              <a:t>or image </a:t>
            </a:r>
            <a:r>
              <a:rPr lang="zh-CN" altLang="en-US" sz="1000" dirty="0"/>
              <a:t>的第幾個 </a:t>
            </a:r>
            <a:r>
              <a:rPr lang="en-US" altLang="zh-CN" sz="1000" dirty="0"/>
              <a:t>pixel </a:t>
            </a:r>
            <a:r>
              <a:rPr lang="zh-CN" altLang="en-US" sz="1000" dirty="0"/>
              <a:t>嗎</a:t>
            </a:r>
            <a:r>
              <a:rPr lang="zh-CN" altLang="en-US" sz="1000" dirty="0">
                <a:solidFill>
                  <a:srgbClr val="FF0000"/>
                </a:solidFill>
              </a:rPr>
              <a:t>？？</a:t>
            </a:r>
            <a:endParaRPr lang="zh-TW" altLang="en-US" sz="1000" dirty="0">
              <a:solidFill>
                <a:srgbClr val="FF0000"/>
              </a:solidFill>
            </a:endParaRPr>
          </a:p>
        </p:txBody>
      </p:sp>
      <p:sp>
        <p:nvSpPr>
          <p:cNvPr id="4" name="文字方塊 3">
            <a:extLst>
              <a:ext uri="{FF2B5EF4-FFF2-40B4-BE49-F238E27FC236}">
                <a16:creationId xmlns:a16="http://schemas.microsoft.com/office/drawing/2014/main" id="{0F6936F1-D8D7-41BE-AB79-5DA2529492CA}"/>
              </a:ext>
            </a:extLst>
          </p:cNvPr>
          <p:cNvSpPr txBox="1"/>
          <p:nvPr/>
        </p:nvSpPr>
        <p:spPr>
          <a:xfrm>
            <a:off x="537472" y="1647354"/>
            <a:ext cx="464183"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pic>
        <p:nvPicPr>
          <p:cNvPr id="38" name="圖片 37">
            <a:extLst>
              <a:ext uri="{FF2B5EF4-FFF2-40B4-BE49-F238E27FC236}">
                <a16:creationId xmlns:a16="http://schemas.microsoft.com/office/drawing/2014/main" id="{12157CBD-971D-47B8-B48A-266CC2053637}"/>
              </a:ext>
            </a:extLst>
          </p:cNvPr>
          <p:cNvPicPr>
            <a:picLocks noChangeAspect="1"/>
          </p:cNvPicPr>
          <p:nvPr/>
        </p:nvPicPr>
        <p:blipFill rotWithShape="1">
          <a:blip r:embed="rId4"/>
          <a:srcRect l="688" r="2981"/>
          <a:stretch/>
        </p:blipFill>
        <p:spPr>
          <a:xfrm>
            <a:off x="6419303" y="2214178"/>
            <a:ext cx="2687658" cy="2056765"/>
          </a:xfrm>
          <a:prstGeom prst="rect">
            <a:avLst/>
          </a:prstGeom>
        </p:spPr>
      </p:pic>
      <p:pic>
        <p:nvPicPr>
          <p:cNvPr id="39" name="圖片 38">
            <a:extLst>
              <a:ext uri="{FF2B5EF4-FFF2-40B4-BE49-F238E27FC236}">
                <a16:creationId xmlns:a16="http://schemas.microsoft.com/office/drawing/2014/main" id="{7D124F78-59F4-49FC-B167-48EC9C57B86E}"/>
              </a:ext>
            </a:extLst>
          </p:cNvPr>
          <p:cNvPicPr>
            <a:picLocks noChangeAspect="1"/>
          </p:cNvPicPr>
          <p:nvPr/>
        </p:nvPicPr>
        <p:blipFill>
          <a:blip r:embed="rId5"/>
          <a:stretch>
            <a:fillRect/>
          </a:stretch>
        </p:blipFill>
        <p:spPr>
          <a:xfrm>
            <a:off x="5265820" y="3407893"/>
            <a:ext cx="1153483" cy="939464"/>
          </a:xfrm>
          <a:prstGeom prst="rect">
            <a:avLst/>
          </a:prstGeom>
        </p:spPr>
      </p:pic>
      <p:sp>
        <p:nvSpPr>
          <p:cNvPr id="40" name="文字方塊 39">
            <a:extLst>
              <a:ext uri="{FF2B5EF4-FFF2-40B4-BE49-F238E27FC236}">
                <a16:creationId xmlns:a16="http://schemas.microsoft.com/office/drawing/2014/main" id="{BCEFFE16-2B19-4B58-8CE9-37474870F4CF}"/>
              </a:ext>
            </a:extLst>
          </p:cNvPr>
          <p:cNvSpPr txBox="1"/>
          <p:nvPr/>
        </p:nvSpPr>
        <p:spPr>
          <a:xfrm>
            <a:off x="6390459" y="1912214"/>
            <a:ext cx="1779336" cy="246221"/>
          </a:xfrm>
          <a:prstGeom prst="rect">
            <a:avLst/>
          </a:prstGeom>
          <a:noFill/>
        </p:spPr>
        <p:txBody>
          <a:bodyPr wrap="square" rtlCol="0">
            <a:spAutoFit/>
          </a:bodyPr>
          <a:lstStyle/>
          <a:p>
            <a:r>
              <a:rPr lang="en-US" altLang="zh-TW" sz="1000" dirty="0">
                <a:solidFill>
                  <a:srgbClr val="FF0000"/>
                </a:solidFill>
              </a:rPr>
              <a:t>??</a:t>
            </a:r>
            <a:r>
              <a:rPr lang="en-US" altLang="zh-TW" sz="1000" dirty="0"/>
              <a:t> </a:t>
            </a:r>
            <a:r>
              <a:rPr lang="zh-CN" altLang="en-US" sz="1000" dirty="0"/>
              <a:t>跟 </a:t>
            </a:r>
            <a:r>
              <a:rPr lang="en-US" altLang="zh-CN" sz="1000" dirty="0"/>
              <a:t>i/p</a:t>
            </a:r>
            <a:r>
              <a:rPr lang="zh-CN" altLang="en-US" sz="1000" dirty="0"/>
              <a:t> </a:t>
            </a:r>
            <a:r>
              <a:rPr lang="en-US" altLang="zh-CN" sz="1000" dirty="0"/>
              <a:t>x</a:t>
            </a:r>
            <a:r>
              <a:rPr lang="zh-CN" altLang="en-US" sz="1000" dirty="0"/>
              <a:t> </a:t>
            </a:r>
            <a:r>
              <a:rPr lang="en-US" altLang="zh-CN" sz="1000" dirty="0"/>
              <a:t>to</a:t>
            </a:r>
            <a:r>
              <a:rPr lang="zh-CN" altLang="en-US" sz="1000" dirty="0"/>
              <a:t> </a:t>
            </a:r>
            <a:r>
              <a:rPr lang="en-US" altLang="zh-CN" sz="1000" dirty="0"/>
              <a:t>o/p a </a:t>
            </a:r>
            <a:r>
              <a:rPr lang="zh-CN" altLang="en-US" sz="1000" dirty="0"/>
              <a:t>有關嗎</a:t>
            </a:r>
            <a:r>
              <a:rPr lang="zh-CN" altLang="en-US" sz="1000" dirty="0">
                <a:solidFill>
                  <a:srgbClr val="FF0000"/>
                </a:solidFill>
              </a:rPr>
              <a:t>？？</a:t>
            </a:r>
            <a:endParaRPr lang="zh-TW" altLang="en-US" sz="1000" dirty="0">
              <a:solidFill>
                <a:srgbClr val="FF0000"/>
              </a:solidFill>
            </a:endParaRPr>
          </a:p>
        </p:txBody>
      </p:sp>
      <p:sp>
        <p:nvSpPr>
          <p:cNvPr id="41" name="文字方塊 40">
            <a:extLst>
              <a:ext uri="{FF2B5EF4-FFF2-40B4-BE49-F238E27FC236}">
                <a16:creationId xmlns:a16="http://schemas.microsoft.com/office/drawing/2014/main" id="{A34B4A8D-2246-46D8-9969-6934581E2B1D}"/>
              </a:ext>
            </a:extLst>
          </p:cNvPr>
          <p:cNvSpPr txBox="1"/>
          <p:nvPr/>
        </p:nvSpPr>
        <p:spPr>
          <a:xfrm>
            <a:off x="5413747" y="4294112"/>
            <a:ext cx="1779336" cy="246221"/>
          </a:xfrm>
          <a:prstGeom prst="rect">
            <a:avLst/>
          </a:prstGeom>
          <a:noFill/>
        </p:spPr>
        <p:txBody>
          <a:bodyPr wrap="square" rtlCol="0">
            <a:spAutoFit/>
          </a:bodyPr>
          <a:lstStyle/>
          <a:p>
            <a:r>
              <a:rPr lang="en-US" altLang="zh-TW" sz="1000" dirty="0">
                <a:solidFill>
                  <a:srgbClr val="FF0000"/>
                </a:solidFill>
              </a:rPr>
              <a:t>??</a:t>
            </a:r>
            <a:r>
              <a:rPr lang="en-US" altLang="zh-TW" sz="1000" dirty="0"/>
              <a:t> </a:t>
            </a:r>
            <a:r>
              <a:rPr lang="zh-CN" altLang="en-US" sz="1000" dirty="0"/>
              <a:t>跟 </a:t>
            </a:r>
            <a:r>
              <a:rPr lang="en-US" altLang="zh-CN" sz="1000" dirty="0"/>
              <a:t>i/p</a:t>
            </a:r>
            <a:r>
              <a:rPr lang="zh-CN" altLang="en-US" sz="1000" dirty="0"/>
              <a:t> </a:t>
            </a:r>
            <a:r>
              <a:rPr lang="en-US" altLang="zh-CN" sz="1000" dirty="0"/>
              <a:t>x</a:t>
            </a:r>
            <a:r>
              <a:rPr lang="zh-CN" altLang="en-US" sz="1000" dirty="0"/>
              <a:t> </a:t>
            </a:r>
            <a:r>
              <a:rPr lang="en-US" altLang="zh-CN" sz="1000" dirty="0"/>
              <a:t>to</a:t>
            </a:r>
            <a:r>
              <a:rPr lang="zh-CN" altLang="en-US" sz="1000" dirty="0"/>
              <a:t> </a:t>
            </a:r>
            <a:r>
              <a:rPr lang="en-US" altLang="zh-CN" sz="1000" dirty="0"/>
              <a:t>o/p a </a:t>
            </a:r>
            <a:r>
              <a:rPr lang="zh-CN" altLang="en-US" sz="1000" dirty="0"/>
              <a:t>有關嗎</a:t>
            </a:r>
            <a:r>
              <a:rPr lang="zh-CN" altLang="en-US" sz="1000" dirty="0">
                <a:solidFill>
                  <a:srgbClr val="FF0000"/>
                </a:solidFill>
              </a:rPr>
              <a:t>？？</a:t>
            </a:r>
            <a:endParaRPr lang="zh-TW" altLang="en-US" sz="1000" dirty="0">
              <a:solidFill>
                <a:srgbClr val="FF0000"/>
              </a:solidFill>
            </a:endParaRPr>
          </a:p>
        </p:txBody>
      </p:sp>
      <p:sp>
        <p:nvSpPr>
          <p:cNvPr id="42" name="文字方塊 41">
            <a:extLst>
              <a:ext uri="{FF2B5EF4-FFF2-40B4-BE49-F238E27FC236}">
                <a16:creationId xmlns:a16="http://schemas.microsoft.com/office/drawing/2014/main" id="{ABBF71F2-42C0-4F8A-9CB3-CDB0C3B09EF8}"/>
              </a:ext>
            </a:extLst>
          </p:cNvPr>
          <p:cNvSpPr txBox="1"/>
          <p:nvPr/>
        </p:nvSpPr>
        <p:spPr>
          <a:xfrm>
            <a:off x="110701" y="2877551"/>
            <a:ext cx="464183"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2312106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3D739C-B035-F10B-CE84-080D41176474}"/>
              </a:ext>
            </a:extLst>
          </p:cNvPr>
          <p:cNvSpPr>
            <a:spLocks noGrp="1"/>
          </p:cNvSpPr>
          <p:nvPr>
            <p:ph type="title"/>
          </p:nvPr>
        </p:nvSpPr>
        <p:spPr>
          <a:xfrm>
            <a:off x="8770857" y="-187854"/>
            <a:ext cx="377506" cy="760414"/>
          </a:xfrm>
        </p:spPr>
        <p:txBody>
          <a:bodyPr>
            <a:normAutofit/>
          </a:bodyPr>
          <a:lstStyle/>
          <a:p>
            <a:r>
              <a:rPr lang="en-US" altLang="zh-TW" sz="1200" b="0" dirty="0"/>
              <a:t>J</a:t>
            </a:r>
            <a:endParaRPr lang="zh-TW" altLang="en-US" sz="1200" b="0" dirty="0"/>
          </a:p>
        </p:txBody>
      </p:sp>
      <p:sp>
        <p:nvSpPr>
          <p:cNvPr id="3" name="內容版面配置區 2">
            <a:extLst>
              <a:ext uri="{FF2B5EF4-FFF2-40B4-BE49-F238E27FC236}">
                <a16:creationId xmlns:a16="http://schemas.microsoft.com/office/drawing/2014/main" id="{7B70107F-18C3-9F24-D1DE-663A20C70B94}"/>
              </a:ext>
            </a:extLst>
          </p:cNvPr>
          <p:cNvSpPr>
            <a:spLocks noGrp="1"/>
          </p:cNvSpPr>
          <p:nvPr>
            <p:ph idx="1"/>
          </p:nvPr>
        </p:nvSpPr>
        <p:spPr/>
        <p:txBody>
          <a:bodyPr/>
          <a:lstStyle/>
          <a:p>
            <a:pPr marL="0" indent="0">
              <a:buNone/>
            </a:pPr>
            <a:r>
              <a:rPr lang="en-US" altLang="zh-TW" dirty="0"/>
              <a:t>Q1: Self-attention as </a:t>
            </a:r>
            <a:r>
              <a:rPr lang="en-US" altLang="zh-TW" dirty="0">
                <a:solidFill>
                  <a:srgbClr val="C00000"/>
                </a:solidFill>
              </a:rPr>
              <a:t>Encoder</a:t>
            </a:r>
            <a:r>
              <a:rPr lang="en-US" altLang="zh-TW" dirty="0"/>
              <a:t> </a:t>
            </a:r>
            <a:r>
              <a:rPr lang="en-US" altLang="zh-TW" dirty="0">
                <a:sym typeface="Wingdings" panose="05000000000000000000" pitchFamily="2" charset="2"/>
              </a:rPr>
              <a:t> space transfer  </a:t>
            </a:r>
            <a:r>
              <a:rPr lang="en-US" altLang="zh-TW" dirty="0">
                <a:solidFill>
                  <a:srgbClr val="C00000"/>
                </a:solidFill>
                <a:sym typeface="Wingdings" panose="05000000000000000000" pitchFamily="2" charset="2"/>
              </a:rPr>
              <a:t>Descriptor</a:t>
            </a:r>
            <a:endParaRPr lang="en-US" altLang="zh-TW" dirty="0">
              <a:solidFill>
                <a:srgbClr val="C00000"/>
              </a:solidFill>
            </a:endParaRPr>
          </a:p>
          <a:p>
            <a:pPr marL="0" indent="0">
              <a:buNone/>
            </a:pPr>
            <a:r>
              <a:rPr lang="en-US" altLang="zh-TW" dirty="0"/>
              <a:t>A1: 1) Channel-wise</a:t>
            </a:r>
          </a:p>
          <a:p>
            <a:pPr marL="0" indent="0">
              <a:buNone/>
            </a:pPr>
            <a:r>
              <a:rPr lang="en-US" altLang="zh-TW" dirty="0"/>
              <a:t>        2) Pixel-wise (token-wise)</a:t>
            </a:r>
          </a:p>
          <a:p>
            <a:pPr marL="0" indent="0">
              <a:buNone/>
            </a:pPr>
            <a:endParaRPr lang="en-US" altLang="zh-TW" dirty="0"/>
          </a:p>
          <a:p>
            <a:pPr marL="0" indent="0">
              <a:buNone/>
            </a:pPr>
            <a:r>
              <a:rPr lang="en-US" altLang="zh-TW" dirty="0"/>
              <a:t>Q2: Why </a:t>
            </a:r>
            <a:r>
              <a:rPr lang="en-US" altLang="zh-TW" dirty="0">
                <a:solidFill>
                  <a:srgbClr val="C00000"/>
                </a:solidFill>
              </a:rPr>
              <a:t>cross-attention </a:t>
            </a:r>
            <a:r>
              <a:rPr lang="en-US" altLang="zh-TW" dirty="0"/>
              <a:t>can be </a:t>
            </a:r>
            <a:r>
              <a:rPr lang="en-US" altLang="zh-TW" dirty="0">
                <a:solidFill>
                  <a:srgbClr val="C00000"/>
                </a:solidFill>
              </a:rPr>
              <a:t>decoder</a:t>
            </a:r>
            <a:r>
              <a:rPr lang="en-US" altLang="zh-TW" dirty="0"/>
              <a:t>?</a:t>
            </a:r>
          </a:p>
          <a:p>
            <a:pPr marL="0" indent="0">
              <a:buNone/>
            </a:pPr>
            <a:endParaRPr lang="en-US" altLang="zh-TW" dirty="0"/>
          </a:p>
          <a:p>
            <a:pPr marL="0" indent="0">
              <a:buNone/>
            </a:pPr>
            <a:endParaRPr lang="zh-TW" altLang="en-US" dirty="0"/>
          </a:p>
        </p:txBody>
      </p:sp>
      <p:sp>
        <p:nvSpPr>
          <p:cNvPr id="4" name="投影片編號版面配置區 3">
            <a:extLst>
              <a:ext uri="{FF2B5EF4-FFF2-40B4-BE49-F238E27FC236}">
                <a16:creationId xmlns:a16="http://schemas.microsoft.com/office/drawing/2014/main" id="{451D4B2D-E53D-4535-CD27-17DB3FE52ED5}"/>
              </a:ext>
            </a:extLst>
          </p:cNvPr>
          <p:cNvSpPr>
            <a:spLocks noGrp="1"/>
          </p:cNvSpPr>
          <p:nvPr>
            <p:ph type="sldNum" sz="quarter" idx="12"/>
          </p:nvPr>
        </p:nvSpPr>
        <p:spPr/>
        <p:txBody>
          <a:bodyPr/>
          <a:lstStyle/>
          <a:p>
            <a:fld id="{7DCC2DE0-E4D3-4804-B551-C56CE2359C2E}" type="slidenum">
              <a:rPr lang="zh-TW" altLang="en-US" smtClean="0"/>
              <a:pPr/>
              <a:t>8</a:t>
            </a:fld>
            <a:endParaRPr lang="zh-TW" altLang="en-US"/>
          </a:p>
        </p:txBody>
      </p:sp>
      <p:sp>
        <p:nvSpPr>
          <p:cNvPr id="5" name="文字方塊 4">
            <a:extLst>
              <a:ext uri="{FF2B5EF4-FFF2-40B4-BE49-F238E27FC236}">
                <a16:creationId xmlns:a16="http://schemas.microsoft.com/office/drawing/2014/main" id="{9F4158A8-800D-CEDD-E120-E30F48F75B5D}"/>
              </a:ext>
            </a:extLst>
          </p:cNvPr>
          <p:cNvSpPr txBox="1"/>
          <p:nvPr/>
        </p:nvSpPr>
        <p:spPr>
          <a:xfrm>
            <a:off x="1576552" y="5026047"/>
            <a:ext cx="1122505" cy="369332"/>
          </a:xfrm>
          <a:prstGeom prst="rect">
            <a:avLst/>
          </a:prstGeom>
          <a:noFill/>
        </p:spPr>
        <p:txBody>
          <a:bodyPr wrap="square" rtlCol="0">
            <a:spAutoFit/>
          </a:bodyPr>
          <a:lstStyle/>
          <a:p>
            <a:r>
              <a:rPr lang="en-US" altLang="zh-TW" dirty="0"/>
              <a:t>level5</a:t>
            </a:r>
            <a:endParaRPr lang="zh-TW" altLang="en-US" dirty="0"/>
          </a:p>
        </p:txBody>
      </p:sp>
      <p:sp>
        <p:nvSpPr>
          <p:cNvPr id="6" name="文字方塊 5">
            <a:extLst>
              <a:ext uri="{FF2B5EF4-FFF2-40B4-BE49-F238E27FC236}">
                <a16:creationId xmlns:a16="http://schemas.microsoft.com/office/drawing/2014/main" id="{D3247BB6-FFA5-5D48-0413-683F5710977C}"/>
              </a:ext>
            </a:extLst>
          </p:cNvPr>
          <p:cNvSpPr txBox="1"/>
          <p:nvPr/>
        </p:nvSpPr>
        <p:spPr>
          <a:xfrm>
            <a:off x="1281211" y="4463916"/>
            <a:ext cx="1122505" cy="369332"/>
          </a:xfrm>
          <a:prstGeom prst="rect">
            <a:avLst/>
          </a:prstGeom>
          <a:noFill/>
        </p:spPr>
        <p:txBody>
          <a:bodyPr wrap="square" rtlCol="0">
            <a:spAutoFit/>
          </a:bodyPr>
          <a:lstStyle/>
          <a:p>
            <a:r>
              <a:rPr lang="en-US" altLang="zh-TW" dirty="0"/>
              <a:t>level4</a:t>
            </a:r>
            <a:endParaRPr lang="zh-TW" altLang="en-US" dirty="0"/>
          </a:p>
        </p:txBody>
      </p:sp>
      <p:cxnSp>
        <p:nvCxnSpPr>
          <p:cNvPr id="8" name="直線單箭頭接點 7">
            <a:extLst>
              <a:ext uri="{FF2B5EF4-FFF2-40B4-BE49-F238E27FC236}">
                <a16:creationId xmlns:a16="http://schemas.microsoft.com/office/drawing/2014/main" id="{8B816FF2-E488-E1E1-8BDE-6A3A6789739B}"/>
              </a:ext>
            </a:extLst>
          </p:cNvPr>
          <p:cNvCxnSpPr/>
          <p:nvPr/>
        </p:nvCxnSpPr>
        <p:spPr>
          <a:xfrm flipV="1">
            <a:off x="2308072" y="3878317"/>
            <a:ext cx="1349528" cy="1242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C183AC8-81DE-72A4-4EB9-69D0C165A992}"/>
              </a:ext>
            </a:extLst>
          </p:cNvPr>
          <p:cNvCxnSpPr>
            <a:cxnSpLocks/>
          </p:cNvCxnSpPr>
          <p:nvPr/>
        </p:nvCxnSpPr>
        <p:spPr>
          <a:xfrm>
            <a:off x="2024292" y="4648582"/>
            <a:ext cx="599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61A81A0-D807-4F9A-0ADE-2FB02FA64FA3}"/>
              </a:ext>
            </a:extLst>
          </p:cNvPr>
          <p:cNvSpPr/>
          <p:nvPr/>
        </p:nvSpPr>
        <p:spPr>
          <a:xfrm>
            <a:off x="2623382" y="4499478"/>
            <a:ext cx="586477" cy="2518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12B0C817-B894-80D2-9292-220E6E540A29}"/>
              </a:ext>
            </a:extLst>
          </p:cNvPr>
          <p:cNvSpPr txBox="1"/>
          <p:nvPr/>
        </p:nvSpPr>
        <p:spPr>
          <a:xfrm>
            <a:off x="2560319" y="4417749"/>
            <a:ext cx="1740515" cy="461665"/>
          </a:xfrm>
          <a:prstGeom prst="rect">
            <a:avLst/>
          </a:prstGeom>
          <a:noFill/>
        </p:spPr>
        <p:txBody>
          <a:bodyPr wrap="square" rtlCol="0">
            <a:spAutoFit/>
          </a:bodyPr>
          <a:lstStyle/>
          <a:p>
            <a:r>
              <a:rPr lang="en-US" altLang="zh-TW" sz="1200" dirty="0">
                <a:solidFill>
                  <a:srgbClr val="C00000"/>
                </a:solidFill>
              </a:rPr>
              <a:t>CBAM </a:t>
            </a:r>
          </a:p>
          <a:p>
            <a:r>
              <a:rPr lang="en-US" altLang="zh-TW" sz="1200" dirty="0">
                <a:solidFill>
                  <a:srgbClr val="C00000"/>
                </a:solidFill>
              </a:rPr>
              <a:t>Cross-attention</a:t>
            </a:r>
            <a:endParaRPr lang="zh-TW" altLang="en-US" sz="1200" dirty="0">
              <a:solidFill>
                <a:srgbClr val="C00000"/>
              </a:solidFill>
            </a:endParaRPr>
          </a:p>
        </p:txBody>
      </p:sp>
      <p:cxnSp>
        <p:nvCxnSpPr>
          <p:cNvPr id="14" name="直線單箭頭接點 13">
            <a:extLst>
              <a:ext uri="{FF2B5EF4-FFF2-40B4-BE49-F238E27FC236}">
                <a16:creationId xmlns:a16="http://schemas.microsoft.com/office/drawing/2014/main" id="{2501C6F2-0CD3-4DFC-D981-530B33BA43BF}"/>
              </a:ext>
            </a:extLst>
          </p:cNvPr>
          <p:cNvCxnSpPr>
            <a:cxnSpLocks/>
          </p:cNvCxnSpPr>
          <p:nvPr/>
        </p:nvCxnSpPr>
        <p:spPr>
          <a:xfrm>
            <a:off x="1358987" y="3683000"/>
            <a:ext cx="949085" cy="140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標題 1">
            <a:extLst>
              <a:ext uri="{FF2B5EF4-FFF2-40B4-BE49-F238E27FC236}">
                <a16:creationId xmlns:a16="http://schemas.microsoft.com/office/drawing/2014/main" id="{634BEFFC-868E-9B7F-FFD7-A0DF8FF3E882}"/>
              </a:ext>
            </a:extLst>
          </p:cNvPr>
          <p:cNvSpPr txBox="1">
            <a:spLocks/>
          </p:cNvSpPr>
          <p:nvPr/>
        </p:nvSpPr>
        <p:spPr>
          <a:xfrm>
            <a:off x="0" y="-56261"/>
            <a:ext cx="6949978" cy="3847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000" b="1" dirty="0">
                <a:latin typeface="Times New Roman" panose="02020603050405020304" pitchFamily="18" charset="0"/>
                <a:cs typeface="Times New Roman" panose="02020603050405020304" pitchFamily="18" charset="0"/>
              </a:rPr>
              <a:t>1.1 Introduction: Global Framework  - Transformer (3/3-2/2)</a:t>
            </a:r>
          </a:p>
        </p:txBody>
      </p:sp>
      <p:sp>
        <p:nvSpPr>
          <p:cNvPr id="12" name="標題 1">
            <a:extLst>
              <a:ext uri="{FF2B5EF4-FFF2-40B4-BE49-F238E27FC236}">
                <a16:creationId xmlns:a16="http://schemas.microsoft.com/office/drawing/2014/main" id="{F93C1864-35E9-54AF-CEDC-89A276FDAAC1}"/>
              </a:ext>
            </a:extLst>
          </p:cNvPr>
          <p:cNvSpPr txBox="1">
            <a:spLocks/>
          </p:cNvSpPr>
          <p:nvPr/>
        </p:nvSpPr>
        <p:spPr>
          <a:xfrm>
            <a:off x="2312" y="139059"/>
            <a:ext cx="6949978" cy="3847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000" b="1" dirty="0">
                <a:latin typeface="Times New Roman" panose="02020603050405020304" pitchFamily="18" charset="0"/>
                <a:cs typeface="Times New Roman" panose="02020603050405020304" pitchFamily="18" charset="0"/>
              </a:rPr>
              <a:t>1.2.1 Related Works: Transformer (1/4-2/2)</a:t>
            </a:r>
          </a:p>
        </p:txBody>
      </p:sp>
    </p:spTree>
    <p:extLst>
      <p:ext uri="{BB962C8B-B14F-4D97-AF65-F5344CB8AC3E}">
        <p14:creationId xmlns:p14="http://schemas.microsoft.com/office/powerpoint/2010/main" val="41156450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5996770"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4.0 Experimental Result: Training environment</a:t>
            </a:r>
            <a:endParaRPr lang="zh-TW" altLang="en-US" sz="2400" dirty="0">
              <a:latin typeface="Times New Roman" panose="02020603050405020304" pitchFamily="18" charset="0"/>
              <a:cs typeface="Times New Roman" panose="02020603050405020304" pitchFamily="18" charset="0"/>
            </a:endParaRPr>
          </a:p>
        </p:txBody>
      </p:sp>
      <p:sp>
        <p:nvSpPr>
          <p:cNvPr id="5" name="矩形 4"/>
          <p:cNvSpPr/>
          <p:nvPr/>
        </p:nvSpPr>
        <p:spPr>
          <a:xfrm>
            <a:off x="465280" y="461665"/>
            <a:ext cx="8037970" cy="4062651"/>
          </a:xfrm>
          <a:prstGeom prst="rect">
            <a:avLst/>
          </a:prstGeom>
        </p:spPr>
        <p:txBody>
          <a:bodyPr wrap="square">
            <a:spAutoFit/>
          </a:bodyPr>
          <a:lstStyle/>
          <a:p>
            <a:pPr marL="285750" indent="-285750">
              <a:buFont typeface="Wingdings" panose="05000000000000000000" pitchFamily="2" charset="2"/>
              <a:buChar char="p"/>
            </a:pPr>
            <a:r>
              <a:rPr lang="en-US" altLang="zh-TW" sz="1600" dirty="0">
                <a:latin typeface="Times New Roman" panose="02020603050405020304" pitchFamily="18" charset="0"/>
                <a:cs typeface="Times New Roman" panose="02020603050405020304" pitchFamily="18" charset="0"/>
              </a:rPr>
              <a:t>Hardware:</a:t>
            </a:r>
          </a:p>
          <a:p>
            <a:pPr marL="627063" indent="-352425"/>
            <a:r>
              <a:rPr lang="en-US" altLang="zh-TW" sz="1600" dirty="0">
                <a:latin typeface="Times New Roman" panose="02020603050405020304" pitchFamily="18" charset="0"/>
                <a:cs typeface="Times New Roman" panose="02020603050405020304" pitchFamily="18" charset="0"/>
              </a:rPr>
              <a:t>1) Trained our models on one machine with 8 NVIDIA P100 GPUs, each training step took about 0.4 seconds. </a:t>
            </a:r>
          </a:p>
          <a:p>
            <a:pPr marL="809625" indent="-534988"/>
            <a:r>
              <a:rPr lang="en-US" altLang="zh-TW" sz="1600" dirty="0">
                <a:latin typeface="Times New Roman" panose="02020603050405020304" pitchFamily="18" charset="0"/>
                <a:cs typeface="Times New Roman" panose="02020603050405020304" pitchFamily="18" charset="0"/>
              </a:rPr>
              <a:t>2)  For our big models step time was 1.0 seconds.</a:t>
            </a:r>
          </a:p>
          <a:p>
            <a:endParaRPr lang="en-US" altLang="zh-TW"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TW" sz="1600" dirty="0">
                <a:latin typeface="Times New Roman" panose="02020603050405020304" pitchFamily="18" charset="0"/>
                <a:cs typeface="Times New Roman" panose="02020603050405020304" pitchFamily="18" charset="0"/>
              </a:rPr>
              <a:t>Hyper-parameters:</a:t>
            </a:r>
          </a:p>
          <a:p>
            <a:pPr marL="627063" indent="-352425">
              <a:buFont typeface="Wingdings" panose="05000000000000000000" pitchFamily="2" charset="2"/>
              <a:buChar char="Ø"/>
            </a:pPr>
            <a:r>
              <a:rPr lang="en-US" altLang="zh-TW" sz="1600" dirty="0">
                <a:latin typeface="Times New Roman" panose="02020603050405020304" pitchFamily="18" charset="0"/>
                <a:cs typeface="Times New Roman" panose="02020603050405020304" pitchFamily="18" charset="0"/>
              </a:rPr>
              <a:t>Used the Adam optimizer [20] with </a:t>
            </a:r>
            <a:r>
              <a:rPr lang="en-US" altLang="zh-TW" sz="1600" i="1" dirty="0">
                <a:latin typeface="Times New Roman" panose="02020603050405020304" pitchFamily="18" charset="0"/>
                <a:cs typeface="Times New Roman" panose="02020603050405020304" pitchFamily="18" charset="0"/>
              </a:rPr>
              <a:t>β</a:t>
            </a:r>
            <a:r>
              <a:rPr lang="en-US" altLang="zh-TW" sz="1600" i="1" baseline="-25000" dirty="0">
                <a:latin typeface="Times New Roman" panose="02020603050405020304" pitchFamily="18" charset="0"/>
                <a:cs typeface="Times New Roman" panose="02020603050405020304" pitchFamily="18" charset="0"/>
              </a:rPr>
              <a:t>1</a:t>
            </a:r>
            <a:r>
              <a:rPr lang="en-US" altLang="zh-TW" sz="1600" i="1" dirty="0">
                <a:latin typeface="Times New Roman" panose="02020603050405020304" pitchFamily="18" charset="0"/>
                <a:cs typeface="Times New Roman" panose="02020603050405020304" pitchFamily="18" charset="0"/>
              </a:rPr>
              <a:t> = 0.9</a:t>
            </a:r>
            <a:r>
              <a:rPr lang="en-US" altLang="zh-TW" sz="1600" dirty="0">
                <a:latin typeface="Times New Roman" panose="02020603050405020304" pitchFamily="18" charset="0"/>
                <a:cs typeface="Times New Roman" panose="02020603050405020304" pitchFamily="18" charset="0"/>
              </a:rPr>
              <a:t>, </a:t>
            </a:r>
            <a:r>
              <a:rPr lang="en-US" altLang="zh-TW" sz="1600" i="1" dirty="0">
                <a:latin typeface="Times New Roman" panose="02020603050405020304" pitchFamily="18" charset="0"/>
                <a:cs typeface="Times New Roman" panose="02020603050405020304" pitchFamily="18" charset="0"/>
              </a:rPr>
              <a:t>β</a:t>
            </a:r>
            <a:r>
              <a:rPr lang="en-US" altLang="zh-TW" sz="1600" i="1" baseline="-25000" dirty="0">
                <a:latin typeface="Times New Roman" panose="02020603050405020304" pitchFamily="18" charset="0"/>
                <a:cs typeface="Times New Roman" panose="02020603050405020304" pitchFamily="18" charset="0"/>
              </a:rPr>
              <a:t>2</a:t>
            </a:r>
            <a:r>
              <a:rPr lang="en-US" altLang="zh-TW" sz="1600" i="1" dirty="0">
                <a:latin typeface="Times New Roman" panose="02020603050405020304" pitchFamily="18" charset="0"/>
                <a:cs typeface="Times New Roman" panose="02020603050405020304" pitchFamily="18" charset="0"/>
              </a:rPr>
              <a:t> = 0.98 </a:t>
            </a:r>
            <a:r>
              <a:rPr lang="en-US" altLang="zh-TW" sz="1600" dirty="0">
                <a:latin typeface="Times New Roman" panose="02020603050405020304" pitchFamily="18" charset="0"/>
                <a:cs typeface="Times New Roman" panose="02020603050405020304" pitchFamily="18" charset="0"/>
              </a:rPr>
              <a:t>and </a:t>
            </a:r>
            <a:r>
              <a:rPr lang="el-GR" altLang="zh-TW" sz="1600" i="1" dirty="0">
                <a:latin typeface="Times New Roman" panose="02020603050405020304" pitchFamily="18" charset="0"/>
                <a:cs typeface="Times New Roman" panose="02020603050405020304" pitchFamily="18" charset="0"/>
              </a:rPr>
              <a:t>ε</a:t>
            </a:r>
            <a:r>
              <a:rPr lang="en-US" altLang="zh-TW" sz="1600" i="1" dirty="0">
                <a:latin typeface="Times New Roman" panose="02020603050405020304" pitchFamily="18" charset="0"/>
                <a:cs typeface="Times New Roman" panose="02020603050405020304" pitchFamily="18" charset="0"/>
              </a:rPr>
              <a:t>= 10</a:t>
            </a:r>
            <a:r>
              <a:rPr lang="en-US" altLang="zh-TW" sz="1600" i="1" baseline="30000" dirty="0">
                <a:latin typeface="Times New Roman" panose="02020603050405020304" pitchFamily="18" charset="0"/>
                <a:cs typeface="Times New Roman" panose="02020603050405020304" pitchFamily="18" charset="0"/>
              </a:rPr>
              <a:t>−9</a:t>
            </a:r>
            <a:r>
              <a:rPr lang="en-US" altLang="zh-TW" sz="1600" i="1"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 </a:t>
            </a:r>
          </a:p>
          <a:p>
            <a:pPr marL="627063" indent="-352425">
              <a:buFont typeface="Wingdings" panose="05000000000000000000" pitchFamily="2" charset="2"/>
              <a:buChar char="Ø"/>
            </a:pPr>
            <a:r>
              <a:rPr lang="en-US" altLang="zh-TW" sz="1600" dirty="0">
                <a:latin typeface="Times New Roman" panose="02020603050405020304" pitchFamily="18" charset="0"/>
                <a:cs typeface="Times New Roman" panose="02020603050405020304" pitchFamily="18" charset="0"/>
              </a:rPr>
              <a:t>The learning rate over the course of training, according to the formula:</a:t>
            </a:r>
          </a:p>
          <a:p>
            <a:pPr marL="627063" indent="-352425">
              <a:buFont typeface="Wingdings" panose="05000000000000000000" pitchFamily="2" charset="2"/>
              <a:buChar char="Ø"/>
            </a:pPr>
            <a:endParaRPr lang="en-US" altLang="zh-TW" sz="1600" dirty="0">
              <a:latin typeface="Times New Roman" panose="02020603050405020304" pitchFamily="18" charset="0"/>
              <a:cs typeface="Times New Roman" panose="02020603050405020304" pitchFamily="18" charset="0"/>
            </a:endParaRPr>
          </a:p>
          <a:p>
            <a:pPr marL="627063" indent="-352425">
              <a:buFont typeface="Wingdings" panose="05000000000000000000" pitchFamily="2" charset="2"/>
              <a:buChar char="Ø"/>
            </a:pPr>
            <a:endParaRPr lang="en-US" altLang="zh-TW" sz="1600" dirty="0">
              <a:latin typeface="Times New Roman" panose="02020603050405020304" pitchFamily="18" charset="0"/>
              <a:cs typeface="Times New Roman" panose="02020603050405020304" pitchFamily="18" charset="0"/>
            </a:endParaRPr>
          </a:p>
          <a:p>
            <a:pPr marL="627063" indent="-352425">
              <a:buFont typeface="Wingdings" panose="05000000000000000000" pitchFamily="2" charset="2"/>
              <a:buChar char="Ø"/>
            </a:pPr>
            <a:endParaRPr lang="en-US" altLang="zh-TW" sz="1600" dirty="0">
              <a:latin typeface="Times New Roman" panose="02020603050405020304" pitchFamily="18" charset="0"/>
              <a:cs typeface="Times New Roman" panose="02020603050405020304" pitchFamily="18" charset="0"/>
            </a:endParaRPr>
          </a:p>
          <a:p>
            <a:pPr marL="627063" indent="-352425">
              <a:buFont typeface="Wingdings" panose="05000000000000000000" pitchFamily="2" charset="2"/>
              <a:buChar char="Ø"/>
            </a:pPr>
            <a:endParaRPr lang="en-US" altLang="zh-TW" sz="1600" dirty="0">
              <a:latin typeface="Times New Roman" panose="02020603050405020304" pitchFamily="18" charset="0"/>
              <a:cs typeface="Times New Roman" panose="02020603050405020304" pitchFamily="18" charset="0"/>
            </a:endParaRPr>
          </a:p>
          <a:p>
            <a:pPr marL="627063" indent="-352425">
              <a:buFont typeface="Wingdings" panose="05000000000000000000" pitchFamily="2" charset="2"/>
              <a:buChar char="Ø"/>
            </a:pPr>
            <a:endParaRPr lang="en-US" altLang="zh-TW" sz="1600" dirty="0">
              <a:latin typeface="Times New Roman" panose="02020603050405020304" pitchFamily="18" charset="0"/>
              <a:cs typeface="Times New Roman" panose="02020603050405020304" pitchFamily="18" charset="0"/>
            </a:endParaRPr>
          </a:p>
          <a:p>
            <a:pPr marL="627063" indent="-352425">
              <a:buFont typeface="Wingdings" panose="05000000000000000000" pitchFamily="2" charset="2"/>
              <a:buChar char="Ø"/>
            </a:pPr>
            <a:r>
              <a:rPr lang="en-US" altLang="zh-TW" sz="1600" dirty="0">
                <a:latin typeface="Times New Roman" panose="02020603050405020304" pitchFamily="18" charset="0"/>
                <a:cs typeface="Times New Roman" panose="02020603050405020304" pitchFamily="18" charset="0"/>
              </a:rPr>
              <a:t>Base models: trained for a total of 100,000 steps or 12 hours.</a:t>
            </a:r>
          </a:p>
          <a:p>
            <a:pPr marL="627063" indent="-352425">
              <a:buFont typeface="Wingdings" panose="05000000000000000000" pitchFamily="2" charset="2"/>
              <a:buChar char="Ø"/>
            </a:pPr>
            <a:r>
              <a:rPr lang="en-US" altLang="zh-TW" sz="1600" dirty="0">
                <a:latin typeface="Times New Roman" panose="02020603050405020304" pitchFamily="18" charset="0"/>
                <a:cs typeface="Times New Roman" panose="02020603050405020304" pitchFamily="18" charset="0"/>
              </a:rPr>
              <a:t>Our big models: trained for 300,000 steps (3.5 days).</a:t>
            </a:r>
          </a:p>
          <a:p>
            <a:pPr marL="285750" indent="-285750">
              <a:buFont typeface="Wingdings" panose="05000000000000000000" pitchFamily="2" charset="2"/>
              <a:buChar char="p"/>
            </a:pPr>
            <a:endParaRPr lang="en-US" altLang="zh-TW" dirty="0">
              <a:latin typeface="Times New Roman" panose="02020603050405020304" pitchFamily="18" charset="0"/>
              <a:cs typeface="Times New Roman" panose="02020603050405020304" pitchFamily="18" charset="0"/>
            </a:endParaRPr>
          </a:p>
        </p:txBody>
      </p:sp>
      <p:pic>
        <p:nvPicPr>
          <p:cNvPr id="9" name="圖片 8"/>
          <p:cNvPicPr>
            <a:picLocks noChangeAspect="1"/>
          </p:cNvPicPr>
          <p:nvPr/>
        </p:nvPicPr>
        <p:blipFill>
          <a:blip r:embed="rId2"/>
          <a:stretch>
            <a:fillRect/>
          </a:stretch>
        </p:blipFill>
        <p:spPr>
          <a:xfrm>
            <a:off x="1158105" y="2492990"/>
            <a:ext cx="6004535" cy="405901"/>
          </a:xfrm>
          <a:prstGeom prst="rect">
            <a:avLst/>
          </a:prstGeom>
        </p:spPr>
      </p:pic>
      <p:sp>
        <p:nvSpPr>
          <p:cNvPr id="10" name="矩形 9"/>
          <p:cNvSpPr/>
          <p:nvPr/>
        </p:nvSpPr>
        <p:spPr>
          <a:xfrm>
            <a:off x="1158105" y="2898891"/>
            <a:ext cx="7710812" cy="830997"/>
          </a:xfrm>
          <a:prstGeom prst="rect">
            <a:avLst/>
          </a:prstGeom>
        </p:spPr>
        <p:txBody>
          <a:bodyPr wrap="square">
            <a:spAutoFit/>
          </a:bodyPr>
          <a:lstStyle/>
          <a:p>
            <a:pPr marL="285750" indent="-285750">
              <a:buFont typeface="Wingdings" panose="05000000000000000000" pitchFamily="2" charset="2"/>
              <a:buChar char="ü"/>
            </a:pPr>
            <a:r>
              <a:rPr lang="en-US" altLang="zh-TW" sz="1600" dirty="0">
                <a:latin typeface="Times New Roman" panose="02020603050405020304" pitchFamily="18" charset="0"/>
                <a:cs typeface="Times New Roman" panose="02020603050405020304" pitchFamily="18" charset="0"/>
              </a:rPr>
              <a:t>Corresponds to increasing the learning rate linearly for the first </a:t>
            </a:r>
            <a:r>
              <a:rPr lang="en-US" altLang="zh-TW" sz="1600" i="1" dirty="0" err="1">
                <a:latin typeface="Times New Roman" panose="02020603050405020304" pitchFamily="18" charset="0"/>
                <a:cs typeface="Times New Roman" panose="02020603050405020304" pitchFamily="18" charset="0"/>
              </a:rPr>
              <a:t>warmup_steps</a:t>
            </a:r>
            <a:r>
              <a:rPr lang="en-US" altLang="zh-TW" sz="1600" i="1"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(4000) training steps, and decreasing it thereafter proportionally to the inverse square root of the step number. </a:t>
            </a:r>
            <a:endParaRPr lang="zh-TW" altLang="en-US" sz="16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FBC2B1A0-D402-48AD-8335-65EC80B75986}"/>
              </a:ext>
            </a:extLst>
          </p:cNvPr>
          <p:cNvSpPr>
            <a:spLocks noGrp="1"/>
          </p:cNvSpPr>
          <p:nvPr>
            <p:ph type="sldNum" sz="quarter" idx="12"/>
          </p:nvPr>
        </p:nvSpPr>
        <p:spPr/>
        <p:txBody>
          <a:bodyPr/>
          <a:lstStyle/>
          <a:p>
            <a:fld id="{234B36A1-F704-41D0-BB5A-162B2F270628}" type="slidenum">
              <a:rPr lang="zh-TW" altLang="en-US" smtClean="0"/>
              <a:t>80</a:t>
            </a:fld>
            <a:endParaRPr lang="zh-TW" altLang="en-US"/>
          </a:p>
        </p:txBody>
      </p:sp>
    </p:spTree>
    <p:extLst>
      <p:ext uri="{BB962C8B-B14F-4D97-AF65-F5344CB8AC3E}">
        <p14:creationId xmlns:p14="http://schemas.microsoft.com/office/powerpoint/2010/main" val="3451067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9767" y="461665"/>
            <a:ext cx="8146061" cy="1569660"/>
          </a:xfrm>
          <a:prstGeom prst="rect">
            <a:avLst/>
          </a:prstGeom>
        </p:spPr>
        <p:txBody>
          <a:bodyPr wrap="square">
            <a:spAutoFit/>
          </a:bodyPr>
          <a:lstStyle/>
          <a:p>
            <a:pPr marL="285750" indent="-285750">
              <a:buFont typeface="Wingdings" panose="05000000000000000000" pitchFamily="2" charset="2"/>
              <a:buChar char="p"/>
            </a:pPr>
            <a:r>
              <a:rPr lang="en-US" altLang="zh-TW" sz="1600" dirty="0">
                <a:solidFill>
                  <a:srgbClr val="00B0F0"/>
                </a:solidFill>
                <a:latin typeface="Times New Roman" panose="02020603050405020304" pitchFamily="18" charset="0"/>
                <a:cs typeface="Times New Roman" panose="02020603050405020304" pitchFamily="18" charset="0"/>
              </a:rPr>
              <a:t>Data collection</a:t>
            </a:r>
            <a:r>
              <a:rPr lang="en-US" altLang="zh-TW" sz="1600" dirty="0">
                <a:latin typeface="Times New Roman" panose="02020603050405020304" pitchFamily="18" charset="0"/>
                <a:cs typeface="Times New Roman" panose="02020603050405020304" pitchFamily="18" charset="0"/>
              </a:rPr>
              <a:t>: 2 Machine Translation</a:t>
            </a:r>
          </a:p>
          <a:p>
            <a:pPr marL="541338" indent="-274638">
              <a:buAutoNum type="arabicParenR"/>
            </a:pPr>
            <a:r>
              <a:rPr lang="en-US" altLang="zh-TW" sz="1600" dirty="0">
                <a:latin typeface="Times New Roman" panose="02020603050405020304" pitchFamily="18" charset="0"/>
                <a:cs typeface="Times New Roman" panose="02020603050405020304" pitchFamily="18" charset="0"/>
              </a:rPr>
              <a:t>On the WMT 2014 </a:t>
            </a:r>
            <a:r>
              <a:rPr lang="en-US" altLang="zh-TW" sz="1600" dirty="0">
                <a:solidFill>
                  <a:srgbClr val="FF0000"/>
                </a:solidFill>
                <a:latin typeface="Times New Roman" panose="02020603050405020304" pitchFamily="18" charset="0"/>
                <a:cs typeface="Times New Roman" panose="02020603050405020304" pitchFamily="18" charset="0"/>
              </a:rPr>
              <a:t>English-to-German translation task</a:t>
            </a:r>
            <a:r>
              <a:rPr lang="en-US" altLang="zh-TW" sz="1600" dirty="0">
                <a:latin typeface="Times New Roman" panose="02020603050405020304" pitchFamily="18" charset="0"/>
                <a:cs typeface="Times New Roman" panose="02020603050405020304" pitchFamily="18" charset="0"/>
              </a:rPr>
              <a:t>: about 4.5 million sentence pairs. </a:t>
            </a:r>
          </a:p>
          <a:p>
            <a:pPr marL="827088" indent="-285750">
              <a:buFontTx/>
              <a:buChar char="-"/>
            </a:pPr>
            <a:r>
              <a:rPr lang="en-US" altLang="zh-TW" sz="1600" dirty="0">
                <a:latin typeface="Times New Roman" panose="02020603050405020304" pitchFamily="18" charset="0"/>
                <a:cs typeface="Times New Roman" panose="02020603050405020304" pitchFamily="18" charset="0"/>
              </a:rPr>
              <a:t>Sentences were encoded using byte-pair encoding [3], which has a shared source target vocabulary of about 37000 tokens.</a:t>
            </a:r>
          </a:p>
          <a:p>
            <a:pPr marL="541338" indent="-274638"/>
            <a:r>
              <a:rPr lang="en-US" altLang="zh-TW" sz="1600" dirty="0">
                <a:latin typeface="Times New Roman" panose="02020603050405020304" pitchFamily="18" charset="0"/>
                <a:cs typeface="Times New Roman" panose="02020603050405020304" pitchFamily="18" charset="0"/>
              </a:rPr>
              <a:t>2)  On the WMT 2014 </a:t>
            </a:r>
            <a:r>
              <a:rPr lang="en-US" altLang="zh-TW" sz="1600" dirty="0">
                <a:solidFill>
                  <a:srgbClr val="FF0000"/>
                </a:solidFill>
                <a:latin typeface="Times New Roman" panose="02020603050405020304" pitchFamily="18" charset="0"/>
                <a:cs typeface="Times New Roman" panose="02020603050405020304" pitchFamily="18" charset="0"/>
              </a:rPr>
              <a:t>English-to-French translation task</a:t>
            </a:r>
            <a:r>
              <a:rPr lang="en-US" altLang="zh-TW" sz="1600" dirty="0">
                <a:latin typeface="Times New Roman" panose="02020603050405020304" pitchFamily="18" charset="0"/>
                <a:cs typeface="Times New Roman" panose="02020603050405020304" pitchFamily="18" charset="0"/>
              </a:rPr>
              <a:t>: consisting of 36M sentences and split tokens into a 32000 word-piece vocabulary [38]. </a:t>
            </a:r>
            <a:endParaRPr lang="zh-TW" altLang="en-US" sz="1600" dirty="0">
              <a:latin typeface="Times New Roman" panose="02020603050405020304" pitchFamily="18" charset="0"/>
              <a:cs typeface="Times New Roman" panose="02020603050405020304" pitchFamily="18" charset="0"/>
            </a:endParaRPr>
          </a:p>
        </p:txBody>
      </p:sp>
      <p:sp>
        <p:nvSpPr>
          <p:cNvPr id="6" name="矩形 5"/>
          <p:cNvSpPr/>
          <p:nvPr/>
        </p:nvSpPr>
        <p:spPr>
          <a:xfrm>
            <a:off x="0" y="0"/>
            <a:ext cx="5261377"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4.1 Experimental Result: Data Collection</a:t>
            </a:r>
            <a:endParaRPr lang="zh-TW" altLang="en-US" sz="24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D81A1AF9-7820-49AD-A14A-2EDE26F57A7E}"/>
              </a:ext>
            </a:extLst>
          </p:cNvPr>
          <p:cNvSpPr>
            <a:spLocks noGrp="1"/>
          </p:cNvSpPr>
          <p:nvPr>
            <p:ph type="sldNum" sz="quarter" idx="12"/>
          </p:nvPr>
        </p:nvSpPr>
        <p:spPr/>
        <p:txBody>
          <a:bodyPr/>
          <a:lstStyle/>
          <a:p>
            <a:fld id="{234B36A1-F704-41D0-BB5A-162B2F270628}" type="slidenum">
              <a:rPr lang="zh-TW" altLang="en-US" smtClean="0"/>
              <a:t>81</a:t>
            </a:fld>
            <a:endParaRPr lang="zh-TW" altLang="en-US"/>
          </a:p>
        </p:txBody>
      </p:sp>
    </p:spTree>
    <p:extLst>
      <p:ext uri="{BB962C8B-B14F-4D97-AF65-F5344CB8AC3E}">
        <p14:creationId xmlns:p14="http://schemas.microsoft.com/office/powerpoint/2010/main" val="34366358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243048" y="2339102"/>
            <a:ext cx="6381750" cy="2819400"/>
          </a:xfrm>
          <a:prstGeom prst="rect">
            <a:avLst/>
          </a:prstGeom>
        </p:spPr>
      </p:pic>
      <p:sp>
        <p:nvSpPr>
          <p:cNvPr id="5" name="矩形 4"/>
          <p:cNvSpPr/>
          <p:nvPr/>
        </p:nvSpPr>
        <p:spPr>
          <a:xfrm>
            <a:off x="0" y="0"/>
            <a:ext cx="5856668"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4.2 Experimental Result: Machine Translation</a:t>
            </a:r>
            <a:endParaRPr lang="zh-TW" altLang="en-US" sz="2400" dirty="0">
              <a:latin typeface="Times New Roman" panose="02020603050405020304" pitchFamily="18" charset="0"/>
              <a:cs typeface="Times New Roman" panose="02020603050405020304" pitchFamily="18" charset="0"/>
            </a:endParaRPr>
          </a:p>
        </p:txBody>
      </p:sp>
      <p:sp>
        <p:nvSpPr>
          <p:cNvPr id="6" name="矩形 5"/>
          <p:cNvSpPr/>
          <p:nvPr/>
        </p:nvSpPr>
        <p:spPr>
          <a:xfrm>
            <a:off x="368614" y="461665"/>
            <a:ext cx="8318186" cy="1877437"/>
          </a:xfrm>
          <a:prstGeom prst="rect">
            <a:avLst/>
          </a:prstGeom>
        </p:spPr>
        <p:txBody>
          <a:bodyPr wrap="square">
            <a:spAutoFit/>
          </a:bodyPr>
          <a:lstStyle/>
          <a:p>
            <a:pPr marL="285750" indent="-285750">
              <a:buFont typeface="Wingdings" panose="05000000000000000000" pitchFamily="2" charset="2"/>
              <a:buChar char="p"/>
            </a:pPr>
            <a:r>
              <a:rPr lang="en-US" altLang="zh-TW" sz="1600" dirty="0">
                <a:solidFill>
                  <a:srgbClr val="00B0F0"/>
                </a:solidFill>
                <a:latin typeface="Times New Roman" panose="02020603050405020304" pitchFamily="18" charset="0"/>
                <a:cs typeface="Times New Roman" panose="02020603050405020304" pitchFamily="18" charset="0"/>
              </a:rPr>
              <a:t>Result of </a:t>
            </a:r>
            <a:r>
              <a:rPr lang="en-US" altLang="zh-TW" sz="1600" dirty="0">
                <a:latin typeface="Times New Roman" panose="02020603050405020304" pitchFamily="18" charset="0"/>
                <a:cs typeface="Times New Roman" panose="02020603050405020304" pitchFamily="18" charset="0"/>
              </a:rPr>
              <a:t>Machine Translation</a:t>
            </a:r>
          </a:p>
          <a:p>
            <a:pPr marL="536575" indent="-268288">
              <a:buAutoNum type="arabicParenR"/>
            </a:pPr>
            <a:r>
              <a:rPr lang="en-US" altLang="zh-TW" sz="1600" dirty="0">
                <a:latin typeface="Times New Roman" panose="02020603050405020304" pitchFamily="18" charset="0"/>
                <a:cs typeface="Times New Roman" panose="02020603050405020304" pitchFamily="18" charset="0"/>
              </a:rPr>
              <a:t>On the WMT 2014 </a:t>
            </a:r>
            <a:r>
              <a:rPr lang="en-US" altLang="zh-TW" sz="1600" dirty="0">
                <a:solidFill>
                  <a:srgbClr val="FF0000"/>
                </a:solidFill>
                <a:latin typeface="Times New Roman" panose="02020603050405020304" pitchFamily="18" charset="0"/>
                <a:cs typeface="Times New Roman" panose="02020603050405020304" pitchFamily="18" charset="0"/>
              </a:rPr>
              <a:t>English-to-German translation task</a:t>
            </a:r>
            <a:r>
              <a:rPr lang="en-US" altLang="zh-TW" sz="1600" dirty="0">
                <a:latin typeface="Times New Roman" panose="02020603050405020304" pitchFamily="18" charset="0"/>
                <a:cs typeface="Times New Roman" panose="02020603050405020304" pitchFamily="18" charset="0"/>
              </a:rPr>
              <a:t>:</a:t>
            </a:r>
            <a:r>
              <a:rPr lang="en-US" altLang="zh-TW" sz="1600" dirty="0"/>
              <a:t> </a:t>
            </a:r>
            <a:r>
              <a:rPr lang="en-US" altLang="zh-TW" sz="1600" dirty="0">
                <a:latin typeface="Times New Roman" panose="02020603050405020304" pitchFamily="18" charset="0"/>
                <a:cs typeface="Times New Roman" panose="02020603050405020304" pitchFamily="18" charset="0"/>
              </a:rPr>
              <a:t>outperforms the best previously reported models (including ensembles) by more than 2.0 BLEU (BLEU score of 28.4). </a:t>
            </a:r>
          </a:p>
          <a:p>
            <a:pPr marL="804863" indent="-268288">
              <a:buFont typeface="Wingdings" panose="05000000000000000000" pitchFamily="2" charset="2"/>
              <a:buChar char="Ø"/>
            </a:pPr>
            <a:r>
              <a:rPr lang="en-US" altLang="zh-TW" sz="1600" dirty="0">
                <a:latin typeface="Times New Roman" panose="02020603050405020304" pitchFamily="18" charset="0"/>
                <a:cs typeface="Times New Roman" panose="02020603050405020304" pitchFamily="18" charset="0"/>
              </a:rPr>
              <a:t>Training took 3.5 days on 8 P100 GPUs.</a:t>
            </a:r>
          </a:p>
          <a:p>
            <a:pPr marL="611187" indent="-342900">
              <a:buAutoNum type="arabicParenR" startAt="2"/>
            </a:pPr>
            <a:r>
              <a:rPr lang="en-US" altLang="zh-TW" sz="1600" dirty="0">
                <a:latin typeface="Times New Roman" panose="02020603050405020304" pitchFamily="18" charset="0"/>
                <a:cs typeface="Times New Roman" panose="02020603050405020304" pitchFamily="18" charset="0"/>
              </a:rPr>
              <a:t>On the WMT 2014 </a:t>
            </a:r>
            <a:r>
              <a:rPr lang="en-US" altLang="zh-TW" sz="1600" dirty="0">
                <a:solidFill>
                  <a:srgbClr val="FF0000"/>
                </a:solidFill>
                <a:latin typeface="Times New Roman" panose="02020603050405020304" pitchFamily="18" charset="0"/>
                <a:cs typeface="Times New Roman" panose="02020603050405020304" pitchFamily="18" charset="0"/>
              </a:rPr>
              <a:t>English-to-French translation task</a:t>
            </a:r>
            <a:r>
              <a:rPr lang="en-US" altLang="zh-TW" sz="1600" dirty="0">
                <a:latin typeface="Times New Roman" panose="02020603050405020304" pitchFamily="18" charset="0"/>
                <a:cs typeface="Times New Roman" panose="02020603050405020304" pitchFamily="18" charset="0"/>
              </a:rPr>
              <a:t>: achieves a BLEU score of 41.0. </a:t>
            </a:r>
          </a:p>
          <a:p>
            <a:pPr marL="804863" indent="-268288">
              <a:buFont typeface="Wingdings" panose="05000000000000000000" pitchFamily="2" charset="2"/>
              <a:buChar char="Ø"/>
            </a:pPr>
            <a:r>
              <a:rPr lang="en-US" altLang="zh-TW" sz="1600" dirty="0">
                <a:latin typeface="Times New Roman" panose="02020603050405020304" pitchFamily="18" charset="0"/>
                <a:cs typeface="Times New Roman" panose="02020603050405020304" pitchFamily="18" charset="0"/>
              </a:rPr>
              <a:t>Outperforming all of the previously published single models less than 1/4 the training cost of the previous state-of-the-art model. </a:t>
            </a:r>
            <a:endParaRPr lang="zh-TW" altLang="en-US" sz="1600" dirty="0">
              <a:latin typeface="Times New Roman" panose="02020603050405020304" pitchFamily="18" charset="0"/>
              <a:cs typeface="Times New Roman" panose="02020603050405020304" pitchFamily="18" charset="0"/>
            </a:endParaRPr>
          </a:p>
        </p:txBody>
      </p:sp>
      <p:sp>
        <p:nvSpPr>
          <p:cNvPr id="7" name="矩形 6"/>
          <p:cNvSpPr/>
          <p:nvPr/>
        </p:nvSpPr>
        <p:spPr>
          <a:xfrm>
            <a:off x="1685321" y="4880206"/>
            <a:ext cx="5068957" cy="27829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D3396BF4-E9C0-4EFD-AFFE-43C45419EB37}"/>
              </a:ext>
            </a:extLst>
          </p:cNvPr>
          <p:cNvSpPr>
            <a:spLocks noGrp="1"/>
          </p:cNvSpPr>
          <p:nvPr>
            <p:ph type="sldNum" sz="quarter" idx="12"/>
          </p:nvPr>
        </p:nvSpPr>
        <p:spPr/>
        <p:txBody>
          <a:bodyPr/>
          <a:lstStyle/>
          <a:p>
            <a:fld id="{234B36A1-F704-41D0-BB5A-162B2F270628}" type="slidenum">
              <a:rPr lang="zh-TW" altLang="en-US" smtClean="0"/>
              <a:t>82</a:t>
            </a:fld>
            <a:endParaRPr lang="zh-TW" altLang="en-US"/>
          </a:p>
        </p:txBody>
      </p:sp>
    </p:spTree>
    <p:extLst>
      <p:ext uri="{BB962C8B-B14F-4D97-AF65-F5344CB8AC3E}">
        <p14:creationId xmlns:p14="http://schemas.microsoft.com/office/powerpoint/2010/main" val="1130170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989461" y="1086614"/>
            <a:ext cx="6330191" cy="4896743"/>
          </a:xfrm>
          <a:prstGeom prst="rect">
            <a:avLst/>
          </a:prstGeom>
        </p:spPr>
      </p:pic>
      <p:sp>
        <p:nvSpPr>
          <p:cNvPr id="5" name="矩形 4"/>
          <p:cNvSpPr/>
          <p:nvPr/>
        </p:nvSpPr>
        <p:spPr>
          <a:xfrm>
            <a:off x="465593" y="461665"/>
            <a:ext cx="8091488" cy="584775"/>
          </a:xfrm>
          <a:prstGeom prst="rect">
            <a:avLst/>
          </a:prstGeom>
        </p:spPr>
        <p:txBody>
          <a:bodyPr wrap="square">
            <a:spAutoFit/>
          </a:bodyPr>
          <a:lstStyle/>
          <a:p>
            <a:pPr marL="285750" indent="-285750">
              <a:buFont typeface="Wingdings" panose="05000000000000000000" pitchFamily="2" charset="2"/>
              <a:buChar char="p"/>
            </a:pPr>
            <a:r>
              <a:rPr lang="en-US" altLang="zh-TW" sz="1600" dirty="0">
                <a:latin typeface="Times New Roman" panose="02020603050405020304" pitchFamily="18" charset="0"/>
                <a:cs typeface="Times New Roman" panose="02020603050405020304" pitchFamily="18" charset="0"/>
              </a:rPr>
              <a:t>To evaluate the importance of </a:t>
            </a:r>
            <a:r>
              <a:rPr lang="en-US" altLang="zh-TW" sz="1600" dirty="0">
                <a:solidFill>
                  <a:srgbClr val="FF0000"/>
                </a:solidFill>
                <a:latin typeface="Times New Roman" panose="02020603050405020304" pitchFamily="18" charset="0"/>
                <a:cs typeface="Times New Roman" panose="02020603050405020304" pitchFamily="18" charset="0"/>
              </a:rPr>
              <a:t>different components </a:t>
            </a:r>
            <a:r>
              <a:rPr lang="en-US" altLang="zh-TW" sz="1600" dirty="0">
                <a:latin typeface="Times New Roman" panose="02020603050405020304" pitchFamily="18" charset="0"/>
                <a:cs typeface="Times New Roman" panose="02020603050405020304" pitchFamily="18" charset="0"/>
              </a:rPr>
              <a:t>of the Transformer</a:t>
            </a:r>
          </a:p>
          <a:p>
            <a:pPr marL="536575" indent="-268288">
              <a:buFont typeface="Wingdings" panose="05000000000000000000" pitchFamily="2" charset="2"/>
              <a:buChar char="Ø"/>
            </a:pPr>
            <a:r>
              <a:rPr lang="en-US" altLang="zh-TW" sz="1600" dirty="0">
                <a:latin typeface="Times New Roman" panose="02020603050405020304" pitchFamily="18" charset="0"/>
                <a:cs typeface="Times New Roman" panose="02020603050405020304" pitchFamily="18" charset="0"/>
              </a:rPr>
              <a:t>performance on English-to-German translation</a:t>
            </a:r>
            <a:endParaRPr lang="zh-TW" altLang="en-US" sz="1600" dirty="0">
              <a:latin typeface="Times New Roman" panose="02020603050405020304" pitchFamily="18" charset="0"/>
              <a:cs typeface="Times New Roman" panose="02020603050405020304" pitchFamily="18" charset="0"/>
            </a:endParaRPr>
          </a:p>
        </p:txBody>
      </p:sp>
      <p:sp>
        <p:nvSpPr>
          <p:cNvPr id="6" name="矩形 5"/>
          <p:cNvSpPr/>
          <p:nvPr/>
        </p:nvSpPr>
        <p:spPr>
          <a:xfrm>
            <a:off x="0" y="0"/>
            <a:ext cx="5446106"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4.2 Experimental Result: Model Variations</a:t>
            </a:r>
            <a:endParaRPr lang="zh-TW" altLang="en-US" sz="2400" dirty="0">
              <a:latin typeface="Times New Roman" panose="02020603050405020304" pitchFamily="18" charset="0"/>
              <a:cs typeface="Times New Roman" panose="02020603050405020304" pitchFamily="18" charset="0"/>
            </a:endParaRPr>
          </a:p>
        </p:txBody>
      </p:sp>
      <p:sp>
        <p:nvSpPr>
          <p:cNvPr id="7" name="矩形 6"/>
          <p:cNvSpPr/>
          <p:nvPr/>
        </p:nvSpPr>
        <p:spPr>
          <a:xfrm>
            <a:off x="1182756" y="5753483"/>
            <a:ext cx="5943600" cy="26866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8A73F039-F9D2-421E-83DF-C1F41DE34085}"/>
              </a:ext>
            </a:extLst>
          </p:cNvPr>
          <p:cNvSpPr>
            <a:spLocks noGrp="1"/>
          </p:cNvSpPr>
          <p:nvPr>
            <p:ph type="sldNum" sz="quarter" idx="12"/>
          </p:nvPr>
        </p:nvSpPr>
        <p:spPr/>
        <p:txBody>
          <a:bodyPr/>
          <a:lstStyle/>
          <a:p>
            <a:fld id="{234B36A1-F704-41D0-BB5A-162B2F270628}" type="slidenum">
              <a:rPr lang="zh-TW" altLang="en-US" smtClean="0"/>
              <a:t>83</a:t>
            </a:fld>
            <a:endParaRPr lang="zh-TW" altLang="en-US"/>
          </a:p>
        </p:txBody>
      </p:sp>
    </p:spTree>
    <p:extLst>
      <p:ext uri="{BB962C8B-B14F-4D97-AF65-F5344CB8AC3E}">
        <p14:creationId xmlns:p14="http://schemas.microsoft.com/office/powerpoint/2010/main" val="928964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9731" y="627344"/>
            <a:ext cx="7783032" cy="2585323"/>
          </a:xfrm>
          <a:prstGeom prst="rect">
            <a:avLst/>
          </a:prstGeom>
        </p:spPr>
        <p:txBody>
          <a:bodyPr wrap="square">
            <a:spAutoFit/>
          </a:bodyPr>
          <a:lstStyle/>
          <a:p>
            <a:pPr marL="342900" indent="-342900">
              <a:buAutoNum type="arabicPeriod"/>
            </a:pPr>
            <a:r>
              <a:rPr lang="en-US" altLang="zh-TW" dirty="0">
                <a:latin typeface="Times New Roman" panose="02020603050405020304" pitchFamily="18" charset="0"/>
                <a:cs typeface="Times New Roman" panose="02020603050405020304" pitchFamily="18" charset="0"/>
              </a:rPr>
              <a:t>The Transformer is presented, the first sequence transduction model based entirely on attention, replacing the recurrent layers most commonly used in encoder-decoder architectures with multi-headed self-attention.</a:t>
            </a:r>
          </a:p>
          <a:p>
            <a:pPr marL="342900" indent="-342900">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AutoNum type="arabicPeriod"/>
            </a:pPr>
            <a:r>
              <a:rPr lang="en-US" altLang="zh-TW" dirty="0">
                <a:latin typeface="Times New Roman" panose="02020603050405020304" pitchFamily="18" charset="0"/>
                <a:cs typeface="Times New Roman" panose="02020603050405020304" pitchFamily="18" charset="0"/>
              </a:rPr>
              <a:t>The Transformer can be trained </a:t>
            </a:r>
            <a:r>
              <a:rPr lang="en-US" altLang="zh-TW" dirty="0">
                <a:solidFill>
                  <a:srgbClr val="FF0000"/>
                </a:solidFill>
                <a:latin typeface="Times New Roman" panose="02020603050405020304" pitchFamily="18" charset="0"/>
                <a:cs typeface="Times New Roman" panose="02020603050405020304" pitchFamily="18" charset="0"/>
              </a:rPr>
              <a:t>significantly faster </a:t>
            </a:r>
            <a:r>
              <a:rPr lang="en-US" altLang="zh-TW" dirty="0">
                <a:latin typeface="Times New Roman" panose="02020603050405020304" pitchFamily="18" charset="0"/>
                <a:cs typeface="Times New Roman" panose="02020603050405020304" pitchFamily="18" charset="0"/>
              </a:rPr>
              <a:t>than architectures based on </a:t>
            </a:r>
            <a:r>
              <a:rPr lang="en-US" altLang="zh-TW" dirty="0">
                <a:solidFill>
                  <a:srgbClr val="FF0000"/>
                </a:solidFill>
                <a:latin typeface="Times New Roman" panose="02020603050405020304" pitchFamily="18" charset="0"/>
                <a:cs typeface="Times New Roman" panose="02020603050405020304" pitchFamily="18" charset="0"/>
              </a:rPr>
              <a:t>recurrent (RNN)</a:t>
            </a:r>
            <a:r>
              <a:rPr lang="en-US" altLang="zh-TW" dirty="0">
                <a:latin typeface="Times New Roman" panose="02020603050405020304" pitchFamily="18" charset="0"/>
                <a:cs typeface="Times New Roman" panose="02020603050405020304" pitchFamily="18" charset="0"/>
              </a:rPr>
              <a:t> or </a:t>
            </a:r>
            <a:r>
              <a:rPr lang="en-US" altLang="zh-TW" dirty="0">
                <a:solidFill>
                  <a:srgbClr val="FF0000"/>
                </a:solidFill>
                <a:latin typeface="Times New Roman" panose="02020603050405020304" pitchFamily="18" charset="0"/>
                <a:cs typeface="Times New Roman" panose="02020603050405020304" pitchFamily="18" charset="0"/>
              </a:rPr>
              <a:t>convolutional layers (CNN)</a:t>
            </a:r>
            <a:r>
              <a:rPr lang="en-US" altLang="zh-TW" dirty="0">
                <a:latin typeface="Times New Roman" panose="02020603050405020304" pitchFamily="18" charset="0"/>
                <a:cs typeface="Times New Roman" panose="02020603050405020304" pitchFamily="18" charset="0"/>
              </a:rPr>
              <a:t>.</a:t>
            </a:r>
          </a:p>
          <a:p>
            <a:pPr marL="342900" indent="-342900">
              <a:buAutoNum type="arabicPeriod"/>
            </a:pPr>
            <a:endParaRPr lang="en-US" altLang="zh-TW" dirty="0">
              <a:latin typeface="Times New Roman" panose="02020603050405020304" pitchFamily="18" charset="0"/>
              <a:cs typeface="Times New Roman" panose="02020603050405020304" pitchFamily="18" charset="0"/>
            </a:endParaRPr>
          </a:p>
          <a:p>
            <a:pPr marL="342900" indent="-342900">
              <a:buAutoNum type="arabicPeriod"/>
            </a:pPr>
            <a:r>
              <a:rPr lang="en-US" altLang="zh-TW" dirty="0">
                <a:latin typeface="Times New Roman" panose="02020603050405020304" pitchFamily="18" charset="0"/>
                <a:cs typeface="Times New Roman" panose="02020603050405020304" pitchFamily="18" charset="0"/>
              </a:rPr>
              <a:t>On both WMT 2014 English-to-German and WMT 2014 English-to-French translation tasks, we achieve a </a:t>
            </a:r>
            <a:r>
              <a:rPr lang="en-US" altLang="zh-TW" dirty="0">
                <a:solidFill>
                  <a:srgbClr val="FF0000"/>
                </a:solidFill>
                <a:latin typeface="Times New Roman" panose="02020603050405020304" pitchFamily="18" charset="0"/>
                <a:cs typeface="Times New Roman" panose="02020603050405020304" pitchFamily="18" charset="0"/>
              </a:rPr>
              <a:t>new state of the art</a:t>
            </a:r>
            <a:r>
              <a:rPr lang="en-US" altLang="zh-TW" dirty="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5" name="矩形 4"/>
          <p:cNvSpPr/>
          <p:nvPr/>
        </p:nvSpPr>
        <p:spPr>
          <a:xfrm>
            <a:off x="0" y="0"/>
            <a:ext cx="1893467"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5. Conclusion</a:t>
            </a:r>
            <a:endParaRPr lang="zh-TW" altLang="en-US" sz="24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611D283D-32B4-4BEC-B122-95E24EF3A47E}"/>
              </a:ext>
            </a:extLst>
          </p:cNvPr>
          <p:cNvSpPr>
            <a:spLocks noGrp="1"/>
          </p:cNvSpPr>
          <p:nvPr>
            <p:ph type="sldNum" sz="quarter" idx="12"/>
          </p:nvPr>
        </p:nvSpPr>
        <p:spPr/>
        <p:txBody>
          <a:bodyPr/>
          <a:lstStyle/>
          <a:p>
            <a:fld id="{234B36A1-F704-41D0-BB5A-162B2F270628}" type="slidenum">
              <a:rPr lang="zh-TW" altLang="en-US" smtClean="0"/>
              <a:t>84</a:t>
            </a:fld>
            <a:endParaRPr lang="zh-TW" altLang="en-US"/>
          </a:p>
        </p:txBody>
      </p:sp>
    </p:spTree>
    <p:extLst>
      <p:ext uri="{BB962C8B-B14F-4D97-AF65-F5344CB8AC3E}">
        <p14:creationId xmlns:p14="http://schemas.microsoft.com/office/powerpoint/2010/main" val="8730244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9657" y="416293"/>
            <a:ext cx="4211283" cy="1875935"/>
          </a:xfrm>
          <a:prstGeom prst="rect">
            <a:avLst/>
          </a:prstGeom>
        </p:spPr>
      </p:pic>
      <p:pic>
        <p:nvPicPr>
          <p:cNvPr id="5" name="圖片 4"/>
          <p:cNvPicPr>
            <a:picLocks noChangeAspect="1"/>
          </p:cNvPicPr>
          <p:nvPr/>
        </p:nvPicPr>
        <p:blipFill>
          <a:blip r:embed="rId3"/>
          <a:stretch>
            <a:fillRect/>
          </a:stretch>
        </p:blipFill>
        <p:spPr>
          <a:xfrm>
            <a:off x="34975" y="2300838"/>
            <a:ext cx="4330598" cy="4557162"/>
          </a:xfrm>
          <a:prstGeom prst="rect">
            <a:avLst/>
          </a:prstGeom>
        </p:spPr>
      </p:pic>
      <p:pic>
        <p:nvPicPr>
          <p:cNvPr id="6" name="圖片 5"/>
          <p:cNvPicPr>
            <a:picLocks noChangeAspect="1"/>
          </p:cNvPicPr>
          <p:nvPr/>
        </p:nvPicPr>
        <p:blipFill>
          <a:blip r:embed="rId4"/>
          <a:stretch>
            <a:fillRect/>
          </a:stretch>
        </p:blipFill>
        <p:spPr>
          <a:xfrm>
            <a:off x="4572000" y="416293"/>
            <a:ext cx="4394054" cy="2408153"/>
          </a:xfrm>
          <a:prstGeom prst="rect">
            <a:avLst/>
          </a:prstGeom>
        </p:spPr>
      </p:pic>
      <p:pic>
        <p:nvPicPr>
          <p:cNvPr id="7" name="圖片 6"/>
          <p:cNvPicPr>
            <a:picLocks noChangeAspect="1"/>
          </p:cNvPicPr>
          <p:nvPr/>
        </p:nvPicPr>
        <p:blipFill rotWithShape="1">
          <a:blip r:embed="rId5"/>
          <a:srcRect b="24505"/>
          <a:stretch/>
        </p:blipFill>
        <p:spPr>
          <a:xfrm>
            <a:off x="4516159" y="2824446"/>
            <a:ext cx="4345762" cy="4048489"/>
          </a:xfrm>
          <a:prstGeom prst="rect">
            <a:avLst/>
          </a:prstGeom>
        </p:spPr>
      </p:pic>
      <p:sp>
        <p:nvSpPr>
          <p:cNvPr id="8" name="矩形 7"/>
          <p:cNvSpPr/>
          <p:nvPr/>
        </p:nvSpPr>
        <p:spPr>
          <a:xfrm>
            <a:off x="0" y="0"/>
            <a:ext cx="2105063"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Reference (1/2)</a:t>
            </a:r>
            <a:endParaRPr lang="zh-TW" altLang="en-US" sz="24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6DE2BF28-513F-42B3-A952-75F409C73F50}"/>
              </a:ext>
            </a:extLst>
          </p:cNvPr>
          <p:cNvSpPr>
            <a:spLocks noGrp="1"/>
          </p:cNvSpPr>
          <p:nvPr>
            <p:ph type="sldNum" sz="quarter" idx="12"/>
          </p:nvPr>
        </p:nvSpPr>
        <p:spPr/>
        <p:txBody>
          <a:bodyPr/>
          <a:lstStyle/>
          <a:p>
            <a:fld id="{234B36A1-F704-41D0-BB5A-162B2F270628}" type="slidenum">
              <a:rPr lang="zh-TW" altLang="en-US" smtClean="0"/>
              <a:t>85</a:t>
            </a:fld>
            <a:endParaRPr lang="zh-TW" altLang="en-US"/>
          </a:p>
        </p:txBody>
      </p:sp>
    </p:spTree>
    <p:extLst>
      <p:ext uri="{BB962C8B-B14F-4D97-AF65-F5344CB8AC3E}">
        <p14:creationId xmlns:p14="http://schemas.microsoft.com/office/powerpoint/2010/main" val="2884508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0" y="580328"/>
            <a:ext cx="4274994" cy="2752741"/>
          </a:xfrm>
          <a:prstGeom prst="rect">
            <a:avLst/>
          </a:prstGeom>
        </p:spPr>
      </p:pic>
      <p:sp>
        <p:nvSpPr>
          <p:cNvPr id="5" name="矩形 4"/>
          <p:cNvSpPr/>
          <p:nvPr/>
        </p:nvSpPr>
        <p:spPr>
          <a:xfrm>
            <a:off x="0" y="0"/>
            <a:ext cx="2105063" cy="461665"/>
          </a:xfrm>
          <a:prstGeom prst="rect">
            <a:avLst/>
          </a:prstGeom>
        </p:spPr>
        <p:txBody>
          <a:bodyPr wrap="none">
            <a:spAutoFit/>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Reference (2/2)</a:t>
            </a:r>
            <a:endParaRPr lang="zh-TW" altLang="en-US" sz="24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A16612C9-BDF8-466F-8B3A-02CB6C258E9A}"/>
              </a:ext>
            </a:extLst>
          </p:cNvPr>
          <p:cNvSpPr>
            <a:spLocks noGrp="1"/>
          </p:cNvSpPr>
          <p:nvPr>
            <p:ph type="sldNum" sz="quarter" idx="12"/>
          </p:nvPr>
        </p:nvSpPr>
        <p:spPr/>
        <p:txBody>
          <a:bodyPr/>
          <a:lstStyle/>
          <a:p>
            <a:fld id="{234B36A1-F704-41D0-BB5A-162B2F270628}" type="slidenum">
              <a:rPr lang="zh-TW" altLang="en-US" smtClean="0"/>
              <a:t>86</a:t>
            </a:fld>
            <a:endParaRPr lang="zh-TW" altLang="en-US"/>
          </a:p>
        </p:txBody>
      </p:sp>
    </p:spTree>
    <p:extLst>
      <p:ext uri="{BB962C8B-B14F-4D97-AF65-F5344CB8AC3E}">
        <p14:creationId xmlns:p14="http://schemas.microsoft.com/office/powerpoint/2010/main" val="1652291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5158018" y="1097464"/>
            <a:ext cx="3885691" cy="5760536"/>
          </a:xfrm>
          <a:prstGeom prst="rect">
            <a:avLst/>
          </a:prstGeom>
        </p:spPr>
      </p:pic>
      <p:sp>
        <p:nvSpPr>
          <p:cNvPr id="8" name="矩形 7"/>
          <p:cNvSpPr/>
          <p:nvPr/>
        </p:nvSpPr>
        <p:spPr>
          <a:xfrm>
            <a:off x="6022601" y="4418373"/>
            <a:ext cx="892239" cy="36175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rot="16200000">
            <a:off x="5064365" y="4273553"/>
            <a:ext cx="1390124" cy="276999"/>
          </a:xfrm>
          <a:prstGeom prst="rect">
            <a:avLst/>
          </a:prstGeom>
        </p:spPr>
        <p:txBody>
          <a:bodyPr wrap="none">
            <a:spAutoFit/>
          </a:bodyPr>
          <a:lstStyle/>
          <a:p>
            <a:r>
              <a:rPr lang="en-US" altLang="zh-TW" sz="1200" b="0" i="0" dirty="0">
                <a:solidFill>
                  <a:srgbClr val="FF0000"/>
                </a:solidFill>
                <a:effectLst/>
                <a:latin typeface="Times New Roman" panose="02020603050405020304" pitchFamily="18" charset="0"/>
                <a:cs typeface="Times New Roman" panose="02020603050405020304" pitchFamily="18" charset="0"/>
              </a:rPr>
              <a:t>residual connection</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19419" y="266593"/>
            <a:ext cx="7525725" cy="2523768"/>
          </a:xfrm>
          <a:prstGeom prst="rect">
            <a:avLst/>
          </a:prstGeom>
        </p:spPr>
        <p:txBody>
          <a:bodyPr wrap="square">
            <a:spAutoFit/>
          </a:bodyPr>
          <a:lstStyle/>
          <a:p>
            <a:pPr marL="265113" indent="-265113"/>
            <a:r>
              <a:rPr lang="en-US" altLang="zh-TW" sz="1400" dirty="0">
                <a:solidFill>
                  <a:srgbClr val="00B0F0"/>
                </a:solidFill>
                <a:latin typeface="Times New Roman" panose="02020603050405020304" pitchFamily="18" charset="0"/>
                <a:cs typeface="Times New Roman" panose="02020603050405020304" pitchFamily="18" charset="0"/>
              </a:rPr>
              <a:t>3. 	Global Framework: </a:t>
            </a:r>
          </a:p>
          <a:p>
            <a:pPr marL="536575" indent="-268288">
              <a:buFont typeface="Wingdings" panose="05000000000000000000" pitchFamily="2" charset="2"/>
              <a:buChar char="Ø"/>
            </a:pPr>
            <a:r>
              <a:rPr lang="en-US" altLang="zh-TW" sz="1200" dirty="0">
                <a:latin typeface="Times New Roman" panose="02020603050405020304" pitchFamily="18" charset="0"/>
                <a:cs typeface="Times New Roman" panose="02020603050405020304" pitchFamily="18" charset="0"/>
              </a:rPr>
              <a:t>Transformer: an </a:t>
            </a:r>
            <a:r>
              <a:rPr lang="en-US" altLang="zh-TW" sz="1200" dirty="0">
                <a:solidFill>
                  <a:srgbClr val="FF0000"/>
                </a:solidFill>
                <a:latin typeface="Times New Roman" panose="02020603050405020304" pitchFamily="18" charset="0"/>
                <a:cs typeface="Times New Roman" panose="02020603050405020304" pitchFamily="18" charset="0"/>
              </a:rPr>
              <a:t>encoder-decoder</a:t>
            </a:r>
            <a:r>
              <a:rPr lang="en-US" altLang="zh-TW" sz="1200" dirty="0">
                <a:latin typeface="Times New Roman" panose="02020603050405020304" pitchFamily="18" charset="0"/>
                <a:cs typeface="Times New Roman" panose="02020603050405020304" pitchFamily="18" charset="0"/>
              </a:rPr>
              <a:t> structure.</a:t>
            </a:r>
          </a:p>
          <a:p>
            <a:pPr marL="536575" indent="-268288">
              <a:buFont typeface="Wingdings" panose="05000000000000000000" pitchFamily="2" charset="2"/>
              <a:buChar char="Ø"/>
            </a:pPr>
            <a:r>
              <a:rPr lang="en-US" altLang="zh-TW" sz="1200" dirty="0">
                <a:latin typeface="Times New Roman" panose="02020603050405020304" pitchFamily="18" charset="0"/>
                <a:cs typeface="Times New Roman" panose="02020603050405020304" pitchFamily="18" charset="0"/>
              </a:rPr>
              <a:t>Transformer using (1) </a:t>
            </a:r>
            <a:r>
              <a:rPr lang="en-US" altLang="zh-TW" sz="1200" dirty="0">
                <a:solidFill>
                  <a:srgbClr val="FF0000"/>
                </a:solidFill>
                <a:latin typeface="Times New Roman" panose="02020603050405020304" pitchFamily="18" charset="0"/>
                <a:cs typeface="Times New Roman" panose="02020603050405020304" pitchFamily="18" charset="0"/>
              </a:rPr>
              <a:t>stacked self-attention and point-wise</a:t>
            </a:r>
            <a:r>
              <a:rPr lang="en-US" altLang="zh-TW" sz="1200" dirty="0">
                <a:latin typeface="Times New Roman" panose="02020603050405020304" pitchFamily="18" charset="0"/>
                <a:cs typeface="Times New Roman" panose="02020603050405020304" pitchFamily="18" charset="0"/>
              </a:rPr>
              <a:t>,  </a:t>
            </a:r>
          </a:p>
          <a:p>
            <a:pPr marL="268287"/>
            <a:r>
              <a:rPr lang="en-US" altLang="zh-TW" sz="1200" dirty="0">
                <a:latin typeface="Times New Roman" panose="02020603050405020304" pitchFamily="18" charset="0"/>
                <a:cs typeface="Times New Roman" panose="02020603050405020304" pitchFamily="18" charset="0"/>
              </a:rPr>
              <a:t>                                     (2) </a:t>
            </a:r>
            <a:r>
              <a:rPr lang="en-US" altLang="zh-TW" sz="1200" dirty="0">
                <a:solidFill>
                  <a:srgbClr val="FF0000"/>
                </a:solidFill>
                <a:latin typeface="Times New Roman" panose="02020603050405020304" pitchFamily="18" charset="0"/>
                <a:cs typeface="Times New Roman" panose="02020603050405020304" pitchFamily="18" charset="0"/>
              </a:rPr>
              <a:t>fully connected layers </a:t>
            </a:r>
            <a:r>
              <a:rPr lang="en-US" altLang="zh-TW" sz="1200" dirty="0">
                <a:latin typeface="Times New Roman" panose="02020603050405020304" pitchFamily="18" charset="0"/>
                <a:cs typeface="Times New Roman" panose="02020603050405020304" pitchFamily="18" charset="0"/>
              </a:rPr>
              <a:t>for both the encoder and decoder. </a:t>
            </a:r>
          </a:p>
          <a:p>
            <a:pPr marL="536575" indent="-268288">
              <a:buFont typeface="Wingdings" panose="05000000000000000000" pitchFamily="2" charset="2"/>
              <a:buChar char="Ø"/>
            </a:pPr>
            <a:r>
              <a:rPr lang="en-US" altLang="zh-TW" sz="1200" dirty="0">
                <a:latin typeface="Times New Roman" panose="02020603050405020304" pitchFamily="18" charset="0"/>
                <a:cs typeface="Times New Roman" panose="02020603050405020304" pitchFamily="18" charset="0"/>
              </a:rPr>
              <a:t>Employ residual connections around each of the sub-layers, followed by layer normalization</a:t>
            </a:r>
          </a:p>
          <a:p>
            <a:pPr marL="804863" indent="-268288">
              <a:buFont typeface="Wingdings" panose="05000000000000000000" pitchFamily="2" charset="2"/>
              <a:buChar char="ü"/>
            </a:pPr>
            <a:r>
              <a:rPr lang="en-US" altLang="zh-TW" sz="1200" b="0" i="0" dirty="0">
                <a:solidFill>
                  <a:srgbClr val="333333"/>
                </a:solidFill>
                <a:effectLst/>
                <a:latin typeface="Times New Roman" panose="02020603050405020304" pitchFamily="18" charset="0"/>
                <a:cs typeface="Times New Roman" panose="02020603050405020304" pitchFamily="18" charset="0"/>
              </a:rPr>
              <a:t>The </a:t>
            </a:r>
            <a:r>
              <a:rPr lang="en-US" altLang="zh-TW" sz="1200" b="0" i="0" dirty="0">
                <a:solidFill>
                  <a:srgbClr val="00B0F0"/>
                </a:solidFill>
                <a:effectLst/>
                <a:latin typeface="Times New Roman" panose="02020603050405020304" pitchFamily="18" charset="0"/>
                <a:cs typeface="Times New Roman" panose="02020603050405020304" pitchFamily="18" charset="0"/>
              </a:rPr>
              <a:t>encoder</a:t>
            </a:r>
            <a:r>
              <a:rPr lang="en-US" altLang="zh-TW" sz="1200" b="0" i="0" dirty="0">
                <a:solidFill>
                  <a:srgbClr val="333333"/>
                </a:solidFill>
                <a:effectLst/>
                <a:latin typeface="Times New Roman" panose="02020603050405020304" pitchFamily="18" charset="0"/>
                <a:cs typeface="Times New Roman" panose="02020603050405020304" pitchFamily="18" charset="0"/>
              </a:rPr>
              <a:t> composed of stack of </a:t>
            </a:r>
            <a:r>
              <a:rPr lang="en-US" altLang="zh-TW" sz="1200" b="0" i="1" dirty="0">
                <a:solidFill>
                  <a:srgbClr val="333333"/>
                </a:solidFill>
                <a:effectLst/>
                <a:latin typeface="Times New Roman" panose="02020603050405020304" pitchFamily="18" charset="0"/>
                <a:cs typeface="Times New Roman" panose="02020603050405020304" pitchFamily="18" charset="0"/>
              </a:rPr>
              <a:t>N</a:t>
            </a:r>
            <a:r>
              <a:rPr lang="en-US" altLang="zh-TW" sz="1200" b="0" i="0" dirty="0">
                <a:solidFill>
                  <a:srgbClr val="333333"/>
                </a:solidFill>
                <a:effectLst/>
                <a:latin typeface="Times New Roman" panose="02020603050405020304" pitchFamily="18" charset="0"/>
                <a:cs typeface="Times New Roman" panose="02020603050405020304" pitchFamily="18" charset="0"/>
              </a:rPr>
              <a:t>=6 </a:t>
            </a:r>
            <a:r>
              <a:rPr lang="en-US" altLang="zh-TW" sz="1200" dirty="0">
                <a:solidFill>
                  <a:srgbClr val="FF0000"/>
                </a:solidFill>
                <a:latin typeface="Times New Roman" panose="02020603050405020304" pitchFamily="18" charset="0"/>
                <a:cs typeface="Times New Roman" panose="02020603050405020304" pitchFamily="18" charset="0"/>
              </a:rPr>
              <a:t>identical layers</a:t>
            </a:r>
            <a:r>
              <a:rPr lang="en-US" altLang="zh-TW" sz="1200" dirty="0">
                <a:latin typeface="Times New Roman" panose="02020603050405020304" pitchFamily="18" charset="0"/>
                <a:cs typeface="Times New Roman" panose="02020603050405020304" pitchFamily="18" charset="0"/>
              </a:rPr>
              <a:t>: each layer has two sub-layers.</a:t>
            </a:r>
          </a:p>
          <a:p>
            <a:pPr marL="536575" indent="258763"/>
            <a:r>
              <a:rPr lang="en-US" altLang="zh-TW" sz="1200" dirty="0">
                <a:latin typeface="Times New Roman" panose="02020603050405020304" pitchFamily="18" charset="0"/>
                <a:cs typeface="Times New Roman" panose="02020603050405020304" pitchFamily="18" charset="0"/>
              </a:rPr>
              <a:t>1) a </a:t>
            </a:r>
            <a:r>
              <a:rPr lang="en-US" altLang="zh-TW" sz="1200" u="sng" dirty="0">
                <a:latin typeface="Times New Roman" panose="02020603050405020304" pitchFamily="18" charset="0"/>
                <a:cs typeface="Times New Roman" panose="02020603050405020304" pitchFamily="18" charset="0"/>
              </a:rPr>
              <a:t>multi-head self-attention </a:t>
            </a:r>
            <a:r>
              <a:rPr lang="en-US" altLang="zh-TW" sz="1200" dirty="0">
                <a:latin typeface="Times New Roman" panose="02020603050405020304" pitchFamily="18" charset="0"/>
                <a:cs typeface="Times New Roman" panose="02020603050405020304" pitchFamily="18" charset="0"/>
              </a:rPr>
              <a:t>mechanism.</a:t>
            </a:r>
          </a:p>
          <a:p>
            <a:pPr marL="536575" indent="258763"/>
            <a:r>
              <a:rPr lang="en-US" altLang="zh-TW" sz="1200" dirty="0">
                <a:latin typeface="Times New Roman" panose="02020603050405020304" pitchFamily="18" charset="0"/>
                <a:cs typeface="Times New Roman" panose="02020603050405020304" pitchFamily="18" charset="0"/>
              </a:rPr>
              <a:t>2) a simple, position-wise fully connected </a:t>
            </a:r>
            <a:r>
              <a:rPr lang="en-US" altLang="zh-TW" sz="1200" u="sng" dirty="0">
                <a:latin typeface="Times New Roman" panose="02020603050405020304" pitchFamily="18" charset="0"/>
                <a:cs typeface="Times New Roman" panose="02020603050405020304" pitchFamily="18" charset="0"/>
              </a:rPr>
              <a:t>feed-forward</a:t>
            </a:r>
            <a:r>
              <a:rPr lang="en-US" altLang="zh-TW" sz="1200" dirty="0">
                <a:latin typeface="Times New Roman" panose="02020603050405020304" pitchFamily="18" charset="0"/>
                <a:cs typeface="Times New Roman" panose="02020603050405020304" pitchFamily="18" charset="0"/>
              </a:rPr>
              <a:t> network.</a:t>
            </a:r>
          </a:p>
          <a:p>
            <a:pPr marL="804863" indent="-268288">
              <a:buFont typeface="Wingdings" panose="05000000000000000000" pitchFamily="2" charset="2"/>
              <a:buChar char="ü"/>
            </a:pPr>
            <a:r>
              <a:rPr lang="en-US" altLang="zh-TW" sz="1200" dirty="0">
                <a:latin typeface="Times New Roman" panose="02020603050405020304" pitchFamily="18" charset="0"/>
                <a:cs typeface="Times New Roman" panose="02020603050405020304" pitchFamily="18" charset="0"/>
              </a:rPr>
              <a:t>The </a:t>
            </a:r>
            <a:r>
              <a:rPr lang="en-US" altLang="zh-TW" sz="1200" dirty="0">
                <a:solidFill>
                  <a:srgbClr val="00B0F0"/>
                </a:solidFill>
                <a:latin typeface="Times New Roman" panose="02020603050405020304" pitchFamily="18" charset="0"/>
                <a:cs typeface="Times New Roman" panose="02020603050405020304" pitchFamily="18" charset="0"/>
              </a:rPr>
              <a:t>decoder</a:t>
            </a:r>
            <a:r>
              <a:rPr lang="en-US" altLang="zh-TW" sz="1200" dirty="0">
                <a:latin typeface="Times New Roman" panose="02020603050405020304" pitchFamily="18" charset="0"/>
                <a:cs typeface="Times New Roman" panose="02020603050405020304" pitchFamily="18" charset="0"/>
              </a:rPr>
              <a:t> </a:t>
            </a:r>
            <a:r>
              <a:rPr lang="en-US" altLang="zh-TW" sz="1200" b="0" i="0" dirty="0">
                <a:solidFill>
                  <a:srgbClr val="333333"/>
                </a:solidFill>
                <a:effectLst/>
                <a:latin typeface="Times New Roman" panose="02020603050405020304" pitchFamily="18" charset="0"/>
                <a:cs typeface="Times New Roman" panose="02020603050405020304" pitchFamily="18" charset="0"/>
              </a:rPr>
              <a:t>composed of stack of </a:t>
            </a:r>
            <a:r>
              <a:rPr lang="en-US" altLang="zh-TW" sz="1200" b="0" i="1" dirty="0">
                <a:solidFill>
                  <a:srgbClr val="333333"/>
                </a:solidFill>
                <a:effectLst/>
                <a:latin typeface="Times New Roman" panose="02020603050405020304" pitchFamily="18" charset="0"/>
                <a:cs typeface="Times New Roman" panose="02020603050405020304" pitchFamily="18" charset="0"/>
              </a:rPr>
              <a:t>N</a:t>
            </a:r>
            <a:r>
              <a:rPr lang="en-US" altLang="zh-TW" sz="1200" b="0" i="0" dirty="0">
                <a:solidFill>
                  <a:srgbClr val="333333"/>
                </a:solidFill>
                <a:effectLst/>
                <a:latin typeface="Times New Roman" panose="02020603050405020304" pitchFamily="18" charset="0"/>
                <a:cs typeface="Times New Roman" panose="02020603050405020304" pitchFamily="18" charset="0"/>
              </a:rPr>
              <a:t>=6 </a:t>
            </a:r>
            <a:r>
              <a:rPr lang="en-US" altLang="zh-TW" sz="1200" dirty="0">
                <a:solidFill>
                  <a:srgbClr val="FF0000"/>
                </a:solidFill>
                <a:latin typeface="Times New Roman" panose="02020603050405020304" pitchFamily="18" charset="0"/>
                <a:cs typeface="Times New Roman" panose="02020603050405020304" pitchFamily="18" charset="0"/>
              </a:rPr>
              <a:t>identical layers</a:t>
            </a:r>
            <a:r>
              <a:rPr lang="en-US" altLang="zh-TW" sz="1200" dirty="0">
                <a:latin typeface="Times New Roman" panose="02020603050405020304" pitchFamily="18" charset="0"/>
                <a:cs typeface="Times New Roman" panose="02020603050405020304" pitchFamily="18" charset="0"/>
              </a:rPr>
              <a:t>: each layer third sub-layer.</a:t>
            </a:r>
          </a:p>
          <a:p>
            <a:pPr marL="1014413" indent="-209550"/>
            <a:r>
              <a:rPr lang="en-US" altLang="zh-TW" sz="1200" dirty="0">
                <a:latin typeface="Times New Roman" panose="02020603050405020304" pitchFamily="18" charset="0"/>
                <a:cs typeface="Times New Roman" panose="02020603050405020304" pitchFamily="18" charset="0"/>
              </a:rPr>
              <a:t>1) </a:t>
            </a:r>
            <a:r>
              <a:rPr lang="en-US" altLang="zh-TW" sz="1200" u="sng" dirty="0">
                <a:latin typeface="Times New Roman" panose="02020603050405020304" pitchFamily="18" charset="0"/>
                <a:cs typeface="Times New Roman" panose="02020603050405020304" pitchFamily="18" charset="0"/>
              </a:rPr>
              <a:t>Masked multi-head attention </a:t>
            </a:r>
            <a:r>
              <a:rPr lang="en-US" altLang="zh-TW" sz="1200" dirty="0">
                <a:latin typeface="Times New Roman" panose="02020603050405020304" pitchFamily="18" charset="0"/>
                <a:cs typeface="Times New Roman" panose="02020603050405020304" pitchFamily="18" charset="0"/>
              </a:rPr>
              <a:t>- Self-attention sub-layer: prevent positions from attending to subsequent positions.</a:t>
            </a:r>
          </a:p>
          <a:p>
            <a:pPr marL="1014413" indent="-209550"/>
            <a:r>
              <a:rPr lang="en-US" altLang="zh-TW" sz="1200" dirty="0">
                <a:latin typeface="Times New Roman" panose="02020603050405020304" pitchFamily="18" charset="0"/>
                <a:cs typeface="Times New Roman" panose="02020603050405020304" pitchFamily="18" charset="0"/>
              </a:rPr>
              <a:t>2) performs </a:t>
            </a:r>
            <a:r>
              <a:rPr lang="en-US" altLang="zh-TW" sz="1200" u="sng" dirty="0">
                <a:latin typeface="Times New Roman" panose="02020603050405020304" pitchFamily="18" charset="0"/>
                <a:cs typeface="Times New Roman" panose="02020603050405020304" pitchFamily="18" charset="0"/>
              </a:rPr>
              <a:t>multi-head attention </a:t>
            </a:r>
            <a:r>
              <a:rPr lang="en-US" altLang="zh-TW" sz="1200" dirty="0">
                <a:latin typeface="Times New Roman" panose="02020603050405020304" pitchFamily="18" charset="0"/>
                <a:cs typeface="Times New Roman" panose="02020603050405020304" pitchFamily="18" charset="0"/>
              </a:rPr>
              <a:t>over the output of the encoder stack.</a:t>
            </a:r>
          </a:p>
          <a:p>
            <a:pPr marL="536575" marR="0" lvl="0" indent="258763" algn="l" defTabSz="914400" rtl="0" eaLnBrk="1" fontAlgn="auto" latinLnBrk="0" hangingPunct="1">
              <a:lnSpc>
                <a:spcPct val="100000"/>
              </a:lnSpc>
              <a:spcBef>
                <a:spcPts val="0"/>
              </a:spcBef>
              <a:spcAft>
                <a:spcPts val="0"/>
              </a:spcAft>
              <a:buClrTx/>
              <a:buSzTx/>
              <a:buFontTx/>
              <a:buNone/>
              <a:tabLst/>
              <a:defRPr/>
            </a:pPr>
            <a:r>
              <a:rPr lang="en-US" altLang="zh-TW"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3</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 simple, position-wise fully </a:t>
            </a:r>
            <a:r>
              <a:rPr kumimoji="0" lang="en-US" altLang="zh-TW" sz="1200" b="0" i="0" u="sng"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connected feed-forward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network.</a:t>
            </a:r>
            <a:endParaRPr lang="en-US" altLang="zh-TW" sz="1200" dirty="0">
              <a:latin typeface="Times New Roman" panose="02020603050405020304" pitchFamily="18" charset="0"/>
              <a:cs typeface="Times New Roman" panose="02020603050405020304" pitchFamily="18" charset="0"/>
            </a:endParaRPr>
          </a:p>
        </p:txBody>
      </p:sp>
      <p:sp>
        <p:nvSpPr>
          <p:cNvPr id="16" name="矩形 15"/>
          <p:cNvSpPr/>
          <p:nvPr/>
        </p:nvSpPr>
        <p:spPr>
          <a:xfrm rot="5400000">
            <a:off x="7696385" y="3945284"/>
            <a:ext cx="1449436" cy="276999"/>
          </a:xfrm>
          <a:prstGeom prst="rect">
            <a:avLst/>
          </a:prstGeom>
        </p:spPr>
        <p:txBody>
          <a:bodyPr wrap="none">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residual connections</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4061562" y="5583690"/>
            <a:ext cx="2037737" cy="461665"/>
          </a:xfrm>
          <a:prstGeom prst="rect">
            <a:avLst/>
          </a:prstGeom>
        </p:spPr>
        <p:txBody>
          <a:bodyPr wrap="none">
            <a:spAutoFit/>
          </a:bodyPr>
          <a:lstStyle/>
          <a:p>
            <a:r>
              <a:rPr lang="en-US" altLang="zh-TW" sz="1200" b="0" i="0" dirty="0">
                <a:solidFill>
                  <a:srgbClr val="FF0000"/>
                </a:solidFill>
                <a:effectLst/>
                <a:latin typeface="Times New Roman" panose="02020603050405020304" pitchFamily="18" charset="0"/>
                <a:cs typeface="Times New Roman" panose="02020603050405020304" pitchFamily="18" charset="0"/>
              </a:rPr>
              <a:t>Consider geometric </a:t>
            </a:r>
          </a:p>
          <a:p>
            <a:r>
              <a:rPr lang="en-US" altLang="zh-TW" sz="1200" b="0" i="0" dirty="0">
                <a:solidFill>
                  <a:srgbClr val="FF0000"/>
                </a:solidFill>
                <a:effectLst/>
                <a:latin typeface="Times New Roman" panose="02020603050405020304" pitchFamily="18" charset="0"/>
                <a:cs typeface="Times New Roman" panose="02020603050405020304" pitchFamily="18" charset="0"/>
              </a:rPr>
              <a:t>position/distance information.</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92EA0473-9A37-446C-84A3-F9208B41916A}"/>
              </a:ext>
            </a:extLst>
          </p:cNvPr>
          <p:cNvSpPr txBox="1"/>
          <p:nvPr/>
        </p:nvSpPr>
        <p:spPr>
          <a:xfrm>
            <a:off x="5910626" y="4714542"/>
            <a:ext cx="295274" cy="276999"/>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Q</a:t>
            </a:r>
            <a:endParaRPr lang="zh-TW" altLang="en-US" sz="1200"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2A7FD184-E7FD-409D-9119-8F684229F141}"/>
              </a:ext>
            </a:extLst>
          </p:cNvPr>
          <p:cNvSpPr txBox="1"/>
          <p:nvPr/>
        </p:nvSpPr>
        <p:spPr>
          <a:xfrm>
            <a:off x="6408276" y="4725959"/>
            <a:ext cx="295274" cy="276999"/>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K</a:t>
            </a:r>
            <a:endParaRPr lang="zh-TW" altLang="en-US" sz="12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6FCB9EB0-BF52-428A-A7EA-AE50F1A59AD0}"/>
              </a:ext>
            </a:extLst>
          </p:cNvPr>
          <p:cNvSpPr txBox="1"/>
          <p:nvPr/>
        </p:nvSpPr>
        <p:spPr>
          <a:xfrm>
            <a:off x="6732412" y="4740625"/>
            <a:ext cx="295274" cy="276999"/>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V</a:t>
            </a:r>
            <a:endParaRPr lang="zh-TW" altLang="en-US" sz="12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7CC918E2-10C4-41EE-B262-A28480B786D8}"/>
              </a:ext>
            </a:extLst>
          </p:cNvPr>
          <p:cNvSpPr txBox="1"/>
          <p:nvPr/>
        </p:nvSpPr>
        <p:spPr>
          <a:xfrm>
            <a:off x="6423608" y="4875629"/>
            <a:ext cx="261610"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x</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44520EE7-93B9-48F4-9162-8A719FF656C5}"/>
              </a:ext>
            </a:extLst>
          </p:cNvPr>
          <p:cNvSpPr txBox="1"/>
          <p:nvPr/>
        </p:nvSpPr>
        <p:spPr>
          <a:xfrm>
            <a:off x="5734108" y="4340838"/>
            <a:ext cx="724878" cy="276999"/>
          </a:xfrm>
          <a:prstGeom prst="rect">
            <a:avLst/>
          </a:prstGeom>
          <a:noFill/>
        </p:spPr>
        <p:txBody>
          <a:bodyPr wrap="none" rtlCol="0">
            <a:spAutoFit/>
          </a:bodyPr>
          <a:lstStyle/>
          <a:p>
            <a:r>
              <a:rPr lang="en-US" altLang="zh-TW" sz="1200"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yW</a:t>
            </a:r>
            <a:r>
              <a:rPr lang="en-US" altLang="zh-TW" sz="12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*y</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3654419" y="2846706"/>
            <a:ext cx="2444880" cy="276999"/>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outputs of dimension </a:t>
            </a:r>
            <a:r>
              <a:rPr lang="en-US" altLang="zh-TW" sz="1200" i="1" dirty="0" err="1">
                <a:latin typeface="Times New Roman" panose="02020603050405020304" pitchFamily="18" charset="0"/>
                <a:cs typeface="Times New Roman" panose="02020603050405020304" pitchFamily="18" charset="0"/>
              </a:rPr>
              <a:t>d</a:t>
            </a:r>
            <a:r>
              <a:rPr lang="en-US" altLang="zh-TW" sz="1200" i="1" baseline="-25000" dirty="0" err="1">
                <a:latin typeface="Times New Roman" panose="02020603050405020304" pitchFamily="18" charset="0"/>
                <a:cs typeface="Times New Roman" panose="02020603050405020304" pitchFamily="18" charset="0"/>
              </a:rPr>
              <a:t>model</a:t>
            </a:r>
            <a:r>
              <a:rPr lang="en-US" altLang="zh-TW" sz="1200" i="1"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 512. </a:t>
            </a:r>
            <a:endParaRPr lang="zh-TW" altLang="en-US" sz="1200" dirty="0">
              <a:latin typeface="Times New Roman" panose="02020603050405020304" pitchFamily="18" charset="0"/>
              <a:cs typeface="Times New Roman" panose="02020603050405020304" pitchFamily="18" charset="0"/>
            </a:endParaRPr>
          </a:p>
        </p:txBody>
      </p:sp>
      <p:sp>
        <p:nvSpPr>
          <p:cNvPr id="10" name="矩形 9"/>
          <p:cNvSpPr/>
          <p:nvPr/>
        </p:nvSpPr>
        <p:spPr>
          <a:xfrm>
            <a:off x="5601637" y="2991468"/>
            <a:ext cx="1630575"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N = 6 x identical layers</a:t>
            </a:r>
            <a:endParaRPr lang="zh-TW" altLang="en-US" sz="1200" dirty="0">
              <a:latin typeface="Times New Roman" panose="02020603050405020304" pitchFamily="18" charset="0"/>
              <a:cs typeface="Times New Roman" panose="02020603050405020304" pitchFamily="18" charset="0"/>
            </a:endParaRPr>
          </a:p>
        </p:txBody>
      </p:sp>
      <p:sp>
        <p:nvSpPr>
          <p:cNvPr id="18" name="矩形 17"/>
          <p:cNvSpPr/>
          <p:nvPr/>
        </p:nvSpPr>
        <p:spPr>
          <a:xfrm>
            <a:off x="3801025" y="4683110"/>
            <a:ext cx="1914520" cy="461665"/>
          </a:xfrm>
          <a:prstGeom prst="rect">
            <a:avLst/>
          </a:prstGeom>
        </p:spPr>
        <p:txBody>
          <a:bodyPr wrap="square">
            <a:spAutoFit/>
          </a:bodyPr>
          <a:lstStyle/>
          <a:p>
            <a:r>
              <a:rPr lang="en-US" altLang="zh-TW" sz="1200" dirty="0">
                <a:solidFill>
                  <a:srgbClr val="00B0F0"/>
                </a:solidFill>
                <a:latin typeface="Times New Roman" panose="02020603050405020304" pitchFamily="18" charset="0"/>
                <a:cs typeface="Times New Roman" panose="02020603050405020304" pitchFamily="18" charset="0"/>
              </a:rPr>
              <a:t>1) multi-head self-attention (MSA) mechanism.</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23" name="矩形 22"/>
          <p:cNvSpPr/>
          <p:nvPr/>
        </p:nvSpPr>
        <p:spPr>
          <a:xfrm>
            <a:off x="5700295" y="4139353"/>
            <a:ext cx="1318895" cy="974319"/>
          </a:xfrm>
          <a:prstGeom prst="rect">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3600174" y="3726474"/>
            <a:ext cx="2252782" cy="461665"/>
          </a:xfrm>
          <a:prstGeom prst="rect">
            <a:avLst/>
          </a:prstGeom>
        </p:spPr>
        <p:txBody>
          <a:bodyPr wrap="square">
            <a:spAutoFit/>
          </a:bodyPr>
          <a:lstStyle/>
          <a:p>
            <a:r>
              <a:rPr lang="en-US" altLang="zh-TW" sz="1200" dirty="0">
                <a:solidFill>
                  <a:srgbClr val="00B050"/>
                </a:solidFill>
                <a:latin typeface="Times New Roman" panose="02020603050405020304" pitchFamily="18" charset="0"/>
                <a:cs typeface="Times New Roman" panose="02020603050405020304" pitchFamily="18" charset="0"/>
              </a:rPr>
              <a:t>2) position-wise fully connected feed-forward network</a:t>
            </a:r>
            <a:endParaRPr lang="zh-TW" altLang="en-US" sz="1200" dirty="0">
              <a:solidFill>
                <a:srgbClr val="00B050"/>
              </a:solidFill>
              <a:latin typeface="Times New Roman" panose="02020603050405020304" pitchFamily="18" charset="0"/>
              <a:cs typeface="Times New Roman" panose="02020603050405020304" pitchFamily="18" charset="0"/>
            </a:endParaRPr>
          </a:p>
        </p:txBody>
      </p:sp>
      <p:sp>
        <p:nvSpPr>
          <p:cNvPr id="25" name="矩形 24"/>
          <p:cNvSpPr/>
          <p:nvPr/>
        </p:nvSpPr>
        <p:spPr>
          <a:xfrm>
            <a:off x="5720908" y="3279115"/>
            <a:ext cx="1254191" cy="804668"/>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5925141" y="6375760"/>
            <a:ext cx="1298753"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X= (x</a:t>
            </a:r>
            <a:r>
              <a:rPr lang="en-US" altLang="zh-TW" sz="1200" baseline="-25000" dirty="0">
                <a:latin typeface="Times New Roman" panose="02020603050405020304" pitchFamily="18" charset="0"/>
                <a:cs typeface="Times New Roman" panose="02020603050405020304" pitchFamily="18" charset="0"/>
              </a:rPr>
              <a:t>1</a:t>
            </a:r>
            <a:r>
              <a:rPr lang="en-US" altLang="zh-TW" sz="1200" dirty="0">
                <a:latin typeface="Times New Roman" panose="02020603050405020304" pitchFamily="18" charset="0"/>
                <a:cs typeface="Times New Roman" panose="02020603050405020304" pitchFamily="18" charset="0"/>
              </a:rPr>
              <a:t>, ..., </a:t>
            </a:r>
            <a:r>
              <a:rPr lang="en-US" altLang="zh-TW" sz="1200" dirty="0" err="1">
                <a:latin typeface="Times New Roman" panose="02020603050405020304" pitchFamily="18" charset="0"/>
                <a:cs typeface="Times New Roman" panose="02020603050405020304" pitchFamily="18" charset="0"/>
              </a:rPr>
              <a:t>x</a:t>
            </a:r>
            <a:r>
              <a:rPr lang="en-US" altLang="zh-TW" sz="1200" baseline="-25000" dirty="0" err="1">
                <a:latin typeface="Times New Roman" panose="02020603050405020304" pitchFamily="18" charset="0"/>
                <a:cs typeface="Times New Roman" panose="02020603050405020304" pitchFamily="18" charset="0"/>
              </a:rPr>
              <a:t>n</a:t>
            </a:r>
            <a:r>
              <a:rPr lang="en-US" altLang="zh-CN" sz="1200" baseline="-25000" dirty="0">
                <a:latin typeface="Times New Roman" panose="02020603050405020304" pitchFamily="18" charset="0"/>
                <a:cs typeface="Times New Roman" panose="02020603050405020304" pitchFamily="18" charset="0"/>
              </a:rPr>
              <a:t>=512</a:t>
            </a:r>
            <a:r>
              <a:rPr lang="en-US" altLang="zh-TW" sz="1200" dirty="0">
                <a:latin typeface="Times New Roman" panose="02020603050405020304" pitchFamily="18" charset="0"/>
                <a:cs typeface="Times New Roman" panose="02020603050405020304" pitchFamily="18" charset="0"/>
              </a:rPr>
              <a:t>) </a:t>
            </a:r>
            <a:endParaRPr lang="zh-TW" altLang="en-US" sz="1200" dirty="0">
              <a:latin typeface="Times New Roman" panose="02020603050405020304" pitchFamily="18" charset="0"/>
              <a:cs typeface="Times New Roman" panose="02020603050405020304" pitchFamily="18" charset="0"/>
            </a:endParaRPr>
          </a:p>
        </p:txBody>
      </p:sp>
      <p:sp>
        <p:nvSpPr>
          <p:cNvPr id="29" name="矩形 28"/>
          <p:cNvSpPr/>
          <p:nvPr/>
        </p:nvSpPr>
        <p:spPr>
          <a:xfrm>
            <a:off x="6001993" y="2822597"/>
            <a:ext cx="1266693"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Z= (z</a:t>
            </a:r>
            <a:r>
              <a:rPr lang="en-US" altLang="zh-TW" sz="1200" baseline="-25000" dirty="0">
                <a:latin typeface="Times New Roman" panose="02020603050405020304" pitchFamily="18" charset="0"/>
                <a:cs typeface="Times New Roman" panose="02020603050405020304" pitchFamily="18" charset="0"/>
              </a:rPr>
              <a:t>1</a:t>
            </a:r>
            <a:r>
              <a:rPr lang="en-US" altLang="zh-TW" sz="1200" dirty="0">
                <a:latin typeface="Times New Roman" panose="02020603050405020304" pitchFamily="18" charset="0"/>
                <a:cs typeface="Times New Roman" panose="02020603050405020304" pitchFamily="18" charset="0"/>
              </a:rPr>
              <a:t>, ..., </a:t>
            </a:r>
            <a:r>
              <a:rPr lang="en-US" altLang="zh-TW" sz="1200" dirty="0" err="1">
                <a:latin typeface="Times New Roman" panose="02020603050405020304" pitchFamily="18" charset="0"/>
                <a:cs typeface="Times New Roman" panose="02020603050405020304" pitchFamily="18" charset="0"/>
              </a:rPr>
              <a:t>z</a:t>
            </a:r>
            <a:r>
              <a:rPr lang="en-US" altLang="zh-TW" sz="1200" baseline="-25000" dirty="0" err="1">
                <a:latin typeface="Times New Roman" panose="02020603050405020304" pitchFamily="18" charset="0"/>
                <a:cs typeface="Times New Roman" panose="02020603050405020304" pitchFamily="18" charset="0"/>
              </a:rPr>
              <a:t>n</a:t>
            </a:r>
            <a:r>
              <a:rPr lang="en-US" altLang="zh-CN" sz="1200" baseline="-25000" dirty="0">
                <a:latin typeface="Times New Roman" panose="02020603050405020304" pitchFamily="18" charset="0"/>
                <a:cs typeface="Times New Roman" panose="02020603050405020304" pitchFamily="18" charset="0"/>
              </a:rPr>
              <a:t>=512</a:t>
            </a:r>
            <a:r>
              <a:rPr lang="en-US" altLang="zh-TW" sz="1200" dirty="0">
                <a:latin typeface="Times New Roman" panose="02020603050405020304" pitchFamily="18" charset="0"/>
                <a:cs typeface="Times New Roman" panose="02020603050405020304" pitchFamily="18" charset="0"/>
              </a:rPr>
              <a:t>).</a:t>
            </a:r>
            <a:endParaRPr lang="zh-TW" altLang="en-US" sz="1200" dirty="0">
              <a:latin typeface="Times New Roman" panose="02020603050405020304" pitchFamily="18" charset="0"/>
              <a:cs typeface="Times New Roman" panose="02020603050405020304" pitchFamily="18" charset="0"/>
            </a:endParaRPr>
          </a:p>
        </p:txBody>
      </p:sp>
      <p:sp>
        <p:nvSpPr>
          <p:cNvPr id="30" name="矩形 29"/>
          <p:cNvSpPr/>
          <p:nvPr/>
        </p:nvSpPr>
        <p:spPr>
          <a:xfrm>
            <a:off x="7831053" y="1415046"/>
            <a:ext cx="1039067"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Y=(y</a:t>
            </a:r>
            <a:r>
              <a:rPr lang="en-US" altLang="zh-TW" sz="1200" baseline="-25000" dirty="0">
                <a:latin typeface="Times New Roman" panose="02020603050405020304" pitchFamily="18" charset="0"/>
                <a:cs typeface="Times New Roman" panose="02020603050405020304" pitchFamily="18" charset="0"/>
              </a:rPr>
              <a:t>1</a:t>
            </a:r>
            <a:r>
              <a:rPr lang="en-US" altLang="zh-TW" sz="1200" dirty="0">
                <a:latin typeface="Times New Roman" panose="02020603050405020304" pitchFamily="18" charset="0"/>
                <a:cs typeface="Times New Roman" panose="02020603050405020304" pitchFamily="18" charset="0"/>
              </a:rPr>
              <a:t>, ..., </a:t>
            </a:r>
            <a:r>
              <a:rPr lang="en-US" altLang="zh-TW" sz="1200" dirty="0" err="1">
                <a:latin typeface="Times New Roman" panose="02020603050405020304" pitchFamily="18" charset="0"/>
                <a:cs typeface="Times New Roman" panose="02020603050405020304" pitchFamily="18" charset="0"/>
              </a:rPr>
              <a:t>y</a:t>
            </a:r>
            <a:r>
              <a:rPr lang="en-US" altLang="zh-TW" sz="1200" baseline="-25000" dirty="0" err="1">
                <a:latin typeface="Times New Roman" panose="02020603050405020304" pitchFamily="18" charset="0"/>
                <a:cs typeface="Times New Roman" panose="02020603050405020304" pitchFamily="18" charset="0"/>
              </a:rPr>
              <a:t>m</a:t>
            </a:r>
            <a:r>
              <a:rPr lang="en-US" altLang="zh-TW" sz="1200" dirty="0">
                <a:latin typeface="Times New Roman" panose="02020603050405020304" pitchFamily="18" charset="0"/>
                <a:cs typeface="Times New Roman" panose="02020603050405020304" pitchFamily="18" charset="0"/>
              </a:rPr>
              <a:t>)</a:t>
            </a:r>
            <a:endParaRPr lang="zh-TW" altLang="en-US" sz="1200" dirty="0">
              <a:latin typeface="Times New Roman" panose="02020603050405020304" pitchFamily="18" charset="0"/>
              <a:cs typeface="Times New Roman" panose="02020603050405020304" pitchFamily="18" charset="0"/>
            </a:endParaRPr>
          </a:p>
        </p:txBody>
      </p:sp>
      <p:sp>
        <p:nvSpPr>
          <p:cNvPr id="31" name="矩形 30"/>
          <p:cNvSpPr/>
          <p:nvPr/>
        </p:nvSpPr>
        <p:spPr>
          <a:xfrm>
            <a:off x="0" y="0"/>
            <a:ext cx="6618254" cy="400110"/>
          </a:xfrm>
          <a:prstGeom prst="rect">
            <a:avLst/>
          </a:prstGeom>
        </p:spPr>
        <p:txBody>
          <a:bodyPr wrap="square">
            <a:spAutoFit/>
          </a:bodyPr>
          <a:lstStyle/>
          <a:p>
            <a:r>
              <a:rPr lang="en-US" altLang="zh-TW" sz="2000" dirty="0">
                <a:latin typeface="Times New Roman" panose="02020603050405020304" pitchFamily="18" charset="0"/>
                <a:cs typeface="Times New Roman" panose="02020603050405020304" pitchFamily="18" charset="0"/>
              </a:rPr>
              <a:t>1.2.1</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Related Works – Transformer (2/4)</a:t>
            </a:r>
            <a:r>
              <a:rPr lang="en-US" altLang="zh-TW" sz="2000" dirty="0">
                <a:solidFill>
                  <a:srgbClr val="FF0000"/>
                </a:solidFill>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a:t>
            </a:r>
          </a:p>
        </p:txBody>
      </p:sp>
      <p:sp>
        <p:nvSpPr>
          <p:cNvPr id="32" name="矩形 31"/>
          <p:cNvSpPr/>
          <p:nvPr/>
        </p:nvSpPr>
        <p:spPr>
          <a:xfrm>
            <a:off x="3317482" y="3044512"/>
            <a:ext cx="2611491" cy="830997"/>
          </a:xfrm>
          <a:prstGeom prst="rect">
            <a:avLst/>
          </a:prstGeom>
        </p:spPr>
        <p:txBody>
          <a:bodyPr wrap="square">
            <a:spAutoFit/>
          </a:bodyPr>
          <a:lstStyle/>
          <a:p>
            <a:r>
              <a:rPr lang="en-US" altLang="zh-TW" sz="1200" dirty="0">
                <a:latin typeface="Times New Roman" panose="02020603050405020304" pitchFamily="18" charset="0"/>
                <a:cs typeface="Times New Roman" panose="02020603050405020304" pitchFamily="18" charset="0"/>
              </a:rPr>
              <a:t>feed-forward network with a single hidden layer. Cross channel process</a:t>
            </a:r>
          </a:p>
          <a:p>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sz="12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(1x1x#ch)</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x#filters</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 </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ReLU</a:t>
            </a:r>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a:t>
            </a:r>
          </a:p>
          <a:p>
            <a:r>
              <a:rPr lang="en-US" altLang="zh-TW" sz="1200" dirty="0">
                <a:latin typeface="Times New Roman" panose="02020603050405020304" pitchFamily="18" charset="0"/>
                <a:cs typeface="Times New Roman" panose="02020603050405020304" pitchFamily="18" charset="0"/>
                <a:sym typeface="Wingdings" panose="05000000000000000000" pitchFamily="2" charset="2"/>
              </a:rPr>
              <a:t>         (1x1x#ch)</a:t>
            </a:r>
            <a:r>
              <a:rPr lang="en-US" altLang="zh-TW" sz="1200" dirty="0" err="1">
                <a:latin typeface="Times New Roman" panose="02020603050405020304" pitchFamily="18" charset="0"/>
                <a:cs typeface="Times New Roman" panose="02020603050405020304" pitchFamily="18" charset="0"/>
                <a:sym typeface="Wingdings" panose="05000000000000000000" pitchFamily="2" charset="2"/>
              </a:rPr>
              <a:t>x#filters</a:t>
            </a:r>
            <a:endParaRPr lang="zh-TW" altLang="en-US" sz="1200" dirty="0">
              <a:latin typeface="Times New Roman" panose="02020603050405020304" pitchFamily="18" charset="0"/>
              <a:cs typeface="Times New Roman" panose="02020603050405020304" pitchFamily="18" charset="0"/>
            </a:endParaRPr>
          </a:p>
        </p:txBody>
      </p:sp>
      <p:cxnSp>
        <p:nvCxnSpPr>
          <p:cNvPr id="34" name="直線單箭頭接點 33"/>
          <p:cNvCxnSpPr>
            <a:cxnSpLocks/>
          </p:cNvCxnSpPr>
          <p:nvPr/>
        </p:nvCxnSpPr>
        <p:spPr>
          <a:xfrm>
            <a:off x="5531202" y="3483096"/>
            <a:ext cx="568097" cy="19430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73342" y="4323105"/>
            <a:ext cx="2121133" cy="461665"/>
          </a:xfrm>
          <a:prstGeom prst="rect">
            <a:avLst/>
          </a:prstGeom>
        </p:spPr>
        <p:txBody>
          <a:bodyPr wrap="square">
            <a:spAutoFit/>
          </a:bodyPr>
          <a:lstStyle/>
          <a:p>
            <a:r>
              <a:rPr lang="zh-TW" altLang="en-US" sz="1200" dirty="0">
                <a:latin typeface="Times New Roman" panose="02020603050405020304" pitchFamily="18" charset="0"/>
                <a:cs typeface="Times New Roman" panose="02020603050405020304" pitchFamily="18" charset="0"/>
              </a:rPr>
              <a:t>Regularization </a:t>
            </a:r>
            <a:r>
              <a:rPr lang="en-US" altLang="zh-TW" sz="1200" dirty="0">
                <a:latin typeface="Times New Roman" panose="02020603050405020304" pitchFamily="18" charset="0"/>
                <a:cs typeface="Times New Roman" panose="02020603050405020304" pitchFamily="18" charset="0"/>
              </a:rPr>
              <a:t>by using dropout the residual connection</a:t>
            </a:r>
            <a:endParaRPr lang="zh-TW" altLang="en-US" sz="1200"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6E9097A9-FFFC-4CAD-A7F0-0822830AEB7C}"/>
              </a:ext>
            </a:extLst>
          </p:cNvPr>
          <p:cNvSpPr txBox="1"/>
          <p:nvPr/>
        </p:nvSpPr>
        <p:spPr>
          <a:xfrm>
            <a:off x="4560702" y="4104276"/>
            <a:ext cx="782715" cy="307777"/>
          </a:xfrm>
          <a:prstGeom prst="rect">
            <a:avLst/>
          </a:prstGeom>
          <a:noFill/>
        </p:spPr>
        <p:txBody>
          <a:bodyPr wrap="none" rtlCol="0">
            <a:spAutoFit/>
          </a:bodyPr>
          <a:lstStyle/>
          <a:p>
            <a:r>
              <a:rPr lang="en-US" altLang="zh-TW" sz="1400" u="sng" dirty="0">
                <a:highlight>
                  <a:srgbClr val="FFFF00"/>
                </a:highlight>
              </a:rPr>
              <a:t>Encoder</a:t>
            </a:r>
            <a:endParaRPr lang="zh-TW" altLang="en-US" sz="1400" u="sng" dirty="0">
              <a:highlight>
                <a:srgbClr val="FFFF00"/>
              </a:highlight>
            </a:endParaRPr>
          </a:p>
        </p:txBody>
      </p:sp>
      <p:sp>
        <p:nvSpPr>
          <p:cNvPr id="33" name="文字方塊 32">
            <a:extLst>
              <a:ext uri="{FF2B5EF4-FFF2-40B4-BE49-F238E27FC236}">
                <a16:creationId xmlns:a16="http://schemas.microsoft.com/office/drawing/2014/main" id="{E4399E29-22BA-4292-A83D-3391FCEB565C}"/>
              </a:ext>
            </a:extLst>
          </p:cNvPr>
          <p:cNvSpPr txBox="1"/>
          <p:nvPr/>
        </p:nvSpPr>
        <p:spPr>
          <a:xfrm>
            <a:off x="8480742" y="3811959"/>
            <a:ext cx="800347" cy="307777"/>
          </a:xfrm>
          <a:prstGeom prst="rect">
            <a:avLst/>
          </a:prstGeom>
          <a:noFill/>
        </p:spPr>
        <p:txBody>
          <a:bodyPr wrap="none" rtlCol="0">
            <a:spAutoFit/>
          </a:bodyPr>
          <a:lstStyle/>
          <a:p>
            <a:r>
              <a:rPr lang="en-US" altLang="zh-TW" sz="1400" u="sng" dirty="0">
                <a:highlight>
                  <a:srgbClr val="FFFF00"/>
                </a:highlight>
              </a:rPr>
              <a:t>Decoder</a:t>
            </a:r>
            <a:endParaRPr lang="zh-TW" altLang="en-US" sz="1400" u="sng" dirty="0">
              <a:highlight>
                <a:srgbClr val="FFFF00"/>
              </a:highlight>
            </a:endParaRPr>
          </a:p>
        </p:txBody>
      </p:sp>
      <p:sp>
        <p:nvSpPr>
          <p:cNvPr id="19" name="文字方塊 18">
            <a:extLst>
              <a:ext uri="{FF2B5EF4-FFF2-40B4-BE49-F238E27FC236}">
                <a16:creationId xmlns:a16="http://schemas.microsoft.com/office/drawing/2014/main" id="{2A0BA9F4-E446-4531-A016-3208AB980A09}"/>
              </a:ext>
            </a:extLst>
          </p:cNvPr>
          <p:cNvSpPr txBox="1"/>
          <p:nvPr/>
        </p:nvSpPr>
        <p:spPr>
          <a:xfrm>
            <a:off x="6183453" y="5415111"/>
            <a:ext cx="953787" cy="276999"/>
          </a:xfrm>
          <a:prstGeom prst="rect">
            <a:avLst/>
          </a:prstGeom>
          <a:noFill/>
        </p:spPr>
        <p:txBody>
          <a:bodyPr wrap="square" rtlCol="0">
            <a:spAutoFit/>
          </a:bodyPr>
          <a:lstStyle/>
          <a:p>
            <a:r>
              <a:rPr lang="en-US" altLang="zh-TW" sz="1200" dirty="0"/>
              <a:t>Reduce dim</a:t>
            </a:r>
            <a:endParaRPr lang="zh-TW" altLang="en-US" sz="1200" dirty="0"/>
          </a:p>
        </p:txBody>
      </p:sp>
      <p:sp>
        <p:nvSpPr>
          <p:cNvPr id="21" name="文字方塊 20">
            <a:extLst>
              <a:ext uri="{FF2B5EF4-FFF2-40B4-BE49-F238E27FC236}">
                <a16:creationId xmlns:a16="http://schemas.microsoft.com/office/drawing/2014/main" id="{8BF67D7B-FAB4-4FB5-8142-F123707B6027}"/>
              </a:ext>
            </a:extLst>
          </p:cNvPr>
          <p:cNvSpPr txBox="1"/>
          <p:nvPr/>
        </p:nvSpPr>
        <p:spPr>
          <a:xfrm>
            <a:off x="6880049" y="5594827"/>
            <a:ext cx="777094" cy="461665"/>
          </a:xfrm>
          <a:prstGeom prst="rect">
            <a:avLst/>
          </a:prstGeom>
          <a:noFill/>
        </p:spPr>
        <p:txBody>
          <a:bodyPr wrap="square" rtlCol="0">
            <a:spAutoFit/>
          </a:bodyPr>
          <a:lstStyle/>
          <a:p>
            <a:r>
              <a:rPr lang="en-US" altLang="zh-TW" sz="1200" dirty="0"/>
              <a:t>= same para =</a:t>
            </a:r>
            <a:endParaRPr lang="zh-TW" altLang="en-US" sz="1200" dirty="0"/>
          </a:p>
        </p:txBody>
      </p:sp>
      <p:sp>
        <p:nvSpPr>
          <p:cNvPr id="36" name="文字方塊 35">
            <a:extLst>
              <a:ext uri="{FF2B5EF4-FFF2-40B4-BE49-F238E27FC236}">
                <a16:creationId xmlns:a16="http://schemas.microsoft.com/office/drawing/2014/main" id="{A29E6FE2-6E51-45BC-ADFE-1C984C96E5E6}"/>
              </a:ext>
            </a:extLst>
          </p:cNvPr>
          <p:cNvSpPr txBox="1"/>
          <p:nvPr/>
        </p:nvSpPr>
        <p:spPr>
          <a:xfrm>
            <a:off x="8421103" y="4273012"/>
            <a:ext cx="854410" cy="400110"/>
          </a:xfrm>
          <a:prstGeom prst="rect">
            <a:avLst/>
          </a:prstGeom>
          <a:noFill/>
        </p:spPr>
        <p:txBody>
          <a:bodyPr wrap="square" rtlCol="0">
            <a:spAutoFit/>
          </a:bodyPr>
          <a:lstStyle/>
          <a:p>
            <a:r>
              <a:rPr lang="en-US" altLang="zh-TW" sz="1000" dirty="0"/>
              <a:t>Mask: Related to Q</a:t>
            </a:r>
            <a:endParaRPr lang="zh-TW" altLang="en-US" sz="1000" dirty="0"/>
          </a:p>
        </p:txBody>
      </p:sp>
      <p:sp>
        <p:nvSpPr>
          <p:cNvPr id="37" name="文字方塊 36">
            <a:extLst>
              <a:ext uri="{FF2B5EF4-FFF2-40B4-BE49-F238E27FC236}">
                <a16:creationId xmlns:a16="http://schemas.microsoft.com/office/drawing/2014/main" id="{5F2EBB42-D6A2-4420-825E-AF3875BEBA1A}"/>
              </a:ext>
            </a:extLst>
          </p:cNvPr>
          <p:cNvSpPr txBox="1"/>
          <p:nvPr/>
        </p:nvSpPr>
        <p:spPr>
          <a:xfrm>
            <a:off x="7277622" y="3686971"/>
            <a:ext cx="854410" cy="246221"/>
          </a:xfrm>
          <a:prstGeom prst="rect">
            <a:avLst/>
          </a:prstGeom>
          <a:noFill/>
        </p:spPr>
        <p:txBody>
          <a:bodyPr wrap="square" rtlCol="0">
            <a:spAutoFit/>
          </a:bodyPr>
          <a:lstStyle/>
          <a:p>
            <a:r>
              <a:rPr lang="en-US" altLang="zh-TW" sz="1000" dirty="0">
                <a:solidFill>
                  <a:srgbClr val="00B0F0"/>
                </a:solidFill>
              </a:rPr>
              <a:t>K</a:t>
            </a:r>
            <a:endParaRPr lang="zh-TW" altLang="en-US" sz="1000" dirty="0">
              <a:solidFill>
                <a:srgbClr val="00B0F0"/>
              </a:solidFill>
            </a:endParaRPr>
          </a:p>
        </p:txBody>
      </p:sp>
      <p:sp>
        <p:nvSpPr>
          <p:cNvPr id="38" name="文字方塊 37">
            <a:extLst>
              <a:ext uri="{FF2B5EF4-FFF2-40B4-BE49-F238E27FC236}">
                <a16:creationId xmlns:a16="http://schemas.microsoft.com/office/drawing/2014/main" id="{DC730E43-49BB-453D-9B23-B93DECE4DFCC}"/>
              </a:ext>
            </a:extLst>
          </p:cNvPr>
          <p:cNvSpPr txBox="1"/>
          <p:nvPr/>
        </p:nvSpPr>
        <p:spPr>
          <a:xfrm>
            <a:off x="7566693" y="3694764"/>
            <a:ext cx="854410" cy="246221"/>
          </a:xfrm>
          <a:prstGeom prst="rect">
            <a:avLst/>
          </a:prstGeom>
          <a:noFill/>
        </p:spPr>
        <p:txBody>
          <a:bodyPr wrap="square" rtlCol="0">
            <a:spAutoFit/>
          </a:bodyPr>
          <a:lstStyle/>
          <a:p>
            <a:r>
              <a:rPr lang="en-US" altLang="zh-TW" sz="1000" dirty="0">
                <a:solidFill>
                  <a:srgbClr val="00B0F0"/>
                </a:solidFill>
              </a:rPr>
              <a:t>V</a:t>
            </a:r>
            <a:endParaRPr lang="zh-TW" altLang="en-US" sz="1000" dirty="0">
              <a:solidFill>
                <a:srgbClr val="00B0F0"/>
              </a:solidFill>
            </a:endParaRPr>
          </a:p>
        </p:txBody>
      </p:sp>
      <p:sp>
        <p:nvSpPr>
          <p:cNvPr id="39" name="文字方塊 38">
            <a:extLst>
              <a:ext uri="{FF2B5EF4-FFF2-40B4-BE49-F238E27FC236}">
                <a16:creationId xmlns:a16="http://schemas.microsoft.com/office/drawing/2014/main" id="{2050EFC3-F7C4-4656-BBBC-56106CEB7F05}"/>
              </a:ext>
            </a:extLst>
          </p:cNvPr>
          <p:cNvSpPr txBox="1"/>
          <p:nvPr/>
        </p:nvSpPr>
        <p:spPr>
          <a:xfrm>
            <a:off x="7894899" y="3677398"/>
            <a:ext cx="854410" cy="246221"/>
          </a:xfrm>
          <a:prstGeom prst="rect">
            <a:avLst/>
          </a:prstGeom>
          <a:noFill/>
        </p:spPr>
        <p:txBody>
          <a:bodyPr wrap="square" rtlCol="0">
            <a:spAutoFit/>
          </a:bodyPr>
          <a:lstStyle/>
          <a:p>
            <a:r>
              <a:rPr lang="en-US" altLang="zh-TW" sz="1000" b="1" dirty="0">
                <a:solidFill>
                  <a:srgbClr val="FF0000"/>
                </a:solidFill>
              </a:rPr>
              <a:t>Q</a:t>
            </a:r>
            <a:endParaRPr lang="zh-TW" altLang="en-US" sz="1000" b="1" dirty="0">
              <a:solidFill>
                <a:srgbClr val="FF0000"/>
              </a:solidFill>
            </a:endParaRPr>
          </a:p>
        </p:txBody>
      </p:sp>
      <p:sp>
        <p:nvSpPr>
          <p:cNvPr id="20" name="投影片編號版面配置區 19">
            <a:extLst>
              <a:ext uri="{FF2B5EF4-FFF2-40B4-BE49-F238E27FC236}">
                <a16:creationId xmlns:a16="http://schemas.microsoft.com/office/drawing/2014/main" id="{EADB180A-653B-40FE-959C-00BE715893BB}"/>
              </a:ext>
            </a:extLst>
          </p:cNvPr>
          <p:cNvSpPr>
            <a:spLocks noGrp="1"/>
          </p:cNvSpPr>
          <p:nvPr>
            <p:ph type="sldNum" sz="quarter" idx="12"/>
          </p:nvPr>
        </p:nvSpPr>
        <p:spPr/>
        <p:txBody>
          <a:bodyPr/>
          <a:lstStyle/>
          <a:p>
            <a:fld id="{234B36A1-F704-41D0-BB5A-162B2F270628}" type="slidenum">
              <a:rPr lang="zh-TW" altLang="en-US" smtClean="0"/>
              <a:t>9</a:t>
            </a:fld>
            <a:endParaRPr lang="zh-TW" altLang="en-US"/>
          </a:p>
        </p:txBody>
      </p:sp>
      <p:sp>
        <p:nvSpPr>
          <p:cNvPr id="22" name="矩形 21">
            <a:extLst>
              <a:ext uri="{FF2B5EF4-FFF2-40B4-BE49-F238E27FC236}">
                <a16:creationId xmlns:a16="http://schemas.microsoft.com/office/drawing/2014/main" id="{48FAD526-D965-486C-8105-BB3EB026D5F3}"/>
              </a:ext>
            </a:extLst>
          </p:cNvPr>
          <p:cNvSpPr/>
          <p:nvPr/>
        </p:nvSpPr>
        <p:spPr>
          <a:xfrm>
            <a:off x="5625590" y="3184595"/>
            <a:ext cx="1446948" cy="1984647"/>
          </a:xfrm>
          <a:prstGeom prst="rect">
            <a:avLst/>
          </a:prstGeom>
          <a:noFill/>
          <a:ln w="28575">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08847A2C-1EC8-4254-81B1-85D57C884EBC}"/>
              </a:ext>
            </a:extLst>
          </p:cNvPr>
          <p:cNvSpPr/>
          <p:nvPr/>
        </p:nvSpPr>
        <p:spPr>
          <a:xfrm>
            <a:off x="7181069" y="2287659"/>
            <a:ext cx="1378534" cy="1748095"/>
          </a:xfrm>
          <a:prstGeom prst="rect">
            <a:avLst/>
          </a:prstGeom>
          <a:noFill/>
          <a:ln w="28575">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a:extLst>
              <a:ext uri="{FF2B5EF4-FFF2-40B4-BE49-F238E27FC236}">
                <a16:creationId xmlns:a16="http://schemas.microsoft.com/office/drawing/2014/main" id="{2EAC9BD9-6234-409F-8711-D95A0330216A}"/>
              </a:ext>
            </a:extLst>
          </p:cNvPr>
          <p:cNvSpPr txBox="1"/>
          <p:nvPr/>
        </p:nvSpPr>
        <p:spPr>
          <a:xfrm>
            <a:off x="7257601" y="4699140"/>
            <a:ext cx="295274" cy="276999"/>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Q</a:t>
            </a:r>
            <a:endParaRPr lang="zh-TW" altLang="en-US" sz="1200" dirty="0">
              <a:latin typeface="Times New Roman" panose="02020603050405020304" pitchFamily="18" charset="0"/>
              <a:cs typeface="Times New Roman" panose="02020603050405020304" pitchFamily="18" charset="0"/>
            </a:endParaRPr>
          </a:p>
        </p:txBody>
      </p:sp>
      <p:sp>
        <p:nvSpPr>
          <p:cNvPr id="42" name="文字方塊 41">
            <a:extLst>
              <a:ext uri="{FF2B5EF4-FFF2-40B4-BE49-F238E27FC236}">
                <a16:creationId xmlns:a16="http://schemas.microsoft.com/office/drawing/2014/main" id="{18F3D55D-C3B0-4385-8EED-E3C1D3068609}"/>
              </a:ext>
            </a:extLst>
          </p:cNvPr>
          <p:cNvSpPr txBox="1"/>
          <p:nvPr/>
        </p:nvSpPr>
        <p:spPr>
          <a:xfrm>
            <a:off x="7755251" y="4710557"/>
            <a:ext cx="295274" cy="276999"/>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K</a:t>
            </a:r>
            <a:endParaRPr lang="zh-TW" altLang="en-US" sz="1200" dirty="0">
              <a:latin typeface="Times New Roman" panose="02020603050405020304" pitchFamily="18" charset="0"/>
              <a:cs typeface="Times New Roman" panose="02020603050405020304" pitchFamily="18" charset="0"/>
            </a:endParaRPr>
          </a:p>
        </p:txBody>
      </p:sp>
      <p:sp>
        <p:nvSpPr>
          <p:cNvPr id="43" name="文字方塊 42">
            <a:extLst>
              <a:ext uri="{FF2B5EF4-FFF2-40B4-BE49-F238E27FC236}">
                <a16:creationId xmlns:a16="http://schemas.microsoft.com/office/drawing/2014/main" id="{921EE902-C19C-4AFC-AB35-A18D2BC95958}"/>
              </a:ext>
            </a:extLst>
          </p:cNvPr>
          <p:cNvSpPr txBox="1"/>
          <p:nvPr/>
        </p:nvSpPr>
        <p:spPr>
          <a:xfrm>
            <a:off x="8079387" y="4725223"/>
            <a:ext cx="295274" cy="276999"/>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rPr>
              <a:t>V</a:t>
            </a:r>
            <a:endParaRPr lang="zh-TW" altLang="en-US" sz="1200" dirty="0">
              <a:latin typeface="Times New Roman" panose="02020603050405020304" pitchFamily="18" charset="0"/>
              <a:cs typeface="Times New Roman" panose="02020603050405020304" pitchFamily="18" charset="0"/>
            </a:endParaRPr>
          </a:p>
        </p:txBody>
      </p:sp>
      <p:sp>
        <p:nvSpPr>
          <p:cNvPr id="26" name="橢圓 25">
            <a:extLst>
              <a:ext uri="{FF2B5EF4-FFF2-40B4-BE49-F238E27FC236}">
                <a16:creationId xmlns:a16="http://schemas.microsoft.com/office/drawing/2014/main" id="{F1A0B200-523D-4894-AEED-38DAAFDE805B}"/>
              </a:ext>
            </a:extLst>
          </p:cNvPr>
          <p:cNvSpPr/>
          <p:nvPr/>
        </p:nvSpPr>
        <p:spPr>
          <a:xfrm>
            <a:off x="7552875" y="4273012"/>
            <a:ext cx="616119" cy="18684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4746BE32-19E4-4287-A001-60C21A623696}"/>
              </a:ext>
            </a:extLst>
          </p:cNvPr>
          <p:cNvSpPr/>
          <p:nvPr/>
        </p:nvSpPr>
        <p:spPr>
          <a:xfrm>
            <a:off x="7333559" y="4273614"/>
            <a:ext cx="949044" cy="51979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8491D781-161C-4358-B3C7-4E36EF1560E5}"/>
              </a:ext>
            </a:extLst>
          </p:cNvPr>
          <p:cNvSpPr/>
          <p:nvPr/>
        </p:nvSpPr>
        <p:spPr>
          <a:xfrm>
            <a:off x="7363429" y="3369575"/>
            <a:ext cx="892239" cy="36175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文字方塊 64">
            <a:extLst>
              <a:ext uri="{FF2B5EF4-FFF2-40B4-BE49-F238E27FC236}">
                <a16:creationId xmlns:a16="http://schemas.microsoft.com/office/drawing/2014/main" id="{A819C3A6-284F-4794-949D-2A6822ED5BFA}"/>
              </a:ext>
            </a:extLst>
          </p:cNvPr>
          <p:cNvSpPr txBox="1"/>
          <p:nvPr/>
        </p:nvSpPr>
        <p:spPr>
          <a:xfrm>
            <a:off x="8183648" y="1970697"/>
            <a:ext cx="916817" cy="215444"/>
          </a:xfrm>
          <a:prstGeom prst="rect">
            <a:avLst/>
          </a:prstGeom>
          <a:noFill/>
        </p:spPr>
        <p:txBody>
          <a:bodyPr wrap="square">
            <a:spAutoFit/>
          </a:bodyPr>
          <a:lstStyle/>
          <a:p>
            <a:r>
              <a:rPr lang="en-US" altLang="zh-TW" sz="800" dirty="0">
                <a:latin typeface="Times New Roman" panose="02020603050405020304" pitchFamily="18" charset="0"/>
                <a:cs typeface="Times New Roman" panose="02020603050405020304" pitchFamily="18" charset="0"/>
              </a:rPr>
              <a:t>(1x1 convolution)</a:t>
            </a:r>
            <a:endParaRPr lang="zh-TW" altLang="en-US" sz="800" dirty="0"/>
          </a:p>
        </p:txBody>
      </p:sp>
      <p:sp>
        <p:nvSpPr>
          <p:cNvPr id="66" name="矩形 65">
            <a:extLst>
              <a:ext uri="{FF2B5EF4-FFF2-40B4-BE49-F238E27FC236}">
                <a16:creationId xmlns:a16="http://schemas.microsoft.com/office/drawing/2014/main" id="{00DB4D9C-F47D-4F38-A3CC-D454EF22FF54}"/>
              </a:ext>
            </a:extLst>
          </p:cNvPr>
          <p:cNvSpPr/>
          <p:nvPr/>
        </p:nvSpPr>
        <p:spPr>
          <a:xfrm>
            <a:off x="5987012" y="4761725"/>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70418673-936E-47B8-A141-D7785EB6D088}"/>
              </a:ext>
            </a:extLst>
          </p:cNvPr>
          <p:cNvSpPr/>
          <p:nvPr/>
        </p:nvSpPr>
        <p:spPr>
          <a:xfrm>
            <a:off x="7325883" y="4739466"/>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2D2EF6-9B5E-4C99-B988-6CA332DD65B5}"/>
              </a:ext>
            </a:extLst>
          </p:cNvPr>
          <p:cNvSpPr/>
          <p:nvPr/>
        </p:nvSpPr>
        <p:spPr>
          <a:xfrm>
            <a:off x="7944104" y="3678758"/>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35385CEC-AE71-43B3-9705-10BE7F0A59E2}"/>
              </a:ext>
            </a:extLst>
          </p:cNvPr>
          <p:cNvSpPr txBox="1"/>
          <p:nvPr/>
        </p:nvSpPr>
        <p:spPr>
          <a:xfrm>
            <a:off x="8157887" y="6307535"/>
            <a:ext cx="1197409" cy="400110"/>
          </a:xfrm>
          <a:prstGeom prst="rect">
            <a:avLst/>
          </a:prstGeom>
          <a:noFill/>
        </p:spPr>
        <p:txBody>
          <a:bodyPr wrap="square" rtlCol="0">
            <a:spAutoFit/>
          </a:bodyPr>
          <a:lstStyle/>
          <a:p>
            <a:r>
              <a:rPr lang="en-US" altLang="zh-TW" sz="1000" dirty="0"/>
              <a:t>Previous decoder output layer</a:t>
            </a:r>
            <a:endParaRPr lang="zh-TW" altLang="en-US" sz="1000" dirty="0"/>
          </a:p>
        </p:txBody>
      </p:sp>
      <p:grpSp>
        <p:nvGrpSpPr>
          <p:cNvPr id="75" name="群組 74">
            <a:extLst>
              <a:ext uri="{FF2B5EF4-FFF2-40B4-BE49-F238E27FC236}">
                <a16:creationId xmlns:a16="http://schemas.microsoft.com/office/drawing/2014/main" id="{729BE90E-817D-14C7-61CC-C894D5DFD3EC}"/>
              </a:ext>
            </a:extLst>
          </p:cNvPr>
          <p:cNvGrpSpPr/>
          <p:nvPr/>
        </p:nvGrpSpPr>
        <p:grpSpPr>
          <a:xfrm>
            <a:off x="-39298" y="2854658"/>
            <a:ext cx="3145912" cy="4061620"/>
            <a:chOff x="-39298" y="2854658"/>
            <a:chExt cx="3145912" cy="4061620"/>
          </a:xfrm>
        </p:grpSpPr>
        <p:grpSp>
          <p:nvGrpSpPr>
            <p:cNvPr id="46" name="群組 45">
              <a:extLst>
                <a:ext uri="{FF2B5EF4-FFF2-40B4-BE49-F238E27FC236}">
                  <a16:creationId xmlns:a16="http://schemas.microsoft.com/office/drawing/2014/main" id="{F3D1B7AC-F593-4341-9450-8302DE981B95}"/>
                </a:ext>
              </a:extLst>
            </p:cNvPr>
            <p:cNvGrpSpPr/>
            <p:nvPr/>
          </p:nvGrpSpPr>
          <p:grpSpPr>
            <a:xfrm>
              <a:off x="-38593" y="3734296"/>
              <a:ext cx="3021228" cy="3073458"/>
              <a:chOff x="207939" y="3806826"/>
              <a:chExt cx="3021228" cy="3073458"/>
            </a:xfrm>
          </p:grpSpPr>
          <p:pic>
            <p:nvPicPr>
              <p:cNvPr id="47" name="圖片 46">
                <a:extLst>
                  <a:ext uri="{FF2B5EF4-FFF2-40B4-BE49-F238E27FC236}">
                    <a16:creationId xmlns:a16="http://schemas.microsoft.com/office/drawing/2014/main" id="{A9063133-395C-4E2F-8E9B-E5B94BD80589}"/>
                  </a:ext>
                </a:extLst>
              </p:cNvPr>
              <p:cNvPicPr>
                <a:picLocks noChangeAspect="1"/>
              </p:cNvPicPr>
              <p:nvPr/>
            </p:nvPicPr>
            <p:blipFill>
              <a:blip r:embed="rId3"/>
              <a:stretch>
                <a:fillRect/>
              </a:stretch>
            </p:blipFill>
            <p:spPr>
              <a:xfrm>
                <a:off x="752667" y="3806826"/>
                <a:ext cx="2476500" cy="2914650"/>
              </a:xfrm>
              <a:prstGeom prst="rect">
                <a:avLst/>
              </a:prstGeom>
            </p:spPr>
          </p:pic>
          <p:sp>
            <p:nvSpPr>
              <p:cNvPr id="48" name="矩形 47">
                <a:extLst>
                  <a:ext uri="{FF2B5EF4-FFF2-40B4-BE49-F238E27FC236}">
                    <a16:creationId xmlns:a16="http://schemas.microsoft.com/office/drawing/2014/main" id="{C5AD1178-6598-4F51-8006-C7889A43EAA8}"/>
                  </a:ext>
                </a:extLst>
              </p:cNvPr>
              <p:cNvSpPr/>
              <p:nvPr/>
            </p:nvSpPr>
            <p:spPr>
              <a:xfrm>
                <a:off x="1232645" y="6582976"/>
                <a:ext cx="987771"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dimension </a:t>
                </a:r>
                <a:r>
                  <a:rPr lang="en-US" altLang="zh-TW" sz="1200" i="1" dirty="0" err="1">
                    <a:latin typeface="Times New Roman" panose="02020603050405020304" pitchFamily="18" charset="0"/>
                    <a:cs typeface="Times New Roman" panose="02020603050405020304" pitchFamily="18" charset="0"/>
                  </a:rPr>
                  <a:t>d</a:t>
                </a:r>
                <a:r>
                  <a:rPr lang="en-US" altLang="zh-TW" sz="1200" i="1" baseline="-25000" dirty="0" err="1">
                    <a:latin typeface="Times New Roman" panose="02020603050405020304" pitchFamily="18" charset="0"/>
                    <a:cs typeface="Times New Roman" panose="02020603050405020304" pitchFamily="18" charset="0"/>
                  </a:rPr>
                  <a:t>k</a:t>
                </a:r>
                <a:endParaRPr lang="zh-TW" altLang="en-US" sz="1200" i="1" baseline="-25000"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016F3E19-A295-468C-86AA-0886334AFB96}"/>
                  </a:ext>
                </a:extLst>
              </p:cNvPr>
              <p:cNvSpPr/>
              <p:nvPr/>
            </p:nvSpPr>
            <p:spPr>
              <a:xfrm>
                <a:off x="942116" y="6408853"/>
                <a:ext cx="553357" cy="276999"/>
              </a:xfrm>
              <a:prstGeom prst="rect">
                <a:avLst/>
              </a:prstGeom>
            </p:spPr>
            <p:txBody>
              <a:bodyPr wrap="none">
                <a:spAutoFit/>
              </a:bodyPr>
              <a:lstStyle/>
              <a:p>
                <a:r>
                  <a:rPr lang="en-US" altLang="zh-TW" sz="1200" dirty="0">
                    <a:latin typeface="Times New Roman" panose="02020603050405020304" pitchFamily="18" charset="0"/>
                    <a:cs typeface="Times New Roman" panose="02020603050405020304" pitchFamily="18" charset="0"/>
                  </a:rPr>
                  <a:t>Input:</a:t>
                </a:r>
                <a:endParaRPr lang="zh-TW" altLang="en-US" sz="1200"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2BB0D925-9076-4B4B-8B08-4F08710E13F8}"/>
                  </a:ext>
                </a:extLst>
              </p:cNvPr>
              <p:cNvSpPr/>
              <p:nvPr/>
            </p:nvSpPr>
            <p:spPr>
              <a:xfrm>
                <a:off x="2341773" y="6603285"/>
                <a:ext cx="311304" cy="276999"/>
              </a:xfrm>
              <a:prstGeom prst="rect">
                <a:avLst/>
              </a:prstGeom>
            </p:spPr>
            <p:txBody>
              <a:bodyPr wrap="none">
                <a:spAutoFit/>
              </a:bodyPr>
              <a:lstStyle/>
              <a:p>
                <a:r>
                  <a:rPr lang="en-US" altLang="zh-TW" sz="1200" i="1" dirty="0">
                    <a:latin typeface="Times New Roman" panose="02020603050405020304" pitchFamily="18" charset="0"/>
                    <a:cs typeface="Times New Roman" panose="02020603050405020304" pitchFamily="18" charset="0"/>
                  </a:rPr>
                  <a:t>d</a:t>
                </a:r>
                <a:r>
                  <a:rPr lang="en-US" altLang="zh-TW" sz="1200" i="1" baseline="-25000" dirty="0">
                    <a:latin typeface="Times New Roman" panose="02020603050405020304" pitchFamily="18" charset="0"/>
                    <a:cs typeface="Times New Roman" panose="02020603050405020304" pitchFamily="18" charset="0"/>
                  </a:rPr>
                  <a:t>v</a:t>
                </a:r>
                <a:endParaRPr lang="zh-TW" altLang="en-US" sz="1200" i="1" baseline="-25000"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7E9F2283-D203-4317-825A-79BBC612AACA}"/>
                  </a:ext>
                </a:extLst>
              </p:cNvPr>
              <p:cNvSpPr/>
              <p:nvPr/>
            </p:nvSpPr>
            <p:spPr>
              <a:xfrm>
                <a:off x="550481" y="5965897"/>
                <a:ext cx="822661" cy="246221"/>
              </a:xfrm>
              <a:prstGeom prst="rect">
                <a:avLst/>
              </a:prstGeom>
            </p:spPr>
            <p:txBody>
              <a:bodyPr wrap="none">
                <a:spAutoFit/>
              </a:bodyPr>
              <a:lstStyle/>
              <a:p>
                <a:r>
                  <a:rPr lang="en-US" altLang="zh-TW" sz="1000" dirty="0">
                    <a:latin typeface="Times New Roman" panose="02020603050405020304" pitchFamily="18" charset="0"/>
                    <a:cs typeface="Times New Roman" panose="02020603050405020304" pitchFamily="18" charset="0"/>
                  </a:rPr>
                  <a:t>dot products</a:t>
                </a:r>
                <a:endParaRPr lang="zh-TW" altLang="en-US" sz="1000" dirty="0">
                  <a:latin typeface="Times New Roman" panose="02020603050405020304" pitchFamily="18" charset="0"/>
                  <a:cs typeface="Times New Roman" panose="02020603050405020304" pitchFamily="18" charset="0"/>
                </a:endParaRPr>
              </a:p>
            </p:txBody>
          </p:sp>
          <p:sp>
            <p:nvSpPr>
              <p:cNvPr id="52" name="文字方塊 51">
                <a:extLst>
                  <a:ext uri="{FF2B5EF4-FFF2-40B4-BE49-F238E27FC236}">
                    <a16:creationId xmlns:a16="http://schemas.microsoft.com/office/drawing/2014/main" id="{80DCB670-7CF7-44B2-88FB-CA73E74C7A66}"/>
                  </a:ext>
                </a:extLst>
              </p:cNvPr>
              <p:cNvSpPr txBox="1"/>
              <p:nvPr/>
            </p:nvSpPr>
            <p:spPr>
              <a:xfrm>
                <a:off x="209660" y="4492961"/>
                <a:ext cx="1130347" cy="553998"/>
              </a:xfrm>
              <a:prstGeom prst="rect">
                <a:avLst/>
              </a:prstGeom>
              <a:noFill/>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Normalize the attention weight to 0~1</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8C71B40C-5494-4986-A5FA-6A5A1AE54CAD}"/>
                      </a:ext>
                    </a:extLst>
                  </p:cNvPr>
                  <p:cNvSpPr/>
                  <p:nvPr/>
                </p:nvSpPr>
                <p:spPr>
                  <a:xfrm>
                    <a:off x="207939" y="5595607"/>
                    <a:ext cx="1174552" cy="261738"/>
                  </a:xfrm>
                  <a:prstGeom prst="rect">
                    <a:avLst/>
                  </a:prstGeom>
                </p:spPr>
                <p:txBody>
                  <a:bodyPr wrap="none">
                    <a:spAutoFit/>
                  </a:bodyPr>
                  <a:lstStyle/>
                  <a:p>
                    <a:r>
                      <a:rPr lang="en-US" altLang="zh-TW" sz="1000" dirty="0">
                        <a:latin typeface="Times New Roman" panose="02020603050405020304" pitchFamily="18" charset="0"/>
                        <a:cs typeface="Times New Roman" panose="02020603050405020304" pitchFamily="18" charset="0"/>
                      </a:rPr>
                      <a:t>divide each by </a:t>
                    </a:r>
                    <a14:m>
                      <m:oMath xmlns:m="http://schemas.openxmlformats.org/officeDocument/2006/math">
                        <m:rad>
                          <m:radPr>
                            <m:degHide m:val="on"/>
                            <m:ctrlPr>
                              <a:rPr lang="en-US" altLang="zh-TW" sz="1000" i="1" smtClean="0">
                                <a:latin typeface="Cambria Math" panose="02040503050406030204" pitchFamily="18" charset="0"/>
                                <a:cs typeface="Times New Roman" panose="02020603050405020304" pitchFamily="18" charset="0"/>
                              </a:rPr>
                            </m:ctrlPr>
                          </m:radPr>
                          <m:deg/>
                          <m:e>
                            <m:r>
                              <m:rPr>
                                <m:nor/>
                              </m:rPr>
                              <a:rPr lang="en-US" altLang="zh-TW" sz="1000" i="1" dirty="0" smtClean="0">
                                <a:latin typeface="Times New Roman" panose="02020603050405020304" pitchFamily="18" charset="0"/>
                                <a:cs typeface="Times New Roman" panose="02020603050405020304" pitchFamily="18" charset="0"/>
                              </a:rPr>
                              <m:t>d</m:t>
                            </m:r>
                            <m:r>
                              <m:rPr>
                                <m:nor/>
                              </m:rPr>
                              <a:rPr lang="en-US" altLang="zh-TW" sz="1000" i="1" baseline="-25000" dirty="0" smtClean="0">
                                <a:latin typeface="Times New Roman" panose="02020603050405020304" pitchFamily="18" charset="0"/>
                                <a:cs typeface="Times New Roman" panose="02020603050405020304" pitchFamily="18" charset="0"/>
                              </a:rPr>
                              <m:t>k</m:t>
                            </m:r>
                            <m:r>
                              <m:rPr>
                                <m:nor/>
                              </m:rPr>
                              <a:rPr lang="zh-TW" altLang="en-US" sz="1000" i="1" baseline="-25000" dirty="0" smtClean="0">
                                <a:latin typeface="Times New Roman" panose="02020603050405020304" pitchFamily="18" charset="0"/>
                                <a:cs typeface="Times New Roman" panose="02020603050405020304" pitchFamily="18" charset="0"/>
                              </a:rPr>
                              <m:t> </m:t>
                            </m:r>
                          </m:e>
                        </m:rad>
                      </m:oMath>
                    </a14:m>
                    <a:endParaRPr lang="zh-TW" altLang="en-US" sz="1000" i="1" baseline="-25000" dirty="0">
                      <a:latin typeface="Times New Roman" panose="02020603050405020304" pitchFamily="18" charset="0"/>
                      <a:cs typeface="Times New Roman" panose="02020603050405020304" pitchFamily="18" charset="0"/>
                    </a:endParaRPr>
                  </a:p>
                </p:txBody>
              </p:sp>
            </mc:Choice>
            <mc:Fallback xmlns="">
              <p:sp>
                <p:nvSpPr>
                  <p:cNvPr id="53" name="矩形 52">
                    <a:extLst>
                      <a:ext uri="{FF2B5EF4-FFF2-40B4-BE49-F238E27FC236}">
                        <a16:creationId xmlns:a16="http://schemas.microsoft.com/office/drawing/2014/main" id="{8C71B40C-5494-4986-A5FA-6A5A1AE54CAD}"/>
                      </a:ext>
                    </a:extLst>
                  </p:cNvPr>
                  <p:cNvSpPr>
                    <a:spLocks noRot="1" noChangeAspect="1" noMove="1" noResize="1" noEditPoints="1" noAdjustHandles="1" noChangeArrowheads="1" noChangeShapeType="1" noTextEdit="1"/>
                  </p:cNvSpPr>
                  <p:nvPr/>
                </p:nvSpPr>
                <p:spPr>
                  <a:xfrm>
                    <a:off x="207939" y="5595607"/>
                    <a:ext cx="1174552" cy="261738"/>
                  </a:xfrm>
                  <a:prstGeom prst="rect">
                    <a:avLst/>
                  </a:prstGeom>
                  <a:blipFill>
                    <a:blip r:embed="rId4"/>
                    <a:stretch>
                      <a:fillRect b="-13953"/>
                    </a:stretch>
                  </a:blipFill>
                </p:spPr>
                <p:txBody>
                  <a:bodyPr/>
                  <a:lstStyle/>
                  <a:p>
                    <a:r>
                      <a:rPr lang="zh-TW" altLang="en-US">
                        <a:noFill/>
                      </a:rPr>
                      <a:t> </a:t>
                    </a:r>
                  </a:p>
                </p:txBody>
              </p:sp>
            </mc:Fallback>
          </mc:AlternateContent>
          <p:sp>
            <p:nvSpPr>
              <p:cNvPr id="54" name="文字方塊 53">
                <a:extLst>
                  <a:ext uri="{FF2B5EF4-FFF2-40B4-BE49-F238E27FC236}">
                    <a16:creationId xmlns:a16="http://schemas.microsoft.com/office/drawing/2014/main" id="{F3678103-88B7-432C-8DCE-F5912828D862}"/>
                  </a:ext>
                </a:extLst>
              </p:cNvPr>
              <p:cNvSpPr txBox="1"/>
              <p:nvPr/>
            </p:nvSpPr>
            <p:spPr>
              <a:xfrm>
                <a:off x="207939" y="4939186"/>
                <a:ext cx="1161065" cy="707886"/>
              </a:xfrm>
              <a:prstGeom prst="rect">
                <a:avLst/>
              </a:prstGeom>
              <a:noFill/>
            </p:spPr>
            <p:txBody>
              <a:bodyPr wrap="square" rtlCol="0">
                <a:spAutoFit/>
              </a:bodyPr>
              <a:lstStyle/>
              <a:p>
                <a:r>
                  <a:rPr lang="en-US" altLang="zh-TW" sz="800" dirty="0">
                    <a:solidFill>
                      <a:srgbClr val="00B0F0"/>
                    </a:solidFill>
                    <a:latin typeface="Times New Roman" panose="02020603050405020304" pitchFamily="18" charset="0"/>
                    <a:cs typeface="Times New Roman" panose="02020603050405020304" pitchFamily="18" charset="0"/>
                  </a:rPr>
                  <a:t>Mask: Only for decoder</a:t>
                </a:r>
              </a:p>
              <a:p>
                <a:r>
                  <a:rPr lang="en-US" altLang="zh-TW" sz="800" dirty="0">
                    <a:solidFill>
                      <a:srgbClr val="00B0F0"/>
                    </a:solidFill>
                    <a:latin typeface="Times New Roman" panose="02020603050405020304" pitchFamily="18" charset="0"/>
                    <a:cs typeface="Times New Roman" panose="02020603050405020304" pitchFamily="18" charset="0"/>
                  </a:rPr>
                  <a:t>J: Limit its attention region, like center pixel with Gaussian distribution mask</a:t>
                </a:r>
                <a:endParaRPr lang="zh-TW" altLang="en-US" sz="800" dirty="0">
                  <a:solidFill>
                    <a:srgbClr val="00B0F0"/>
                  </a:solidFill>
                  <a:latin typeface="Times New Roman" panose="02020603050405020304" pitchFamily="18" charset="0"/>
                  <a:cs typeface="Times New Roman" panose="02020603050405020304" pitchFamily="18" charset="0"/>
                </a:endParaRPr>
              </a:p>
            </p:txBody>
          </p:sp>
          <p:sp>
            <p:nvSpPr>
              <p:cNvPr id="55" name="橢圓 54">
                <a:extLst>
                  <a:ext uri="{FF2B5EF4-FFF2-40B4-BE49-F238E27FC236}">
                    <a16:creationId xmlns:a16="http://schemas.microsoft.com/office/drawing/2014/main" id="{B5BF7C3F-8384-42C0-8DD3-6A48041902D1}"/>
                  </a:ext>
                </a:extLst>
              </p:cNvPr>
              <p:cNvSpPr/>
              <p:nvPr/>
            </p:nvSpPr>
            <p:spPr>
              <a:xfrm>
                <a:off x="1243190" y="5106285"/>
                <a:ext cx="1098583" cy="35025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5" name="矩形 44">
              <a:extLst>
                <a:ext uri="{FF2B5EF4-FFF2-40B4-BE49-F238E27FC236}">
                  <a16:creationId xmlns:a16="http://schemas.microsoft.com/office/drawing/2014/main" id="{757C6DA6-EF83-4F7A-8076-3EBDF219AA5B}"/>
                </a:ext>
              </a:extLst>
            </p:cNvPr>
            <p:cNvSpPr/>
            <p:nvPr/>
          </p:nvSpPr>
          <p:spPr>
            <a:xfrm>
              <a:off x="996658" y="4139353"/>
              <a:ext cx="1561621" cy="218466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23687A73-8ADE-431E-88C9-6C832E76DD4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0349" y="3294184"/>
              <a:ext cx="2281759" cy="346889"/>
            </a:xfrm>
            <a:prstGeom prst="rect">
              <a:avLst/>
            </a:prstGeom>
          </p:spPr>
        </p:pic>
        <p:sp>
          <p:nvSpPr>
            <p:cNvPr id="57" name="矩形 56">
              <a:extLst>
                <a:ext uri="{FF2B5EF4-FFF2-40B4-BE49-F238E27FC236}">
                  <a16:creationId xmlns:a16="http://schemas.microsoft.com/office/drawing/2014/main" id="{196F1DB6-461C-4965-877C-DEB91E29F53F}"/>
                </a:ext>
              </a:extLst>
            </p:cNvPr>
            <p:cNvSpPr/>
            <p:nvPr/>
          </p:nvSpPr>
          <p:spPr>
            <a:xfrm>
              <a:off x="1832834" y="3248261"/>
              <a:ext cx="428902" cy="22141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E9F4FC3E-6AD3-42A9-AA7E-75FC9DA2B996}"/>
                </a:ext>
              </a:extLst>
            </p:cNvPr>
            <p:cNvSpPr/>
            <p:nvPr/>
          </p:nvSpPr>
          <p:spPr>
            <a:xfrm>
              <a:off x="2085181" y="3556264"/>
              <a:ext cx="1021433" cy="276999"/>
            </a:xfrm>
            <a:prstGeom prst="rect">
              <a:avLst/>
            </a:prstGeom>
          </p:spPr>
          <p:txBody>
            <a:bodyPr wrap="none">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scaling factor</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FFC8DE6D-F2F4-465D-B2DD-A4796FC8A99B}"/>
                </a:ext>
              </a:extLst>
            </p:cNvPr>
            <p:cNvSpPr/>
            <p:nvPr/>
          </p:nvSpPr>
          <p:spPr>
            <a:xfrm>
              <a:off x="1916635" y="3499063"/>
              <a:ext cx="283688" cy="15704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DB637E45-485E-4197-BBFF-88A34E7BEA02}"/>
                </a:ext>
              </a:extLst>
            </p:cNvPr>
            <p:cNvSpPr/>
            <p:nvPr/>
          </p:nvSpPr>
          <p:spPr>
            <a:xfrm>
              <a:off x="1370625" y="3199344"/>
              <a:ext cx="876730" cy="478054"/>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a:extLst>
                <a:ext uri="{FF2B5EF4-FFF2-40B4-BE49-F238E27FC236}">
                  <a16:creationId xmlns:a16="http://schemas.microsoft.com/office/drawing/2014/main" id="{202D50BC-E2EB-4783-B24C-11385C9BDB90}"/>
                </a:ext>
              </a:extLst>
            </p:cNvPr>
            <p:cNvSpPr txBox="1"/>
            <p:nvPr/>
          </p:nvSpPr>
          <p:spPr>
            <a:xfrm>
              <a:off x="1293957" y="2977411"/>
              <a:ext cx="1551524" cy="246221"/>
            </a:xfrm>
            <a:prstGeom prst="rect">
              <a:avLst/>
            </a:prstGeom>
            <a:noFill/>
          </p:spPr>
          <p:txBody>
            <a:bodyPr wrap="square" rtlCol="0">
              <a:spAutoFit/>
            </a:bodyPr>
            <a:lstStyle/>
            <a:p>
              <a:r>
                <a:rPr lang="en-US" altLang="zh-TW" sz="1000" dirty="0" err="1"/>
                <a:t>Softmax</a:t>
              </a:r>
              <a:r>
                <a:rPr lang="en-US" altLang="zh-TW" sz="1000" dirty="0"/>
                <a:t>()=weights </a:t>
              </a:r>
              <a:r>
                <a:rPr lang="en-US" altLang="zh-CN" sz="1000" dirty="0"/>
                <a:t>of</a:t>
              </a:r>
              <a:r>
                <a:rPr lang="zh-CN" altLang="en-US" sz="1000" dirty="0"/>
                <a:t> </a:t>
              </a:r>
              <a:r>
                <a:rPr lang="en-US" altLang="zh-CN" sz="1000" dirty="0"/>
                <a:t>V</a:t>
              </a:r>
              <a:endParaRPr lang="zh-TW" altLang="en-US" sz="1000" dirty="0"/>
            </a:p>
          </p:txBody>
        </p:sp>
        <p:sp>
          <p:nvSpPr>
            <p:cNvPr id="62" name="文字方塊 61">
              <a:extLst>
                <a:ext uri="{FF2B5EF4-FFF2-40B4-BE49-F238E27FC236}">
                  <a16:creationId xmlns:a16="http://schemas.microsoft.com/office/drawing/2014/main" id="{F09F8543-339B-4729-AF84-D977996A4C9F}"/>
                </a:ext>
              </a:extLst>
            </p:cNvPr>
            <p:cNvSpPr txBox="1"/>
            <p:nvPr/>
          </p:nvSpPr>
          <p:spPr>
            <a:xfrm>
              <a:off x="1281293" y="2854658"/>
              <a:ext cx="1753680"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Normalize the attention weight to 0~1</a:t>
              </a:r>
              <a:endParaRPr lang="zh-TW" altLang="en-US" sz="800"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7D19C61A-DC51-47BD-9741-D49F568C7F12}"/>
                </a:ext>
              </a:extLst>
            </p:cNvPr>
            <p:cNvSpPr/>
            <p:nvPr/>
          </p:nvSpPr>
          <p:spPr>
            <a:xfrm>
              <a:off x="695584" y="3359065"/>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D622D7DC-6EEB-5D35-5FDD-876CF5295533}"/>
                </a:ext>
              </a:extLst>
            </p:cNvPr>
            <p:cNvSpPr txBox="1"/>
            <p:nvPr/>
          </p:nvSpPr>
          <p:spPr>
            <a:xfrm>
              <a:off x="1008946" y="6686300"/>
              <a:ext cx="55335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Query Q</a:t>
              </a:r>
              <a:endParaRPr kumimoji="0" lang="zh-TW" altLang="en-US"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 name="文字方塊 69">
              <a:extLst>
                <a:ext uri="{FF2B5EF4-FFF2-40B4-BE49-F238E27FC236}">
                  <a16:creationId xmlns:a16="http://schemas.microsoft.com/office/drawing/2014/main" id="{E9DE9A73-AA9E-2DAF-04C1-B39886F46B93}"/>
                </a:ext>
              </a:extLst>
            </p:cNvPr>
            <p:cNvSpPr txBox="1"/>
            <p:nvPr/>
          </p:nvSpPr>
          <p:spPr>
            <a:xfrm>
              <a:off x="1613316" y="6692668"/>
              <a:ext cx="449989" cy="223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Key K</a:t>
              </a:r>
              <a:endParaRPr kumimoji="0" lang="zh-TW" altLang="en-US"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 name="文字方塊 70">
              <a:extLst>
                <a:ext uri="{FF2B5EF4-FFF2-40B4-BE49-F238E27FC236}">
                  <a16:creationId xmlns:a16="http://schemas.microsoft.com/office/drawing/2014/main" id="{1AE3AF77-97F6-154E-7132-FFDF7BC15362}"/>
                </a:ext>
              </a:extLst>
            </p:cNvPr>
            <p:cNvSpPr txBox="1"/>
            <p:nvPr/>
          </p:nvSpPr>
          <p:spPr>
            <a:xfrm>
              <a:off x="2047285" y="6692668"/>
              <a:ext cx="6791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rPr>
                <a:t>Value V</a:t>
              </a:r>
              <a:endParaRPr kumimoji="0" lang="zh-TW" altLang="en-US" sz="800" b="0" i="0" u="none" strike="noStrike" kern="1200" cap="none" spc="0" normalizeH="0" baseline="0" noProof="0" dirty="0">
                <a:ln>
                  <a:noFill/>
                </a:ln>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2" name="文字方塊 71">
              <a:extLst>
                <a:ext uri="{FF2B5EF4-FFF2-40B4-BE49-F238E27FC236}">
                  <a16:creationId xmlns:a16="http://schemas.microsoft.com/office/drawing/2014/main" id="{6D33A7D8-FA49-2468-08D6-449448ABC77F}"/>
                </a:ext>
              </a:extLst>
            </p:cNvPr>
            <p:cNvSpPr txBox="1"/>
            <p:nvPr/>
          </p:nvSpPr>
          <p:spPr>
            <a:xfrm>
              <a:off x="25798" y="3889232"/>
              <a:ext cx="2466789" cy="307777"/>
            </a:xfrm>
            <a:prstGeom prst="rect">
              <a:avLst/>
            </a:prstGeom>
            <a:noFill/>
          </p:spPr>
          <p:txBody>
            <a:bodyPr wrap="square" rtlCol="0">
              <a:spAutoFit/>
            </a:bodyPr>
            <a:lstStyle/>
            <a:p>
              <a:r>
                <a:rPr lang="en-US" altLang="zh-TW" sz="1400" dirty="0">
                  <a:solidFill>
                    <a:srgbClr val="FF0000"/>
                  </a:solidFill>
                </a:rPr>
                <a:t> =QKV Self-Attention</a:t>
              </a:r>
              <a:endParaRPr lang="zh-TW" altLang="en-US" sz="1400" dirty="0">
                <a:solidFill>
                  <a:srgbClr val="FF0000"/>
                </a:solidFill>
              </a:endParaRPr>
            </a:p>
          </p:txBody>
        </p:sp>
        <p:sp>
          <p:nvSpPr>
            <p:cNvPr id="74" name="左大括弧 73">
              <a:extLst>
                <a:ext uri="{FF2B5EF4-FFF2-40B4-BE49-F238E27FC236}">
                  <a16:creationId xmlns:a16="http://schemas.microsoft.com/office/drawing/2014/main" id="{CAEDC784-4DBA-031B-9838-B49595E8194F}"/>
                </a:ext>
              </a:extLst>
            </p:cNvPr>
            <p:cNvSpPr/>
            <p:nvPr/>
          </p:nvSpPr>
          <p:spPr>
            <a:xfrm>
              <a:off x="-39298" y="3476494"/>
              <a:ext cx="225695" cy="558323"/>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76" name="矩形 75">
            <a:extLst>
              <a:ext uri="{FF2B5EF4-FFF2-40B4-BE49-F238E27FC236}">
                <a16:creationId xmlns:a16="http://schemas.microsoft.com/office/drawing/2014/main" id="{825B1BE3-2E6E-A638-AF19-5DB907B7DF2F}"/>
              </a:ext>
            </a:extLst>
          </p:cNvPr>
          <p:cNvSpPr/>
          <p:nvPr/>
        </p:nvSpPr>
        <p:spPr>
          <a:xfrm>
            <a:off x="1018888" y="4599179"/>
            <a:ext cx="1111941" cy="1693421"/>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文字方塊 76">
            <a:extLst>
              <a:ext uri="{FF2B5EF4-FFF2-40B4-BE49-F238E27FC236}">
                <a16:creationId xmlns:a16="http://schemas.microsoft.com/office/drawing/2014/main" id="{64997CFA-2472-382A-ED64-DC0F2E00AD2A}"/>
              </a:ext>
            </a:extLst>
          </p:cNvPr>
          <p:cNvSpPr txBox="1"/>
          <p:nvPr/>
        </p:nvSpPr>
        <p:spPr>
          <a:xfrm>
            <a:off x="979842" y="4394911"/>
            <a:ext cx="1506782" cy="400110"/>
          </a:xfrm>
          <a:prstGeom prst="rect">
            <a:avLst/>
          </a:prstGeom>
          <a:noFill/>
        </p:spPr>
        <p:txBody>
          <a:bodyPr wrap="square" rtlCol="0">
            <a:spAutoFit/>
          </a:bodyPr>
          <a:lstStyle/>
          <a:p>
            <a:r>
              <a:rPr lang="en-US" altLang="zh-TW" sz="1000" dirty="0">
                <a:solidFill>
                  <a:srgbClr val="7030A0"/>
                </a:solidFill>
              </a:rPr>
              <a:t>pixel-wise self-attention similarity weight</a:t>
            </a:r>
            <a:endParaRPr lang="zh-TW" altLang="en-US" sz="1000" dirty="0">
              <a:solidFill>
                <a:srgbClr val="7030A0"/>
              </a:solidFill>
            </a:endParaRPr>
          </a:p>
        </p:txBody>
      </p:sp>
      <p:sp>
        <p:nvSpPr>
          <p:cNvPr id="78" name="文字方塊 77">
            <a:extLst>
              <a:ext uri="{FF2B5EF4-FFF2-40B4-BE49-F238E27FC236}">
                <a16:creationId xmlns:a16="http://schemas.microsoft.com/office/drawing/2014/main" id="{7828D5A8-0589-A15B-9C13-7D97A2F6EC6B}"/>
              </a:ext>
            </a:extLst>
          </p:cNvPr>
          <p:cNvSpPr txBox="1"/>
          <p:nvPr/>
        </p:nvSpPr>
        <p:spPr>
          <a:xfrm>
            <a:off x="820641" y="4625567"/>
            <a:ext cx="586009"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j</a:t>
            </a:r>
            <a:r>
              <a:rPr kumimoji="0" lang="en-US" altLang="zh-TW"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79" name="群組 78">
            <a:extLst>
              <a:ext uri="{FF2B5EF4-FFF2-40B4-BE49-F238E27FC236}">
                <a16:creationId xmlns:a16="http://schemas.microsoft.com/office/drawing/2014/main" id="{144880A7-C4B3-CA69-AF56-CCA02CCD44FF}"/>
              </a:ext>
            </a:extLst>
          </p:cNvPr>
          <p:cNvGrpSpPr/>
          <p:nvPr/>
        </p:nvGrpSpPr>
        <p:grpSpPr>
          <a:xfrm>
            <a:off x="5794993" y="-19731"/>
            <a:ext cx="3263779" cy="1523254"/>
            <a:chOff x="49930" y="941931"/>
            <a:chExt cx="3263779" cy="1523254"/>
          </a:xfrm>
        </p:grpSpPr>
        <p:pic>
          <p:nvPicPr>
            <p:cNvPr id="80" name="圖片 79">
              <a:extLst>
                <a:ext uri="{FF2B5EF4-FFF2-40B4-BE49-F238E27FC236}">
                  <a16:creationId xmlns:a16="http://schemas.microsoft.com/office/drawing/2014/main" id="{0114ADF9-B89F-F18E-CCA7-37CB3F948F7F}"/>
                </a:ext>
              </a:extLst>
            </p:cNvPr>
            <p:cNvPicPr>
              <a:picLocks noChangeAspect="1"/>
            </p:cNvPicPr>
            <p:nvPr/>
          </p:nvPicPr>
          <p:blipFill rotWithShape="1">
            <a:blip r:embed="rId7"/>
            <a:srcRect t="20319"/>
            <a:stretch/>
          </p:blipFill>
          <p:spPr>
            <a:xfrm>
              <a:off x="655531" y="1036489"/>
              <a:ext cx="2290093" cy="505959"/>
            </a:xfrm>
            <a:prstGeom prst="rect">
              <a:avLst/>
            </a:prstGeom>
          </p:spPr>
        </p:pic>
        <p:sp>
          <p:nvSpPr>
            <p:cNvPr id="81" name="箭號: 向右 80">
              <a:extLst>
                <a:ext uri="{FF2B5EF4-FFF2-40B4-BE49-F238E27FC236}">
                  <a16:creationId xmlns:a16="http://schemas.microsoft.com/office/drawing/2014/main" id="{552E9F43-6A60-6903-EF49-C0AE18B12355}"/>
                </a:ext>
              </a:extLst>
            </p:cNvPr>
            <p:cNvSpPr/>
            <p:nvPr/>
          </p:nvSpPr>
          <p:spPr>
            <a:xfrm>
              <a:off x="49930" y="1421310"/>
              <a:ext cx="166920" cy="40995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2" name="矩形 81">
              <a:extLst>
                <a:ext uri="{FF2B5EF4-FFF2-40B4-BE49-F238E27FC236}">
                  <a16:creationId xmlns:a16="http://schemas.microsoft.com/office/drawing/2014/main" id="{D0C98232-A914-AAFE-6297-FDADB057E6FE}"/>
                </a:ext>
              </a:extLst>
            </p:cNvPr>
            <p:cNvSpPr/>
            <p:nvPr/>
          </p:nvSpPr>
          <p:spPr>
            <a:xfrm>
              <a:off x="1082251" y="1017976"/>
              <a:ext cx="1381744" cy="493486"/>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83" name="群組 82">
              <a:extLst>
                <a:ext uri="{FF2B5EF4-FFF2-40B4-BE49-F238E27FC236}">
                  <a16:creationId xmlns:a16="http://schemas.microsoft.com/office/drawing/2014/main" id="{F3B6C064-2532-6595-FAB5-D18CD6300E39}"/>
                </a:ext>
              </a:extLst>
            </p:cNvPr>
            <p:cNvGrpSpPr/>
            <p:nvPr/>
          </p:nvGrpSpPr>
          <p:grpSpPr>
            <a:xfrm>
              <a:off x="287444" y="1486580"/>
              <a:ext cx="3026265" cy="978605"/>
              <a:chOff x="80349" y="2854658"/>
              <a:chExt cx="3026265" cy="978605"/>
            </a:xfrm>
          </p:grpSpPr>
          <p:pic>
            <p:nvPicPr>
              <p:cNvPr id="87" name="圖片 86">
                <a:extLst>
                  <a:ext uri="{FF2B5EF4-FFF2-40B4-BE49-F238E27FC236}">
                    <a16:creationId xmlns:a16="http://schemas.microsoft.com/office/drawing/2014/main" id="{AAF4D6EB-7410-C2C8-77A8-339D3E0BC21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0349" y="3294184"/>
                <a:ext cx="2281759" cy="346889"/>
              </a:xfrm>
              <a:prstGeom prst="rect">
                <a:avLst/>
              </a:prstGeom>
            </p:spPr>
          </p:pic>
          <p:sp>
            <p:nvSpPr>
              <p:cNvPr id="88" name="矩形 87">
                <a:extLst>
                  <a:ext uri="{FF2B5EF4-FFF2-40B4-BE49-F238E27FC236}">
                    <a16:creationId xmlns:a16="http://schemas.microsoft.com/office/drawing/2014/main" id="{89D3C3F2-5218-5EC6-A81A-802F5A8C678D}"/>
                  </a:ext>
                </a:extLst>
              </p:cNvPr>
              <p:cNvSpPr/>
              <p:nvPr/>
            </p:nvSpPr>
            <p:spPr>
              <a:xfrm>
                <a:off x="1832834" y="3248261"/>
                <a:ext cx="428902" cy="22141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9" name="矩形 88">
                <a:extLst>
                  <a:ext uri="{FF2B5EF4-FFF2-40B4-BE49-F238E27FC236}">
                    <a16:creationId xmlns:a16="http://schemas.microsoft.com/office/drawing/2014/main" id="{5815E992-B7BD-8DFE-AB77-DF41FE4D9D87}"/>
                  </a:ext>
                </a:extLst>
              </p:cNvPr>
              <p:cNvSpPr/>
              <p:nvPr/>
            </p:nvSpPr>
            <p:spPr>
              <a:xfrm>
                <a:off x="2085181" y="3556264"/>
                <a:ext cx="102143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scaling factor</a:t>
                </a:r>
                <a:endPar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0" name="矩形 89">
                <a:extLst>
                  <a:ext uri="{FF2B5EF4-FFF2-40B4-BE49-F238E27FC236}">
                    <a16:creationId xmlns:a16="http://schemas.microsoft.com/office/drawing/2014/main" id="{B07263ED-5AA0-6520-B96E-F24BAD92FD6C}"/>
                  </a:ext>
                </a:extLst>
              </p:cNvPr>
              <p:cNvSpPr/>
              <p:nvPr/>
            </p:nvSpPr>
            <p:spPr>
              <a:xfrm>
                <a:off x="1916635" y="3499063"/>
                <a:ext cx="283688" cy="15704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1" name="矩形 90">
                <a:extLst>
                  <a:ext uri="{FF2B5EF4-FFF2-40B4-BE49-F238E27FC236}">
                    <a16:creationId xmlns:a16="http://schemas.microsoft.com/office/drawing/2014/main" id="{6819CEC6-174F-2256-94BC-FCB75BC30739}"/>
                  </a:ext>
                </a:extLst>
              </p:cNvPr>
              <p:cNvSpPr/>
              <p:nvPr/>
            </p:nvSpPr>
            <p:spPr>
              <a:xfrm>
                <a:off x="1370625" y="3199344"/>
                <a:ext cx="876730" cy="478054"/>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2" name="文字方塊 91">
                <a:extLst>
                  <a:ext uri="{FF2B5EF4-FFF2-40B4-BE49-F238E27FC236}">
                    <a16:creationId xmlns:a16="http://schemas.microsoft.com/office/drawing/2014/main" id="{8FD98CEC-EB6B-BDDE-AEC7-FE50C894FF5C}"/>
                  </a:ext>
                </a:extLst>
              </p:cNvPr>
              <p:cNvSpPr txBox="1"/>
              <p:nvPr/>
            </p:nvSpPr>
            <p:spPr>
              <a:xfrm>
                <a:off x="1293957" y="2977411"/>
                <a:ext cx="15515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Softmax</a:t>
                </a: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()=weights </a:t>
                </a:r>
                <a:r>
                  <a:rPr kumimoji="0" lang="en-US" altLang="zh-CN"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of</a:t>
                </a:r>
                <a:r>
                  <a:rPr kumimoji="0" lang="zh-CN" altLang="en-US"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V</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文字方塊 92">
                <a:extLst>
                  <a:ext uri="{FF2B5EF4-FFF2-40B4-BE49-F238E27FC236}">
                    <a16:creationId xmlns:a16="http://schemas.microsoft.com/office/drawing/2014/main" id="{22A2B80F-CF44-0FD5-F8CD-C08DFB80DE78}"/>
                  </a:ext>
                </a:extLst>
              </p:cNvPr>
              <p:cNvSpPr txBox="1"/>
              <p:nvPr/>
            </p:nvSpPr>
            <p:spPr>
              <a:xfrm>
                <a:off x="1281293" y="2854658"/>
                <a:ext cx="175368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Normalize the attention weight to 0~1</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4" name="矩形 93">
                <a:extLst>
                  <a:ext uri="{FF2B5EF4-FFF2-40B4-BE49-F238E27FC236}">
                    <a16:creationId xmlns:a16="http://schemas.microsoft.com/office/drawing/2014/main" id="{E233ABBC-C4E5-EA46-B800-10EF2D9BE215}"/>
                  </a:ext>
                </a:extLst>
              </p:cNvPr>
              <p:cNvSpPr/>
              <p:nvPr/>
            </p:nvSpPr>
            <p:spPr>
              <a:xfrm>
                <a:off x="695584" y="3359065"/>
                <a:ext cx="150704" cy="23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84" name="文字方塊 83">
              <a:extLst>
                <a:ext uri="{FF2B5EF4-FFF2-40B4-BE49-F238E27FC236}">
                  <a16:creationId xmlns:a16="http://schemas.microsoft.com/office/drawing/2014/main" id="{20F3409B-6A58-8AA8-9AC4-5341ABD00DD5}"/>
                </a:ext>
              </a:extLst>
            </p:cNvPr>
            <p:cNvSpPr txBox="1"/>
            <p:nvPr/>
          </p:nvSpPr>
          <p:spPr>
            <a:xfrm>
              <a:off x="2472105" y="1208440"/>
              <a:ext cx="76698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=V</a:t>
              </a:r>
              <a:endParaRPr kumimoji="0" lang="zh-TW" altLang="en-US" sz="10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8F6762AD-5C6B-132D-6D60-1654CD2B1FFC}"/>
                </a:ext>
              </a:extLst>
            </p:cNvPr>
            <p:cNvSpPr txBox="1"/>
            <p:nvPr/>
          </p:nvSpPr>
          <p:spPr>
            <a:xfrm>
              <a:off x="1889276" y="941931"/>
              <a:ext cx="91219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as </a:t>
              </a:r>
              <a:r>
                <a:rPr kumimoji="0" lang="en-US" altLang="zh-TW" sz="1000" b="0" i="0" u="none" strike="noStrike" kern="1200" cap="none" spc="0" normalizeH="0" baseline="0" noProof="0" dirty="0" err="1">
                  <a:ln>
                    <a:noFill/>
                  </a:ln>
                  <a:solidFill>
                    <a:srgbClr val="FF0000"/>
                  </a:solidFill>
                  <a:effectLst/>
                  <a:uLnTx/>
                  <a:uFillTx/>
                  <a:latin typeface="Calibri" panose="020F0502020204030204"/>
                  <a:ea typeface="新細明體" panose="02020500000000000000" pitchFamily="18" charset="-120"/>
                  <a:cs typeface="+mn-cs"/>
                </a:rPr>
                <a:t>softmax</a:t>
              </a:r>
              <a:r>
                <a:rPr kumimoji="0" lang="en-US" altLang="zh-TW" sz="10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kumimoji="0" lang="zh-TW" altLang="en-US" sz="10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86" name="左大括弧 85">
              <a:extLst>
                <a:ext uri="{FF2B5EF4-FFF2-40B4-BE49-F238E27FC236}">
                  <a16:creationId xmlns:a16="http://schemas.microsoft.com/office/drawing/2014/main" id="{22A47807-6822-7BBD-3C98-1C6FC3A77EA9}"/>
                </a:ext>
              </a:extLst>
            </p:cNvPr>
            <p:cNvSpPr/>
            <p:nvPr/>
          </p:nvSpPr>
          <p:spPr>
            <a:xfrm>
              <a:off x="208802" y="1220609"/>
              <a:ext cx="247148" cy="83099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95" name="文字方塊 94">
            <a:extLst>
              <a:ext uri="{FF2B5EF4-FFF2-40B4-BE49-F238E27FC236}">
                <a16:creationId xmlns:a16="http://schemas.microsoft.com/office/drawing/2014/main" id="{0A0682F6-33DE-620A-311B-5A07C0B2A733}"/>
              </a:ext>
            </a:extLst>
          </p:cNvPr>
          <p:cNvSpPr txBox="1"/>
          <p:nvPr/>
        </p:nvSpPr>
        <p:spPr>
          <a:xfrm>
            <a:off x="5038798" y="235453"/>
            <a:ext cx="11168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Non-Local NN</a:t>
            </a:r>
            <a:endParaRPr kumimoji="0" lang="zh-TW" altLang="en-US" sz="1200" b="1"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96" name="文字方塊 95">
            <a:extLst>
              <a:ext uri="{FF2B5EF4-FFF2-40B4-BE49-F238E27FC236}">
                <a16:creationId xmlns:a16="http://schemas.microsoft.com/office/drawing/2014/main" id="{73354FD0-C069-4821-B252-4EFC7DEBB368}"/>
              </a:ext>
            </a:extLst>
          </p:cNvPr>
          <p:cNvSpPr txBox="1"/>
          <p:nvPr/>
        </p:nvSpPr>
        <p:spPr>
          <a:xfrm>
            <a:off x="6201013" y="1277562"/>
            <a:ext cx="1465939" cy="400110"/>
          </a:xfrm>
          <a:prstGeom prst="rect">
            <a:avLst/>
          </a:prstGeom>
          <a:noFill/>
        </p:spPr>
        <p:txBody>
          <a:bodyPr wrap="square" rtlCol="0">
            <a:spAutoFit/>
          </a:bodyPr>
          <a:lstStyle/>
          <a:p>
            <a:r>
              <a:rPr lang="en-US" altLang="zh-TW" sz="1000" dirty="0">
                <a:solidFill>
                  <a:srgbClr val="7030A0"/>
                </a:solidFill>
              </a:rPr>
              <a:t>pixel-wise self-attention similarity weight</a:t>
            </a:r>
            <a:endParaRPr lang="zh-TW" altLang="en-US" sz="1000" dirty="0">
              <a:solidFill>
                <a:srgbClr val="7030A0"/>
              </a:solidFill>
            </a:endParaRPr>
          </a:p>
        </p:txBody>
      </p:sp>
      <p:cxnSp>
        <p:nvCxnSpPr>
          <p:cNvPr id="98" name="直線單箭頭接點 97">
            <a:extLst>
              <a:ext uri="{FF2B5EF4-FFF2-40B4-BE49-F238E27FC236}">
                <a16:creationId xmlns:a16="http://schemas.microsoft.com/office/drawing/2014/main" id="{CEC80BF0-E66E-0FE4-5D07-E4C0B47B65A7}"/>
              </a:ext>
            </a:extLst>
          </p:cNvPr>
          <p:cNvCxnSpPr>
            <a:cxnSpLocks/>
          </p:cNvCxnSpPr>
          <p:nvPr/>
        </p:nvCxnSpPr>
        <p:spPr>
          <a:xfrm flipV="1">
            <a:off x="7019190" y="1169323"/>
            <a:ext cx="498996" cy="224258"/>
          </a:xfrm>
          <a:prstGeom prst="straightConnector1">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0" name="文字方塊 99">
            <a:extLst>
              <a:ext uri="{FF2B5EF4-FFF2-40B4-BE49-F238E27FC236}">
                <a16:creationId xmlns:a16="http://schemas.microsoft.com/office/drawing/2014/main" id="{26AF7714-A73D-6905-1D66-D5831C619A06}"/>
              </a:ext>
            </a:extLst>
          </p:cNvPr>
          <p:cNvSpPr txBox="1"/>
          <p:nvPr/>
        </p:nvSpPr>
        <p:spPr>
          <a:xfrm>
            <a:off x="622769" y="3455716"/>
            <a:ext cx="1463278" cy="400110"/>
          </a:xfrm>
          <a:prstGeom prst="rect">
            <a:avLst/>
          </a:prstGeom>
          <a:noFill/>
        </p:spPr>
        <p:txBody>
          <a:bodyPr wrap="square" rtlCol="0">
            <a:spAutoFit/>
          </a:bodyPr>
          <a:lstStyle/>
          <a:p>
            <a:r>
              <a:rPr lang="en-US" altLang="zh-TW" sz="1000" dirty="0">
                <a:solidFill>
                  <a:srgbClr val="7030A0"/>
                </a:solidFill>
              </a:rPr>
              <a:t>pixel-wise self-attention similarity weight</a:t>
            </a:r>
            <a:endParaRPr lang="zh-TW" altLang="en-US" sz="1000" dirty="0">
              <a:solidFill>
                <a:srgbClr val="7030A0"/>
              </a:solidFill>
            </a:endParaRPr>
          </a:p>
        </p:txBody>
      </p:sp>
      <p:sp>
        <p:nvSpPr>
          <p:cNvPr id="101" name="文字方塊 100">
            <a:extLst>
              <a:ext uri="{FF2B5EF4-FFF2-40B4-BE49-F238E27FC236}">
                <a16:creationId xmlns:a16="http://schemas.microsoft.com/office/drawing/2014/main" id="{E3BD5A3D-D5CE-D50F-053A-5B78DFB2555B}"/>
              </a:ext>
            </a:extLst>
          </p:cNvPr>
          <p:cNvSpPr txBox="1"/>
          <p:nvPr/>
        </p:nvSpPr>
        <p:spPr>
          <a:xfrm>
            <a:off x="2014866" y="3894369"/>
            <a:ext cx="345037"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2" name="文字方塊 101">
            <a:extLst>
              <a:ext uri="{FF2B5EF4-FFF2-40B4-BE49-F238E27FC236}">
                <a16:creationId xmlns:a16="http://schemas.microsoft.com/office/drawing/2014/main" id="{9F346316-5AF2-E0E6-8EEC-F93BEF5EA376}"/>
              </a:ext>
            </a:extLst>
          </p:cNvPr>
          <p:cNvSpPr txBox="1"/>
          <p:nvPr/>
        </p:nvSpPr>
        <p:spPr>
          <a:xfrm>
            <a:off x="1139646" y="3211773"/>
            <a:ext cx="345037" cy="24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0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0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3" name="圖片 102">
            <a:extLst>
              <a:ext uri="{FF2B5EF4-FFF2-40B4-BE49-F238E27FC236}">
                <a16:creationId xmlns:a16="http://schemas.microsoft.com/office/drawing/2014/main" id="{EB51C942-C70D-563B-B181-B7E59A68210F}"/>
              </a:ext>
            </a:extLst>
          </p:cNvPr>
          <p:cNvPicPr>
            <a:picLocks noChangeAspect="1"/>
          </p:cNvPicPr>
          <p:nvPr/>
        </p:nvPicPr>
        <p:blipFill>
          <a:blip r:embed="rId8"/>
          <a:stretch>
            <a:fillRect/>
          </a:stretch>
        </p:blipFill>
        <p:spPr>
          <a:xfrm>
            <a:off x="5705650" y="2548573"/>
            <a:ext cx="1266932" cy="243148"/>
          </a:xfrm>
          <a:prstGeom prst="rect">
            <a:avLst/>
          </a:prstGeom>
          <a:ln w="19050">
            <a:solidFill>
              <a:srgbClr val="00B0F0"/>
            </a:solidFill>
          </a:ln>
        </p:spPr>
      </p:pic>
      <p:sp>
        <p:nvSpPr>
          <p:cNvPr id="104" name="文字方塊 103">
            <a:extLst>
              <a:ext uri="{FF2B5EF4-FFF2-40B4-BE49-F238E27FC236}">
                <a16:creationId xmlns:a16="http://schemas.microsoft.com/office/drawing/2014/main" id="{CBF6F990-ED17-6D53-0972-E96FAB7C5F04}"/>
              </a:ext>
            </a:extLst>
          </p:cNvPr>
          <p:cNvSpPr txBox="1"/>
          <p:nvPr/>
        </p:nvSpPr>
        <p:spPr>
          <a:xfrm>
            <a:off x="6263306" y="3975090"/>
            <a:ext cx="253596" cy="276999"/>
          </a:xfrm>
          <a:prstGeom prst="rect">
            <a:avLst/>
          </a:prstGeom>
          <a:noFill/>
        </p:spPr>
        <p:txBody>
          <a:bodyPr wrap="none" rtlCol="0">
            <a:spAutoFit/>
          </a:bodyPr>
          <a:lstStyle/>
          <a:p>
            <a:r>
              <a:rPr lang="en-US" altLang="zh-TW" sz="1200" dirty="0">
                <a:solidFill>
                  <a:srgbClr val="FF0000"/>
                </a:solidFill>
                <a:latin typeface="Times New Roman" panose="02020603050405020304" pitchFamily="18" charset="0"/>
                <a:cs typeface="Times New Roman" panose="02020603050405020304" pitchFamily="18" charset="0"/>
              </a:rPr>
              <a:t>z</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06" name="直線單箭頭接點 105">
            <a:extLst>
              <a:ext uri="{FF2B5EF4-FFF2-40B4-BE49-F238E27FC236}">
                <a16:creationId xmlns:a16="http://schemas.microsoft.com/office/drawing/2014/main" id="{DEEABF29-0E8C-1399-40F1-A74EEBEE0C4F}"/>
              </a:ext>
            </a:extLst>
          </p:cNvPr>
          <p:cNvCxnSpPr>
            <a:cxnSpLocks/>
          </p:cNvCxnSpPr>
          <p:nvPr/>
        </p:nvCxnSpPr>
        <p:spPr>
          <a:xfrm flipH="1" flipV="1">
            <a:off x="5852956" y="2790361"/>
            <a:ext cx="523853" cy="133906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CF726961-AFE7-2A81-7570-E417A209BDC9}"/>
              </a:ext>
            </a:extLst>
          </p:cNvPr>
          <p:cNvSpPr txBox="1"/>
          <p:nvPr/>
        </p:nvSpPr>
        <p:spPr>
          <a:xfrm>
            <a:off x="7105103" y="873382"/>
            <a:ext cx="3450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a:t>
            </a:r>
            <a:r>
              <a:rPr kumimoji="0" lang="en-US" altLang="zh-TW" sz="1200" b="0" i="1" u="none" strike="noStrike" kern="1200" cap="none" spc="0" normalizeH="0" baseline="-25000" noProof="0" dirty="0" err="1">
                <a:ln>
                  <a:noFill/>
                </a:ln>
                <a:solidFill>
                  <a:prstClr val="black"/>
                </a:solidFill>
                <a:effectLst/>
                <a:uLnTx/>
                <a:uFillTx/>
                <a:latin typeface="Calibri" panose="020F0502020204030204"/>
                <a:ea typeface="新細明體" panose="02020500000000000000" pitchFamily="18" charset="-120"/>
                <a:cs typeface="+mn-cs"/>
              </a:rPr>
              <a:t>i</a:t>
            </a:r>
            <a:endParaRPr kumimoji="0" lang="zh-TW" altLang="en-US"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8D5409E5-E00B-1198-44B2-14B5300694BB}"/>
                  </a:ext>
                </a:extLst>
              </p:cNvPr>
              <p:cNvSpPr txBox="1"/>
              <p:nvPr/>
            </p:nvSpPr>
            <p:spPr>
              <a:xfrm>
                <a:off x="7145186" y="911699"/>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73" name="文字方塊 72">
                <a:extLst>
                  <a:ext uri="{FF2B5EF4-FFF2-40B4-BE49-F238E27FC236}">
                    <a16:creationId xmlns:a16="http://schemas.microsoft.com/office/drawing/2014/main" id="{8D5409E5-E00B-1198-44B2-14B5300694BB}"/>
                  </a:ext>
                </a:extLst>
              </p:cNvPr>
              <p:cNvSpPr txBox="1">
                <a:spLocks noRot="1" noChangeAspect="1" noMove="1" noResize="1" noEditPoints="1" noAdjustHandles="1" noChangeArrowheads="1" noChangeShapeType="1" noTextEdit="1"/>
              </p:cNvSpPr>
              <p:nvPr/>
            </p:nvSpPr>
            <p:spPr>
              <a:xfrm>
                <a:off x="7145186" y="911699"/>
                <a:ext cx="609018" cy="246221"/>
              </a:xfrm>
              <a:prstGeom prst="rect">
                <a:avLst/>
              </a:prstGeom>
              <a:blipFill>
                <a:blip r:embed="rId9"/>
                <a:stretch>
                  <a:fillRect r="-17000"/>
                </a:stretch>
              </a:blipFill>
            </p:spPr>
            <p:txBody>
              <a:bodyPr/>
              <a:lstStyle/>
              <a:p>
                <a:r>
                  <a:rPr lang="zh-TW" altLang="en-US">
                    <a:noFill/>
                  </a:rPr>
                  <a:t> </a:t>
                </a:r>
              </a:p>
            </p:txBody>
          </p:sp>
        </mc:Fallback>
      </mc:AlternateContent>
      <p:sp>
        <p:nvSpPr>
          <p:cNvPr id="97" name="文字方塊 96">
            <a:extLst>
              <a:ext uri="{FF2B5EF4-FFF2-40B4-BE49-F238E27FC236}">
                <a16:creationId xmlns:a16="http://schemas.microsoft.com/office/drawing/2014/main" id="{4E1379AD-4373-60FB-7C5F-CE466388FBDC}"/>
              </a:ext>
            </a:extLst>
          </p:cNvPr>
          <p:cNvSpPr txBox="1"/>
          <p:nvPr/>
        </p:nvSpPr>
        <p:spPr>
          <a:xfrm>
            <a:off x="7606720" y="774987"/>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85A42936-6ABD-EE89-30D4-9EFDD99D7091}"/>
                  </a:ext>
                </a:extLst>
              </p:cNvPr>
              <p:cNvSpPr txBox="1"/>
              <p:nvPr/>
            </p:nvSpPr>
            <p:spPr>
              <a:xfrm>
                <a:off x="1224928" y="3256530"/>
                <a:ext cx="60901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altLang="zh-TW" sz="1000" i="1" dirty="0" smtClean="0">
                              <a:solidFill>
                                <a:srgbClr val="FF0000"/>
                              </a:solidFill>
                              <a:latin typeface="Cambria Math" panose="02040503050406030204" pitchFamily="18" charset="0"/>
                              <a:cs typeface="Times New Roman" panose="02020603050405020304" pitchFamily="18" charset="0"/>
                            </a:rPr>
                          </m:ctrlPr>
                        </m:accPr>
                        <m:e>
                          <m:r>
                            <a:rPr lang="el-GR" altLang="zh-TW" sz="1000" i="1" dirty="0" smtClean="0">
                              <a:solidFill>
                                <a:srgbClr val="FF0000"/>
                              </a:solidFill>
                              <a:latin typeface="Cambria Math" panose="02040503050406030204" pitchFamily="18" charset="0"/>
                              <a:cs typeface="Times New Roman" panose="02020603050405020304" pitchFamily="18" charset="0"/>
                            </a:rPr>
                            <m:t>𝛼</m:t>
                          </m:r>
                          <m:r>
                            <m:rPr>
                              <m:nor/>
                            </m:rPr>
                            <a:rPr lang="el-GR" altLang="zh-TW" sz="1000" i="1" baseline="-25000" dirty="0" smtClean="0">
                              <a:solidFill>
                                <a:srgbClr val="FF0000"/>
                              </a:solidFill>
                              <a:latin typeface="Times New Roman" panose="02020603050405020304" pitchFamily="18" charset="0"/>
                              <a:cs typeface="Times New Roman" panose="02020603050405020304" pitchFamily="18" charset="0"/>
                            </a:rPr>
                            <m:t>1</m:t>
                          </m:r>
                          <m:r>
                            <m:rPr>
                              <m:nor/>
                            </m:rPr>
                            <a:rPr lang="el-GR" altLang="zh-TW" sz="1000" i="1" dirty="0" smtClean="0">
                              <a:solidFill>
                                <a:srgbClr val="FF0000"/>
                              </a:solidFill>
                              <a:latin typeface="Times New Roman" panose="02020603050405020304" pitchFamily="18" charset="0"/>
                              <a:cs typeface="Times New Roman" panose="02020603050405020304" pitchFamily="18" charset="0"/>
                            </a:rPr>
                            <m:t>,</m:t>
                          </m:r>
                          <m:r>
                            <m:rPr>
                              <m:nor/>
                            </m:rPr>
                            <a:rPr lang="en-US" altLang="zh-TW" sz="1000" i="1" baseline="-25000" dirty="0" err="1" smtClean="0">
                              <a:solidFill>
                                <a:srgbClr val="FF0000"/>
                              </a:solidFill>
                              <a:latin typeface="Times New Roman" panose="02020603050405020304" pitchFamily="18" charset="0"/>
                              <a:cs typeface="Times New Roman" panose="02020603050405020304" pitchFamily="18" charset="0"/>
                            </a:rPr>
                            <m:t>i</m:t>
                          </m:r>
                        </m:e>
                      </m:acc>
                      <m:r>
                        <a:rPr lang="en-US" altLang="zh-TW" sz="1000" b="0" i="0" baseline="-25000" dirty="0" smtClean="0">
                          <a:latin typeface="Cambria Math" panose="02040503050406030204" pitchFamily="18" charset="0"/>
                          <a:cs typeface="Times New Roman" panose="02020603050405020304" pitchFamily="18" charset="0"/>
                        </a:rPr>
                        <m:t> </m:t>
                      </m:r>
                    </m:oMath>
                  </m:oMathPara>
                </a14:m>
                <a:endParaRPr lang="zh-TW" altLang="en-US" sz="1000" dirty="0"/>
              </a:p>
            </p:txBody>
          </p:sp>
        </mc:Choice>
        <mc:Fallback xmlns="">
          <p:sp>
            <p:nvSpPr>
              <p:cNvPr id="99" name="文字方塊 98">
                <a:extLst>
                  <a:ext uri="{FF2B5EF4-FFF2-40B4-BE49-F238E27FC236}">
                    <a16:creationId xmlns:a16="http://schemas.microsoft.com/office/drawing/2014/main" id="{85A42936-6ABD-EE89-30D4-9EFDD99D7091}"/>
                  </a:ext>
                </a:extLst>
              </p:cNvPr>
              <p:cNvSpPr txBox="1">
                <a:spLocks noRot="1" noChangeAspect="1" noMove="1" noResize="1" noEditPoints="1" noAdjustHandles="1" noChangeArrowheads="1" noChangeShapeType="1" noTextEdit="1"/>
              </p:cNvSpPr>
              <p:nvPr/>
            </p:nvSpPr>
            <p:spPr>
              <a:xfrm>
                <a:off x="1224928" y="3256530"/>
                <a:ext cx="609018" cy="246221"/>
              </a:xfrm>
              <a:prstGeom prst="rect">
                <a:avLst/>
              </a:prstGeom>
              <a:blipFill>
                <a:blip r:embed="rId10"/>
                <a:stretch>
                  <a:fillRect r="-16000"/>
                </a:stretch>
              </a:blipFill>
            </p:spPr>
            <p:txBody>
              <a:bodyPr/>
              <a:lstStyle/>
              <a:p>
                <a:r>
                  <a:rPr lang="zh-TW" altLang="en-US">
                    <a:noFill/>
                  </a:rPr>
                  <a:t> </a:t>
                </a:r>
              </a:p>
            </p:txBody>
          </p:sp>
        </mc:Fallback>
      </mc:AlternateContent>
      <p:sp>
        <p:nvSpPr>
          <p:cNvPr id="105" name="文字方塊 104">
            <a:extLst>
              <a:ext uri="{FF2B5EF4-FFF2-40B4-BE49-F238E27FC236}">
                <a16:creationId xmlns:a16="http://schemas.microsoft.com/office/drawing/2014/main" id="{9138BE3D-1691-44FA-80AC-852631221956}"/>
              </a:ext>
            </a:extLst>
          </p:cNvPr>
          <p:cNvSpPr txBox="1"/>
          <p:nvPr/>
        </p:nvSpPr>
        <p:spPr>
          <a:xfrm>
            <a:off x="1646558" y="3111643"/>
            <a:ext cx="983526" cy="276777"/>
          </a:xfrm>
          <a:prstGeom prst="rect">
            <a:avLst/>
          </a:prstGeom>
          <a:noFill/>
        </p:spPr>
        <p:txBody>
          <a:bodyPr wrap="square">
            <a:spAutoFit/>
          </a:bodyPr>
          <a:lstStyle/>
          <a:p>
            <a:r>
              <a:rPr lang="el-GR" altLang="zh-TW" sz="1200" i="1" dirty="0">
                <a:latin typeface="Times New Roman" panose="02020603050405020304" pitchFamily="18" charset="0"/>
                <a:cs typeface="Times New Roman" panose="02020603050405020304" pitchFamily="18" charset="0"/>
              </a:rPr>
              <a:t>α</a:t>
            </a:r>
            <a:r>
              <a:rPr lang="el-GR" altLang="zh-TW" sz="1200" i="1" baseline="-25000" dirty="0">
                <a:latin typeface="Times New Roman" panose="02020603050405020304" pitchFamily="18" charset="0"/>
                <a:cs typeface="Times New Roman" panose="02020603050405020304" pitchFamily="18" charset="0"/>
              </a:rPr>
              <a:t>1</a:t>
            </a:r>
            <a:r>
              <a:rPr lang="el-GR" altLang="zh-TW" sz="1200" i="1" dirty="0">
                <a:latin typeface="Times New Roman" panose="02020603050405020304" pitchFamily="18" charset="0"/>
                <a:cs typeface="Times New Roman" panose="02020603050405020304" pitchFamily="18" charset="0"/>
              </a:rPr>
              <a:t>,</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  </a:t>
            </a:r>
            <a:r>
              <a:rPr lang="en-US" altLang="zh-TW" sz="1200" i="1" baseline="-25000" dirty="0" err="1">
                <a:latin typeface="Times New Roman" panose="02020603050405020304" pitchFamily="18" charset="0"/>
                <a:cs typeface="Times New Roman" panose="02020603050405020304" pitchFamily="18" charset="0"/>
              </a:rPr>
              <a:t>i</a:t>
            </a:r>
            <a:r>
              <a:rPr lang="en-US" altLang="zh-TW" sz="1200" i="1" baseline="-25000" dirty="0">
                <a:latin typeface="Times New Roman" panose="02020603050405020304" pitchFamily="18" charset="0"/>
                <a:cs typeface="Times New Roman" panose="02020603050405020304" pitchFamily="18" charset="0"/>
              </a:rPr>
              <a:t>=1, 2,…I   </a:t>
            </a:r>
            <a:endParaRPr lang="zh-TW" altLang="en-US" sz="1200" dirty="0"/>
          </a:p>
        </p:txBody>
      </p:sp>
      <p:sp>
        <p:nvSpPr>
          <p:cNvPr id="107" name="文字方塊 106">
            <a:extLst>
              <a:ext uri="{FF2B5EF4-FFF2-40B4-BE49-F238E27FC236}">
                <a16:creationId xmlns:a16="http://schemas.microsoft.com/office/drawing/2014/main" id="{59AB4849-135B-DEFD-F80F-C53C96868D76}"/>
              </a:ext>
            </a:extLst>
          </p:cNvPr>
          <p:cNvSpPr txBox="1"/>
          <p:nvPr/>
        </p:nvSpPr>
        <p:spPr>
          <a:xfrm>
            <a:off x="6379968" y="1152195"/>
            <a:ext cx="619166" cy="246221"/>
          </a:xfrm>
          <a:prstGeom prst="rect">
            <a:avLst/>
          </a:prstGeom>
          <a:noFill/>
        </p:spPr>
        <p:txBody>
          <a:bodyPr wrap="square" rtlCol="0">
            <a:spAutoFit/>
          </a:bodyPr>
          <a:lstStyle/>
          <a:p>
            <a:r>
              <a:rPr lang="en-US" altLang="zh-TW" sz="1000" dirty="0"/>
              <a:t>position</a:t>
            </a:r>
            <a:endParaRPr lang="zh-TW" altLang="en-US" sz="1000" dirty="0"/>
          </a:p>
        </p:txBody>
      </p:sp>
      <p:sp>
        <p:nvSpPr>
          <p:cNvPr id="108" name="文字方塊 107">
            <a:extLst>
              <a:ext uri="{FF2B5EF4-FFF2-40B4-BE49-F238E27FC236}">
                <a16:creationId xmlns:a16="http://schemas.microsoft.com/office/drawing/2014/main" id="{C751D741-6339-9574-B187-25A7BB2F600C}"/>
              </a:ext>
            </a:extLst>
          </p:cNvPr>
          <p:cNvSpPr txBox="1"/>
          <p:nvPr/>
        </p:nvSpPr>
        <p:spPr>
          <a:xfrm>
            <a:off x="460657" y="3230996"/>
            <a:ext cx="619166" cy="246221"/>
          </a:xfrm>
          <a:prstGeom prst="rect">
            <a:avLst/>
          </a:prstGeom>
          <a:noFill/>
        </p:spPr>
        <p:txBody>
          <a:bodyPr wrap="square" rtlCol="0">
            <a:spAutoFit/>
          </a:bodyPr>
          <a:lstStyle/>
          <a:p>
            <a:r>
              <a:rPr lang="en-US" altLang="zh-TW" sz="1000" dirty="0"/>
              <a:t>position</a:t>
            </a:r>
            <a:endParaRPr lang="zh-TW" altLang="en-US" sz="1000" dirty="0"/>
          </a:p>
        </p:txBody>
      </p:sp>
      <p:sp>
        <p:nvSpPr>
          <p:cNvPr id="109" name="文字方塊 108">
            <a:extLst>
              <a:ext uri="{FF2B5EF4-FFF2-40B4-BE49-F238E27FC236}">
                <a16:creationId xmlns:a16="http://schemas.microsoft.com/office/drawing/2014/main" id="{009DDED9-A8B4-313F-3F51-579E7B2D3D07}"/>
              </a:ext>
            </a:extLst>
          </p:cNvPr>
          <p:cNvSpPr txBox="1"/>
          <p:nvPr/>
        </p:nvSpPr>
        <p:spPr>
          <a:xfrm>
            <a:off x="5762436" y="4867706"/>
            <a:ext cx="619166" cy="246221"/>
          </a:xfrm>
          <a:prstGeom prst="rect">
            <a:avLst/>
          </a:prstGeom>
          <a:noFill/>
        </p:spPr>
        <p:txBody>
          <a:bodyPr wrap="square" rtlCol="0">
            <a:spAutoFit/>
          </a:bodyPr>
          <a:lstStyle/>
          <a:p>
            <a:r>
              <a:rPr lang="en-US" altLang="zh-TW" sz="1000" dirty="0"/>
              <a:t>position</a:t>
            </a:r>
            <a:endParaRPr lang="zh-TW" altLang="en-US" sz="1000" dirty="0"/>
          </a:p>
        </p:txBody>
      </p:sp>
      <p:sp>
        <p:nvSpPr>
          <p:cNvPr id="110" name="文字方塊 109">
            <a:extLst>
              <a:ext uri="{FF2B5EF4-FFF2-40B4-BE49-F238E27FC236}">
                <a16:creationId xmlns:a16="http://schemas.microsoft.com/office/drawing/2014/main" id="{63201892-B95B-44A9-50E3-5E4DE41F2951}"/>
              </a:ext>
            </a:extLst>
          </p:cNvPr>
          <p:cNvSpPr txBox="1"/>
          <p:nvPr/>
        </p:nvSpPr>
        <p:spPr>
          <a:xfrm>
            <a:off x="7767476" y="3808301"/>
            <a:ext cx="619166" cy="246221"/>
          </a:xfrm>
          <a:prstGeom prst="rect">
            <a:avLst/>
          </a:prstGeom>
          <a:noFill/>
        </p:spPr>
        <p:txBody>
          <a:bodyPr wrap="square" rtlCol="0">
            <a:spAutoFit/>
          </a:bodyPr>
          <a:lstStyle/>
          <a:p>
            <a:r>
              <a:rPr lang="en-US" altLang="zh-TW" sz="1000" dirty="0">
                <a:solidFill>
                  <a:srgbClr val="FF0000"/>
                </a:solidFill>
              </a:rPr>
              <a:t>position</a:t>
            </a:r>
            <a:endParaRPr lang="zh-TW" altLang="en-US" sz="1000" dirty="0">
              <a:solidFill>
                <a:srgbClr val="FF0000"/>
              </a:solidFill>
            </a:endParaRPr>
          </a:p>
        </p:txBody>
      </p:sp>
      <p:sp>
        <p:nvSpPr>
          <p:cNvPr id="111" name="文字方塊 110">
            <a:extLst>
              <a:ext uri="{FF2B5EF4-FFF2-40B4-BE49-F238E27FC236}">
                <a16:creationId xmlns:a16="http://schemas.microsoft.com/office/drawing/2014/main" id="{7B95ADC6-8D04-0CA1-59C0-70C7C2615591}"/>
              </a:ext>
            </a:extLst>
          </p:cNvPr>
          <p:cNvSpPr txBox="1"/>
          <p:nvPr/>
        </p:nvSpPr>
        <p:spPr>
          <a:xfrm>
            <a:off x="7213768" y="4904771"/>
            <a:ext cx="619166" cy="246221"/>
          </a:xfrm>
          <a:prstGeom prst="rect">
            <a:avLst/>
          </a:prstGeom>
          <a:noFill/>
        </p:spPr>
        <p:txBody>
          <a:bodyPr wrap="square" rtlCol="0">
            <a:spAutoFit/>
          </a:bodyPr>
          <a:lstStyle/>
          <a:p>
            <a:r>
              <a:rPr lang="en-US" altLang="zh-TW" sz="1000" dirty="0"/>
              <a:t>position</a:t>
            </a:r>
            <a:endParaRPr lang="zh-TW" altLang="en-US" sz="1000" dirty="0"/>
          </a:p>
        </p:txBody>
      </p:sp>
      <p:sp>
        <p:nvSpPr>
          <p:cNvPr id="112" name="文字方塊 111">
            <a:extLst>
              <a:ext uri="{FF2B5EF4-FFF2-40B4-BE49-F238E27FC236}">
                <a16:creationId xmlns:a16="http://schemas.microsoft.com/office/drawing/2014/main" id="{75969966-5808-74A4-763B-D011C30BAFBA}"/>
              </a:ext>
            </a:extLst>
          </p:cNvPr>
          <p:cNvSpPr txBox="1"/>
          <p:nvPr/>
        </p:nvSpPr>
        <p:spPr>
          <a:xfrm>
            <a:off x="952088" y="6245128"/>
            <a:ext cx="792397" cy="246221"/>
          </a:xfrm>
          <a:prstGeom prst="rect">
            <a:avLst/>
          </a:prstGeom>
          <a:noFill/>
        </p:spPr>
        <p:txBody>
          <a:bodyPr wrap="square" rtlCol="0">
            <a:spAutoFit/>
          </a:bodyPr>
          <a:lstStyle/>
          <a:p>
            <a:r>
              <a:rPr lang="en-US" altLang="zh-TW" sz="1000" dirty="0"/>
              <a:t>Q: position</a:t>
            </a:r>
            <a:endParaRPr lang="zh-TW" altLang="en-US" sz="1000" dirty="0"/>
          </a:p>
        </p:txBody>
      </p:sp>
      <p:sp>
        <p:nvSpPr>
          <p:cNvPr id="113" name="文字方塊 112">
            <a:extLst>
              <a:ext uri="{FF2B5EF4-FFF2-40B4-BE49-F238E27FC236}">
                <a16:creationId xmlns:a16="http://schemas.microsoft.com/office/drawing/2014/main" id="{1B2572A2-F08C-2501-AF49-E11BE1E25A5C}"/>
              </a:ext>
            </a:extLst>
          </p:cNvPr>
          <p:cNvSpPr txBox="1"/>
          <p:nvPr/>
        </p:nvSpPr>
        <p:spPr>
          <a:xfrm>
            <a:off x="1825866" y="252353"/>
            <a:ext cx="120654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Transformer</a:t>
            </a:r>
            <a:endPar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4" name="文字方塊 113">
            <a:extLst>
              <a:ext uri="{FF2B5EF4-FFF2-40B4-BE49-F238E27FC236}">
                <a16:creationId xmlns:a16="http://schemas.microsoft.com/office/drawing/2014/main" id="{92E6F577-A55D-B502-36EC-E456AB9D8EEC}"/>
              </a:ext>
            </a:extLst>
          </p:cNvPr>
          <p:cNvSpPr txBox="1"/>
          <p:nvPr/>
        </p:nvSpPr>
        <p:spPr>
          <a:xfrm>
            <a:off x="5813434" y="4511939"/>
            <a:ext cx="499427" cy="523220"/>
          </a:xfrm>
          <a:prstGeom prst="rect">
            <a:avLst/>
          </a:prstGeom>
          <a:noFill/>
        </p:spPr>
        <p:txBody>
          <a:bodyPr wrap="square" rtlCol="0">
            <a:spAutoFit/>
          </a:bodyPr>
          <a:lstStyle/>
          <a:p>
            <a:r>
              <a:rPr lang="en-US" altLang="zh-TW" sz="1400" dirty="0"/>
              <a:t>Self-</a:t>
            </a:r>
            <a:endParaRPr lang="zh-TW" altLang="en-US" sz="1400" dirty="0"/>
          </a:p>
        </p:txBody>
      </p:sp>
      <p:sp>
        <p:nvSpPr>
          <p:cNvPr id="115" name="文字方塊 114">
            <a:extLst>
              <a:ext uri="{FF2B5EF4-FFF2-40B4-BE49-F238E27FC236}">
                <a16:creationId xmlns:a16="http://schemas.microsoft.com/office/drawing/2014/main" id="{3131EBDF-B3A6-134A-3F49-C758438A1EEA}"/>
              </a:ext>
            </a:extLst>
          </p:cNvPr>
          <p:cNvSpPr txBox="1"/>
          <p:nvPr/>
        </p:nvSpPr>
        <p:spPr>
          <a:xfrm>
            <a:off x="7179393" y="4538170"/>
            <a:ext cx="541494" cy="307777"/>
          </a:xfrm>
          <a:prstGeom prst="rect">
            <a:avLst/>
          </a:prstGeom>
          <a:noFill/>
        </p:spPr>
        <p:txBody>
          <a:bodyPr wrap="square" rtlCol="0">
            <a:spAutoFit/>
          </a:bodyPr>
          <a:lstStyle/>
          <a:p>
            <a:r>
              <a:rPr lang="en-US" altLang="zh-TW" sz="1400" dirty="0"/>
              <a:t>Self-</a:t>
            </a:r>
            <a:endParaRPr lang="zh-TW" altLang="en-US" sz="1400" dirty="0"/>
          </a:p>
        </p:txBody>
      </p:sp>
      <p:sp>
        <p:nvSpPr>
          <p:cNvPr id="116" name="文字方塊 115">
            <a:extLst>
              <a:ext uri="{FF2B5EF4-FFF2-40B4-BE49-F238E27FC236}">
                <a16:creationId xmlns:a16="http://schemas.microsoft.com/office/drawing/2014/main" id="{9D039159-4B21-9AB7-FB00-4C9961639B5A}"/>
              </a:ext>
            </a:extLst>
          </p:cNvPr>
          <p:cNvSpPr txBox="1"/>
          <p:nvPr/>
        </p:nvSpPr>
        <p:spPr>
          <a:xfrm>
            <a:off x="7143118" y="3497073"/>
            <a:ext cx="541494" cy="307777"/>
          </a:xfrm>
          <a:prstGeom prst="rect">
            <a:avLst/>
          </a:prstGeom>
          <a:noFill/>
        </p:spPr>
        <p:txBody>
          <a:bodyPr wrap="square" rtlCol="0">
            <a:spAutoFit/>
          </a:bodyPr>
          <a:lstStyle/>
          <a:p>
            <a:r>
              <a:rPr lang="en-US" altLang="zh-TW" sz="1400" dirty="0"/>
              <a:t>Self-</a:t>
            </a:r>
            <a:endParaRPr lang="zh-TW" altLang="en-US" sz="1400" dirty="0"/>
          </a:p>
        </p:txBody>
      </p:sp>
      <p:sp>
        <p:nvSpPr>
          <p:cNvPr id="117" name="文字方塊 116">
            <a:extLst>
              <a:ext uri="{FF2B5EF4-FFF2-40B4-BE49-F238E27FC236}">
                <a16:creationId xmlns:a16="http://schemas.microsoft.com/office/drawing/2014/main" id="{E2E10BC3-0D24-1469-F1C4-856B26A7EDC3}"/>
              </a:ext>
            </a:extLst>
          </p:cNvPr>
          <p:cNvSpPr txBox="1"/>
          <p:nvPr/>
        </p:nvSpPr>
        <p:spPr>
          <a:xfrm>
            <a:off x="6374409" y="3202366"/>
            <a:ext cx="996016" cy="246221"/>
          </a:xfrm>
          <a:prstGeom prst="rect">
            <a:avLst/>
          </a:prstGeom>
          <a:noFill/>
        </p:spPr>
        <p:txBody>
          <a:bodyPr wrap="square" rtlCol="0">
            <a:spAutoFit/>
          </a:bodyPr>
          <a:lstStyle/>
          <a:p>
            <a:r>
              <a:rPr lang="en-US" altLang="zh-TW" sz="1000" dirty="0"/>
              <a:t>Layer Norm</a:t>
            </a:r>
            <a:endParaRPr lang="zh-TW" altLang="en-US" sz="1000" dirty="0"/>
          </a:p>
        </p:txBody>
      </p:sp>
      <p:sp>
        <p:nvSpPr>
          <p:cNvPr id="118" name="文字方塊 117">
            <a:extLst>
              <a:ext uri="{FF2B5EF4-FFF2-40B4-BE49-F238E27FC236}">
                <a16:creationId xmlns:a16="http://schemas.microsoft.com/office/drawing/2014/main" id="{CFFB9F06-2425-F845-8AF3-741AB7C4E4F6}"/>
              </a:ext>
            </a:extLst>
          </p:cNvPr>
          <p:cNvSpPr txBox="1"/>
          <p:nvPr/>
        </p:nvSpPr>
        <p:spPr>
          <a:xfrm>
            <a:off x="6400842" y="4088354"/>
            <a:ext cx="996016" cy="246221"/>
          </a:xfrm>
          <a:prstGeom prst="rect">
            <a:avLst/>
          </a:prstGeom>
          <a:noFill/>
        </p:spPr>
        <p:txBody>
          <a:bodyPr wrap="square" rtlCol="0">
            <a:spAutoFit/>
          </a:bodyPr>
          <a:lstStyle/>
          <a:p>
            <a:r>
              <a:rPr lang="en-US" altLang="zh-TW" sz="1000" dirty="0"/>
              <a:t>Layer Norm</a:t>
            </a:r>
            <a:endParaRPr lang="zh-TW" altLang="en-US" sz="1000" dirty="0"/>
          </a:p>
        </p:txBody>
      </p:sp>
      <p:pic>
        <p:nvPicPr>
          <p:cNvPr id="119" name="Picture 2" descr="Vision Transformer ViT Architecture">
            <a:extLst>
              <a:ext uri="{FF2B5EF4-FFF2-40B4-BE49-F238E27FC236}">
                <a16:creationId xmlns:a16="http://schemas.microsoft.com/office/drawing/2014/main" id="{86C4C49B-2948-AE2B-63F3-3065154018E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9323"/>
          <a:stretch/>
        </p:blipFill>
        <p:spPr bwMode="auto">
          <a:xfrm>
            <a:off x="2625395" y="4780124"/>
            <a:ext cx="1175146" cy="1997731"/>
          </a:xfrm>
          <a:prstGeom prst="rect">
            <a:avLst/>
          </a:prstGeom>
          <a:noFill/>
          <a:extLst>
            <a:ext uri="{909E8E84-426E-40DD-AFC4-6F175D3DCCD1}">
              <a14:hiddenFill xmlns:a14="http://schemas.microsoft.com/office/drawing/2010/main">
                <a:solidFill>
                  <a:srgbClr val="FFFFFF"/>
                </a:solidFill>
              </a14:hiddenFill>
            </a:ext>
          </a:extLst>
        </p:spPr>
      </p:pic>
      <p:sp>
        <p:nvSpPr>
          <p:cNvPr id="120" name="矩形 119">
            <a:extLst>
              <a:ext uri="{FF2B5EF4-FFF2-40B4-BE49-F238E27FC236}">
                <a16:creationId xmlns:a16="http://schemas.microsoft.com/office/drawing/2014/main" id="{EF9CA71D-FCF5-5A60-6865-91C675D77836}"/>
              </a:ext>
            </a:extLst>
          </p:cNvPr>
          <p:cNvSpPr/>
          <p:nvPr/>
        </p:nvSpPr>
        <p:spPr>
          <a:xfrm>
            <a:off x="2699509" y="4797180"/>
            <a:ext cx="1012431" cy="1984647"/>
          </a:xfrm>
          <a:prstGeom prst="rect">
            <a:avLst/>
          </a:prstGeom>
          <a:noFill/>
          <a:ln w="1905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2" name="直線單箭頭接點 121">
            <a:extLst>
              <a:ext uri="{FF2B5EF4-FFF2-40B4-BE49-F238E27FC236}">
                <a16:creationId xmlns:a16="http://schemas.microsoft.com/office/drawing/2014/main" id="{9924D72A-F7C0-3E79-8F1B-A093F1FD4E11}"/>
              </a:ext>
            </a:extLst>
          </p:cNvPr>
          <p:cNvCxnSpPr>
            <a:cxnSpLocks/>
          </p:cNvCxnSpPr>
          <p:nvPr/>
        </p:nvCxnSpPr>
        <p:spPr>
          <a:xfrm flipV="1">
            <a:off x="3764831" y="5107115"/>
            <a:ext cx="1828157"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a:extLst>
              <a:ext uri="{FF2B5EF4-FFF2-40B4-BE49-F238E27FC236}">
                <a16:creationId xmlns:a16="http://schemas.microsoft.com/office/drawing/2014/main" id="{FACE87FD-A28D-08AB-B3BD-58C4C2CA00AF}"/>
              </a:ext>
            </a:extLst>
          </p:cNvPr>
          <p:cNvSpPr txBox="1"/>
          <p:nvPr/>
        </p:nvSpPr>
        <p:spPr>
          <a:xfrm>
            <a:off x="3670846" y="5109686"/>
            <a:ext cx="1824440" cy="400110"/>
          </a:xfrm>
          <a:prstGeom prst="rect">
            <a:avLst/>
          </a:prstGeom>
          <a:noFill/>
        </p:spPr>
        <p:txBody>
          <a:bodyPr wrap="square" rtlCol="0">
            <a:spAutoFit/>
          </a:bodyPr>
          <a:lstStyle/>
          <a:p>
            <a:r>
              <a:rPr lang="en-US" altLang="zh-TW" sz="1000" b="1" dirty="0">
                <a:solidFill>
                  <a:schemeClr val="accent2"/>
                </a:solidFill>
              </a:rPr>
              <a:t>Transformer Encoder/Decoder: </a:t>
            </a:r>
          </a:p>
          <a:p>
            <a:r>
              <a:rPr lang="zh-CN" altLang="en-US" sz="1000" b="1" dirty="0">
                <a:solidFill>
                  <a:schemeClr val="accent2"/>
                </a:solidFill>
              </a:rPr>
              <a:t>這兩個的設計概念是一樣的</a:t>
            </a:r>
            <a:endParaRPr lang="en-US" altLang="zh-TW" sz="1000" b="1" dirty="0">
              <a:solidFill>
                <a:schemeClr val="accent2"/>
              </a:solidFill>
            </a:endParaRPr>
          </a:p>
        </p:txBody>
      </p:sp>
      <p:sp>
        <p:nvSpPr>
          <p:cNvPr id="6" name="文字方塊 5">
            <a:extLst>
              <a:ext uri="{FF2B5EF4-FFF2-40B4-BE49-F238E27FC236}">
                <a16:creationId xmlns:a16="http://schemas.microsoft.com/office/drawing/2014/main" id="{FDA62CE1-6627-51D4-0609-AFF5877F6B41}"/>
              </a:ext>
            </a:extLst>
          </p:cNvPr>
          <p:cNvSpPr txBox="1"/>
          <p:nvPr/>
        </p:nvSpPr>
        <p:spPr>
          <a:xfrm>
            <a:off x="2799687" y="5291676"/>
            <a:ext cx="867429" cy="184666"/>
          </a:xfrm>
          <a:prstGeom prst="rect">
            <a:avLst/>
          </a:prstGeom>
          <a:noFill/>
        </p:spPr>
        <p:txBody>
          <a:bodyPr wrap="square" rtlCol="0">
            <a:spAutoFit/>
          </a:bodyPr>
          <a:lstStyle/>
          <a:p>
            <a:r>
              <a:rPr lang="en-US" altLang="zh-TW" sz="600" dirty="0"/>
              <a:t>MLP: FC+GELU+FC</a:t>
            </a:r>
            <a:endParaRPr lang="zh-TW" altLang="en-US" sz="600" dirty="0"/>
          </a:p>
        </p:txBody>
      </p:sp>
      <p:sp>
        <p:nvSpPr>
          <p:cNvPr id="121" name="文字方塊 120">
            <a:extLst>
              <a:ext uri="{FF2B5EF4-FFF2-40B4-BE49-F238E27FC236}">
                <a16:creationId xmlns:a16="http://schemas.microsoft.com/office/drawing/2014/main" id="{50DC17B7-712F-421E-EF72-6029D4D8CFB8}"/>
              </a:ext>
            </a:extLst>
          </p:cNvPr>
          <p:cNvSpPr txBox="1"/>
          <p:nvPr/>
        </p:nvSpPr>
        <p:spPr>
          <a:xfrm>
            <a:off x="7860934" y="2849484"/>
            <a:ext cx="451243" cy="184666"/>
          </a:xfrm>
          <a:prstGeom prst="rect">
            <a:avLst/>
          </a:prstGeom>
          <a:noFill/>
        </p:spPr>
        <p:txBody>
          <a:bodyPr wrap="square" rtlCol="0">
            <a:spAutoFit/>
          </a:bodyPr>
          <a:lstStyle/>
          <a:p>
            <a:r>
              <a:rPr lang="en-US" altLang="zh-TW" sz="600" dirty="0"/>
              <a:t>Not MLP:</a:t>
            </a:r>
            <a:endParaRPr lang="zh-TW" altLang="en-US" sz="600" dirty="0"/>
          </a:p>
        </p:txBody>
      </p:sp>
      <p:sp>
        <p:nvSpPr>
          <p:cNvPr id="123" name="文字方塊 122">
            <a:extLst>
              <a:ext uri="{FF2B5EF4-FFF2-40B4-BE49-F238E27FC236}">
                <a16:creationId xmlns:a16="http://schemas.microsoft.com/office/drawing/2014/main" id="{BF535D1F-42B5-3BE5-F9EC-BF13F3CC230C}"/>
              </a:ext>
            </a:extLst>
          </p:cNvPr>
          <p:cNvSpPr txBox="1"/>
          <p:nvPr/>
        </p:nvSpPr>
        <p:spPr>
          <a:xfrm>
            <a:off x="6506265" y="3747925"/>
            <a:ext cx="501279" cy="184666"/>
          </a:xfrm>
          <a:prstGeom prst="rect">
            <a:avLst/>
          </a:prstGeom>
          <a:noFill/>
        </p:spPr>
        <p:txBody>
          <a:bodyPr wrap="square" rtlCol="0">
            <a:spAutoFit/>
          </a:bodyPr>
          <a:lstStyle/>
          <a:p>
            <a:r>
              <a:rPr lang="en-US" altLang="zh-TW" sz="600" dirty="0"/>
              <a:t>Not MLP</a:t>
            </a:r>
            <a:endParaRPr lang="zh-TW" altLang="en-US" sz="600" dirty="0"/>
          </a:p>
        </p:txBody>
      </p:sp>
    </p:spTree>
    <p:extLst>
      <p:ext uri="{BB962C8B-B14F-4D97-AF65-F5344CB8AC3E}">
        <p14:creationId xmlns:p14="http://schemas.microsoft.com/office/powerpoint/2010/main" val="2032900434"/>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11.xml><?xml version="1.0" encoding="utf-8"?>
<a:theme xmlns:a="http://schemas.openxmlformats.org/drawingml/2006/main" name="7_Office 佈景主題">
  <a:themeElements>
    <a:clrScheme name="Office 佈景主題">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佈景主題">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8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佈景主題1">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5">
      <a:majorFont>
        <a:latin typeface="Times New Roman"/>
        <a:ea typeface="標楷體"/>
        <a:cs typeface=""/>
      </a:majorFont>
      <a:minorFont>
        <a:latin typeface="Times New Roman"/>
        <a:ea typeface="新細明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佈景主題1" id="{FB768A16-29BA-4646-BE05-B71EB66D6403}" vid="{4B32E22A-D8F8-4CD6-82B0-134241C71847}"/>
    </a:ext>
  </a:extLst>
</a:theme>
</file>

<file path=ppt/theme/theme3.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1_佈景主題1">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佈景主題1" id="{FB768A16-29BA-4646-BE05-B71EB66D6403}" vid="{4B32E22A-D8F8-4CD6-82B0-134241C71847}"/>
    </a:ext>
  </a:extLst>
</a:theme>
</file>

<file path=ppt/theme/theme5.xml><?xml version="1.0" encoding="utf-8"?>
<a:theme xmlns:a="http://schemas.openxmlformats.org/drawingml/2006/main" name="2_佈景主題1">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6">
      <a:majorFont>
        <a:latin typeface="Times New Roman"/>
        <a:ea typeface="標楷體"/>
        <a:cs typeface=""/>
      </a:majorFont>
      <a:minorFont>
        <a:latin typeface="Times New Roman"/>
        <a:ea typeface="標楷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佈景主題1" id="{FB768A16-29BA-4646-BE05-B71EB66D6403}" vid="{4B32E22A-D8F8-4CD6-82B0-134241C71847}"/>
    </a:ext>
  </a:extLst>
</a:theme>
</file>

<file path=ppt/theme/theme6.xml><?xml version="1.0" encoding="utf-8"?>
<a:theme xmlns:a="http://schemas.openxmlformats.org/drawingml/2006/main" name="2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7.xml><?xml version="1.0" encoding="utf-8"?>
<a:theme xmlns:a="http://schemas.openxmlformats.org/drawingml/2006/main" name="3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8.xml><?xml version="1.0" encoding="utf-8"?>
<a:theme xmlns:a="http://schemas.openxmlformats.org/drawingml/2006/main" name="4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9.xml><?xml version="1.0" encoding="utf-8"?>
<a:theme xmlns:a="http://schemas.openxmlformats.org/drawingml/2006/main" name="5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51546</TotalTime>
  <Words>17796</Words>
  <Application>Microsoft Office PowerPoint</Application>
  <PresentationFormat>如螢幕大小 (4:3)</PresentationFormat>
  <Paragraphs>2455</Paragraphs>
  <Slides>86</Slides>
  <Notes>30</Notes>
  <HiddenSlides>1</HiddenSlides>
  <MMClips>0</MMClips>
  <ScaleCrop>false</ScaleCrop>
  <HeadingPairs>
    <vt:vector size="6" baseType="variant">
      <vt:variant>
        <vt:lpstr>使用字型</vt:lpstr>
      </vt:variant>
      <vt:variant>
        <vt:i4>27</vt:i4>
      </vt:variant>
      <vt:variant>
        <vt:lpstr>佈景主題</vt:lpstr>
      </vt:variant>
      <vt:variant>
        <vt:i4>15</vt:i4>
      </vt:variant>
      <vt:variant>
        <vt:lpstr>投影片標題</vt:lpstr>
      </vt:variant>
      <vt:variant>
        <vt:i4>86</vt:i4>
      </vt:variant>
    </vt:vector>
  </HeadingPairs>
  <TitlesOfParts>
    <vt:vector size="128" baseType="lpstr">
      <vt:lpstr>-apple-system</vt:lpstr>
      <vt:lpstr>CMMI10</vt:lpstr>
      <vt:lpstr>CMMI7</vt:lpstr>
      <vt:lpstr>CMR10</vt:lpstr>
      <vt:lpstr>等线</vt:lpstr>
      <vt:lpstr>LMMathItalic10-Regular</vt:lpstr>
      <vt:lpstr>LMRoman10-Regular</vt:lpstr>
      <vt:lpstr>LMSans10-Bold</vt:lpstr>
      <vt:lpstr>NimbusRomNo9L-Regu</vt:lpstr>
      <vt:lpstr>sohne</vt:lpstr>
      <vt:lpstr>system-ui</vt:lpstr>
      <vt:lpstr>Microsoft JhengHei</vt:lpstr>
      <vt:lpstr>Microsoft JhengHei</vt:lpstr>
      <vt:lpstr>新細明體</vt:lpstr>
      <vt:lpstr>標楷體</vt:lpstr>
      <vt:lpstr>Aptos</vt:lpstr>
      <vt:lpstr>Aptos Display</vt:lpstr>
      <vt:lpstr>Arial</vt:lpstr>
      <vt:lpstr>Calibri</vt:lpstr>
      <vt:lpstr>Calibri Light</vt:lpstr>
      <vt:lpstr>Cambria Math</vt:lpstr>
      <vt:lpstr>Courier New</vt:lpstr>
      <vt:lpstr>Lato</vt:lpstr>
      <vt:lpstr>Roboto</vt:lpstr>
      <vt:lpstr>Times</vt:lpstr>
      <vt:lpstr>Times New Roman</vt:lpstr>
      <vt:lpstr>Wingdings</vt:lpstr>
      <vt:lpstr>Office 佈景主題</vt:lpstr>
      <vt:lpstr>佈景主題1</vt:lpstr>
      <vt:lpstr>1_Office 佈景主題</vt:lpstr>
      <vt:lpstr>1_佈景主題1</vt:lpstr>
      <vt:lpstr>2_佈景主題1</vt:lpstr>
      <vt:lpstr>2_Office 佈景主題</vt:lpstr>
      <vt:lpstr>3_Office 佈景主題</vt:lpstr>
      <vt:lpstr>4_Office 佈景主題</vt:lpstr>
      <vt:lpstr>5_Office 佈景主題</vt:lpstr>
      <vt:lpstr>6_Office 佈景主題</vt:lpstr>
      <vt:lpstr>7_Office 佈景主題</vt:lpstr>
      <vt:lpstr>1_Office Theme</vt:lpstr>
      <vt:lpstr>8_Office 佈景主題</vt:lpstr>
      <vt:lpstr>4_Office Theme</vt:lpstr>
      <vt:lpstr>Office Theme</vt:lpstr>
      <vt:lpstr>Attention Is All You Need </vt:lpstr>
      <vt:lpstr>Outline</vt:lpstr>
      <vt:lpstr>PowerPoint 簡報</vt:lpstr>
      <vt:lpstr>PowerPoint 簡報</vt:lpstr>
      <vt:lpstr>PowerPoint 簡報</vt:lpstr>
      <vt:lpstr>PowerPoint 簡報</vt:lpstr>
      <vt:lpstr>PowerPoint 簡報</vt:lpstr>
      <vt:lpstr>J</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1.2.3 Related Works [7] – ViT (1/3)</vt:lpstr>
      <vt:lpstr>PowerPoint 簡報</vt:lpstr>
      <vt:lpstr>1.2.3 Related Works: ViT (3/3)</vt:lpstr>
      <vt:lpstr>PowerPoint 簡報</vt:lpstr>
      <vt:lpstr>PowerPoint 簡報</vt:lpstr>
      <vt:lpstr>1.2.4 Related Works: Swin Transformer [8] (1/3-1/2-1/2)??</vt:lpstr>
      <vt:lpstr>1.2.4 Related Works: Swin Transformer [8] (1/3-1/2-2/2)??</vt:lpstr>
      <vt:lpstr>PowerPoint 簡報</vt:lpstr>
      <vt:lpstr>1.2.4 Related Works: Swin Transformer [8] (2/3)??</vt:lpstr>
      <vt:lpstr>1.2.3 Related Works [8]: Swin Transformer – Layer Normalization (3/3)</vt:lpstr>
      <vt:lpstr>1.2.4-1 Token and Reshape:             Patching (Tokenize) the Image and Linear Embedding (Projection) </vt:lpstr>
      <vt:lpstr>1.2.4-2 Related Works: Swin Transformer [8]-              Downsampling by Patch Merging ??</vt:lpstr>
      <vt:lpstr>1.2.4-2 Patch Merging   -Downsampling and              Patch Expanding-Upsampling ??</vt:lpstr>
      <vt:lpstr>1.2.5 Related Works: Neighborhood Attention Transformer (NAT) arXiv2022  Introduction: Motivation &amp; Objective</vt:lpstr>
      <vt:lpstr>1.2.5 Related Work - Neighborhood Attention Transformer (NAT) arXiv2022 </vt:lpstr>
      <vt:lpstr>PowerPoint 簡報</vt:lpstr>
      <vt:lpstr>PowerPoint 簡報</vt:lpstr>
      <vt:lpstr>PowerPoint 簡報</vt:lpstr>
      <vt:lpstr>PowerPoint 簡報</vt:lpstr>
      <vt:lpstr>PowerPoint 簡報</vt:lpstr>
      <vt:lpstr>PowerPoint 簡報</vt:lpstr>
      <vt:lpstr>1.2.7-1 Related Works: HAB – SW-MSA Vs. W-MSA Vs. NAT ??</vt:lpstr>
      <vt:lpstr>PowerPoint 簡報</vt:lpstr>
      <vt:lpstr>PowerPoint 簡報</vt:lpstr>
      <vt:lpstr>PowerPoint 簡報</vt:lpstr>
      <vt:lpstr>PowerPoint 簡報</vt:lpstr>
      <vt:lpstr>PowerPoint 簡報</vt:lpstr>
      <vt:lpstr>1.2.1-1 Related Works: Bag of Specials (BoS) (2/2)??</vt:lpstr>
      <vt:lpstr>PowerPoint 簡報</vt:lpstr>
      <vt:lpstr>1.2.1-3 Related Works: Depthwise + Ponitwise??</vt:lpstr>
      <vt:lpstr>1.2.1-4 Related Works: SPP vs. SPPF (1/6) </vt:lpstr>
      <vt:lpstr>1.2.1-4 Related Works: ASPP at DeepLabv3[23] (2/6)</vt:lpstr>
      <vt:lpstr>1.2.1-4 Related Works: ASPP at DeepLabv3+ (3/6)</vt:lpstr>
      <vt:lpstr>1.2.1-4 Scene Understanding Model: Network Archiecture – Encoder – Atrous conv. (4/6)</vt:lpstr>
      <vt:lpstr>1.2.1-4 Scene Understanding Model: Network Archiecture – ASPP (5/6)</vt:lpstr>
      <vt:lpstr>1.2.1-4 Atrous Spatial Pyramid Pooling (ASPP) (from DeepLabv3) (6/6)</vt:lpstr>
      <vt:lpstr>PowerPoint 簡報</vt:lpstr>
      <vt:lpstr>PowerPoint 簡報</vt:lpstr>
      <vt:lpstr>1.2.1-5 Related Works: Transformer Encoder- MHSA (3/4)</vt:lpstr>
      <vt:lpstr>PowerPoint 簡報</vt:lpstr>
      <vt:lpstr>PowerPoint 簡報</vt:lpstr>
      <vt:lpstr>PowerPoint 簡報</vt:lpstr>
      <vt:lpstr>PowerPoint 簡報</vt:lpstr>
      <vt:lpstr>PowerPoint 簡報</vt:lpstr>
      <vt:lpstr>PowerPoint 簡報</vt:lpstr>
      <vt:lpstr>PowerPoint 簡報</vt:lpstr>
      <vt:lpstr>附錄補充: Attention Visualizations</vt:lpstr>
      <vt:lpstr>附錄補充: Attention Visualizations</vt:lpstr>
      <vt:lpstr>附錄補充: Attention Visualizations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 Is All You Need</dc:title>
  <dc:creator>Ford</dc:creator>
  <cp:lastModifiedBy>jjlien</cp:lastModifiedBy>
  <cp:revision>367</cp:revision>
  <dcterms:created xsi:type="dcterms:W3CDTF">2021-08-04T09:35:32Z</dcterms:created>
  <dcterms:modified xsi:type="dcterms:W3CDTF">2025-03-02T10:24:21Z</dcterms:modified>
</cp:coreProperties>
</file>